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10058400" cy="7772400"/>
  <p:notesSz cx="6797675" cy="9929813"/>
  <p:embeddedFontLst>
    <p:embeddedFont>
      <p:font typeface="Candara" panose="020E0502030303020204" pitchFamily="34" charset="0"/>
      <p:regular r:id="rId5"/>
      <p:bold r:id="rId6"/>
      <p:italic r:id="rId7"/>
      <p:boldItalic r:id="rId8"/>
    </p:embeddedFont>
    <p:embeddedFont>
      <p:font typeface="Georgia" panose="02040502050405020303" pitchFamily="18"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NTfDRQBQ6lelCu7df8EsAAggo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99" autoAdjust="0"/>
  </p:normalViewPr>
  <p:slideViewPr>
    <p:cSldViewPr snapToGrid="0">
      <p:cViewPr varScale="1">
        <p:scale>
          <a:sx n="60" d="100"/>
          <a:sy n="60" d="100"/>
        </p:scale>
        <p:origin x="1692" y="60"/>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60" cy="498216"/>
          </a:xfrm>
          <a:prstGeom prst="rect">
            <a:avLst/>
          </a:prstGeom>
          <a:noFill/>
          <a:ln>
            <a:noFill/>
          </a:ln>
        </p:spPr>
        <p:txBody>
          <a:bodyPr spcFirstLastPara="1" wrap="square" lIns="95567" tIns="47770" rIns="95567" bIns="4777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60" cy="498216"/>
          </a:xfrm>
          <a:prstGeom prst="rect">
            <a:avLst/>
          </a:prstGeom>
          <a:noFill/>
          <a:ln>
            <a:noFill/>
          </a:ln>
        </p:spPr>
        <p:txBody>
          <a:bodyPr spcFirstLastPara="1" wrap="square" lIns="95567" tIns="47770" rIns="95567" bIns="4777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31900" y="1241425"/>
            <a:ext cx="433387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8723"/>
            <a:ext cx="5438140" cy="3909864"/>
          </a:xfrm>
          <a:prstGeom prst="rect">
            <a:avLst/>
          </a:prstGeom>
          <a:noFill/>
          <a:ln>
            <a:noFill/>
          </a:ln>
        </p:spPr>
        <p:txBody>
          <a:bodyPr spcFirstLastPara="1" wrap="square" lIns="95567" tIns="47770" rIns="95567" bIns="4777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31599"/>
            <a:ext cx="2945660" cy="498214"/>
          </a:xfrm>
          <a:prstGeom prst="rect">
            <a:avLst/>
          </a:prstGeom>
          <a:noFill/>
          <a:ln>
            <a:noFill/>
          </a:ln>
        </p:spPr>
        <p:txBody>
          <a:bodyPr spcFirstLastPara="1" wrap="square" lIns="95567" tIns="47770" rIns="95567" bIns="4777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31599"/>
            <a:ext cx="2945660" cy="498214"/>
          </a:xfrm>
          <a:prstGeom prst="rect">
            <a:avLst/>
          </a:prstGeom>
          <a:noFill/>
          <a:ln>
            <a:noFill/>
          </a:ln>
        </p:spPr>
        <p:txBody>
          <a:bodyPr spcFirstLastPara="1" wrap="square" lIns="95567" tIns="47770" rIns="95567" bIns="47770" anchor="b" anchorCtr="0">
            <a:noAutofit/>
          </a:bodyPr>
          <a:lstStyle/>
          <a:p>
            <a:pPr algn="r">
              <a:buSzPts val="1200"/>
            </a:pPr>
            <a:fld id="{00000000-1234-1234-1234-123412341234}" type="slidenum">
              <a:rPr lang="el-GR" sz="1300" smtClean="0">
                <a:solidFill>
                  <a:schemeClr val="dk1"/>
                </a:solidFill>
              </a:rPr>
              <a:pPr algn="r">
                <a:buSzPts val="1200"/>
              </a:pPr>
              <a:t>‹#›</a:t>
            </a:fld>
            <a:endParaRPr lang="el-GR"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1231900" y="1241425"/>
            <a:ext cx="433387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79768" y="4778723"/>
            <a:ext cx="5438140" cy="3909864"/>
          </a:xfrm>
          <a:prstGeom prst="rect">
            <a:avLst/>
          </a:prstGeom>
          <a:noFill/>
          <a:ln>
            <a:noFill/>
          </a:ln>
        </p:spPr>
        <p:txBody>
          <a:bodyPr spcFirstLastPara="1" wrap="square" lIns="95567" tIns="47770" rIns="95567" bIns="47770" anchor="t" anchorCtr="0">
            <a:noAutofit/>
          </a:bodyPr>
          <a:lstStyle/>
          <a:p>
            <a:pPr marL="0" indent="0"/>
            <a:endParaRPr/>
          </a:p>
        </p:txBody>
      </p:sp>
      <p:sp>
        <p:nvSpPr>
          <p:cNvPr id="57" name="Google Shape;57;p1:notes"/>
          <p:cNvSpPr txBox="1">
            <a:spLocks noGrp="1"/>
          </p:cNvSpPr>
          <p:nvPr>
            <p:ph type="sldNum" idx="12"/>
          </p:nvPr>
        </p:nvSpPr>
        <p:spPr>
          <a:xfrm>
            <a:off x="3850443" y="9431599"/>
            <a:ext cx="2945660" cy="498214"/>
          </a:xfrm>
          <a:prstGeom prst="rect">
            <a:avLst/>
          </a:prstGeom>
          <a:noFill/>
          <a:ln>
            <a:noFill/>
          </a:ln>
        </p:spPr>
        <p:txBody>
          <a:bodyPr spcFirstLastPara="1" wrap="square" lIns="95567" tIns="47770" rIns="95567" bIns="47770" anchor="b" anchorCtr="0">
            <a:noAutofit/>
          </a:bodyPr>
          <a:lstStyle/>
          <a:p>
            <a:pPr algn="r">
              <a:buSzPts val="1400"/>
            </a:pPr>
            <a:fld id="{00000000-1234-1234-1234-123412341234}" type="slidenum">
              <a:rPr lang="el-GR"/>
              <a:pPr algn="r">
                <a:buSzPts val="1400"/>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1231900" y="1241425"/>
            <a:ext cx="433387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79768" y="4778723"/>
            <a:ext cx="5438140" cy="3909864"/>
          </a:xfrm>
          <a:prstGeom prst="rect">
            <a:avLst/>
          </a:prstGeom>
          <a:noFill/>
          <a:ln>
            <a:noFill/>
          </a:ln>
        </p:spPr>
        <p:txBody>
          <a:bodyPr spcFirstLastPara="1" wrap="square" lIns="95567" tIns="47770" rIns="95567" bIns="47770" anchor="t" anchorCtr="0">
            <a:noAutofit/>
          </a:bodyPr>
          <a:lstStyle/>
          <a:p>
            <a:pPr marL="0" indent="0"/>
            <a:endParaRPr/>
          </a:p>
        </p:txBody>
      </p:sp>
      <p:sp>
        <p:nvSpPr>
          <p:cNvPr id="77" name="Google Shape;77;p2:notes"/>
          <p:cNvSpPr txBox="1">
            <a:spLocks noGrp="1"/>
          </p:cNvSpPr>
          <p:nvPr>
            <p:ph type="sldNum" idx="12"/>
          </p:nvPr>
        </p:nvSpPr>
        <p:spPr>
          <a:xfrm>
            <a:off x="3850443" y="9431599"/>
            <a:ext cx="2945660" cy="498214"/>
          </a:xfrm>
          <a:prstGeom prst="rect">
            <a:avLst/>
          </a:prstGeom>
          <a:noFill/>
          <a:ln>
            <a:noFill/>
          </a:ln>
        </p:spPr>
        <p:txBody>
          <a:bodyPr spcFirstLastPara="1" wrap="square" lIns="95567" tIns="47770" rIns="95567" bIns="47770" anchor="b" anchorCtr="0">
            <a:noAutofit/>
          </a:bodyPr>
          <a:lstStyle/>
          <a:p>
            <a:pPr algn="r">
              <a:buSzPts val="1400"/>
            </a:pPr>
            <a:fld id="{00000000-1234-1234-1234-123412341234}" type="slidenum">
              <a:rPr lang="el-GR"/>
              <a:pPr algn="r">
                <a:buSzPts val="1400"/>
              </a:pPr>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Εξωτερική σελίδα">
  <p:cSld name="Εξωτερική σελίδα">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235612" y="240371"/>
            <a:ext cx="2868775" cy="1294508"/>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Clr>
                <a:schemeClr val="accent1"/>
              </a:buClr>
              <a:buSzPts val="1900"/>
              <a:buNone/>
              <a:defRPr sz="1900">
                <a:solidFill>
                  <a:schemeClr val="accent1"/>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17" name="Google Shape;17;p4"/>
          <p:cNvSpPr>
            <a:spLocks noGrp="1"/>
          </p:cNvSpPr>
          <p:nvPr>
            <p:ph type="pic" idx="2"/>
          </p:nvPr>
        </p:nvSpPr>
        <p:spPr>
          <a:xfrm>
            <a:off x="228600" y="1546649"/>
            <a:ext cx="2880360" cy="4572000"/>
          </a:xfrm>
          <a:prstGeom prst="rect">
            <a:avLst/>
          </a:prstGeom>
          <a:noFill/>
          <a:ln>
            <a:noFill/>
          </a:ln>
        </p:spPr>
        <p:txBody>
          <a:bodyPr/>
          <a:lstStyle/>
          <a:p>
            <a:endParaRPr lang="el-GR"/>
          </a:p>
        </p:txBody>
      </p:sp>
      <p:sp>
        <p:nvSpPr>
          <p:cNvPr id="18" name="Google Shape;18;p4"/>
          <p:cNvSpPr txBox="1">
            <a:spLocks noGrp="1"/>
          </p:cNvSpPr>
          <p:nvPr>
            <p:ph type="body" idx="3"/>
          </p:nvPr>
        </p:nvSpPr>
        <p:spPr>
          <a:xfrm>
            <a:off x="228598" y="6130419"/>
            <a:ext cx="2880360" cy="1097570"/>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600"/>
              </a:spcBef>
              <a:spcAft>
                <a:spcPts val="0"/>
              </a:spcAft>
              <a:buClr>
                <a:schemeClr val="accent1"/>
              </a:buClr>
              <a:buSzPts val="1200"/>
              <a:buNone/>
              <a:defRPr sz="1200">
                <a:solidFill>
                  <a:schemeClr val="accent1"/>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19" name="Google Shape;19;p4"/>
          <p:cNvSpPr txBox="1">
            <a:spLocks noGrp="1"/>
          </p:cNvSpPr>
          <p:nvPr>
            <p:ph type="body" idx="4"/>
          </p:nvPr>
        </p:nvSpPr>
        <p:spPr>
          <a:xfrm>
            <a:off x="228598" y="7239758"/>
            <a:ext cx="2880360" cy="30404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600"/>
              </a:spcBef>
              <a:spcAft>
                <a:spcPts val="0"/>
              </a:spcAft>
              <a:buClr>
                <a:schemeClr val="dk2"/>
              </a:buClr>
              <a:buSzPts val="1100"/>
              <a:buNone/>
              <a:defRPr sz="1100">
                <a:solidFill>
                  <a:schemeClr val="dk2"/>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0" name="Google Shape;20;p4"/>
          <p:cNvSpPr txBox="1">
            <a:spLocks noGrp="1"/>
          </p:cNvSpPr>
          <p:nvPr>
            <p:ph type="body" idx="5"/>
          </p:nvPr>
        </p:nvSpPr>
        <p:spPr>
          <a:xfrm rot="-5400000">
            <a:off x="2833921" y="6225120"/>
            <a:ext cx="1914524" cy="7228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100"/>
              <a:buNone/>
              <a:defRPr sz="1100">
                <a:solidFill>
                  <a:schemeClr val="dk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1" name="Google Shape;21;p4"/>
          <p:cNvSpPr txBox="1">
            <a:spLocks noGrp="1"/>
          </p:cNvSpPr>
          <p:nvPr>
            <p:ph type="body" idx="6"/>
          </p:nvPr>
        </p:nvSpPr>
        <p:spPr>
          <a:xfrm rot="-5400000">
            <a:off x="4041759" y="3382054"/>
            <a:ext cx="2045399" cy="7486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300"/>
              <a:buNone/>
              <a:defRPr sz="1300">
                <a:solidFill>
                  <a:schemeClr val="dk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2" name="Google Shape;22;p4"/>
          <p:cNvSpPr>
            <a:spLocks noGrp="1"/>
          </p:cNvSpPr>
          <p:nvPr>
            <p:ph type="pic" idx="7"/>
          </p:nvPr>
        </p:nvSpPr>
        <p:spPr>
          <a:xfrm>
            <a:off x="6876288" y="228600"/>
            <a:ext cx="2926080" cy="5257800"/>
          </a:xfrm>
          <a:prstGeom prst="rect">
            <a:avLst/>
          </a:prstGeom>
          <a:noFill/>
          <a:ln>
            <a:noFill/>
          </a:ln>
        </p:spPr>
        <p:txBody>
          <a:bodyPr/>
          <a:lstStyle/>
          <a:p>
            <a:endParaRPr lang="el-GR"/>
          </a:p>
        </p:txBody>
      </p:sp>
      <p:sp>
        <p:nvSpPr>
          <p:cNvPr id="23" name="Google Shape;23;p4"/>
          <p:cNvSpPr txBox="1">
            <a:spLocks noGrp="1"/>
          </p:cNvSpPr>
          <p:nvPr>
            <p:ph type="body" idx="8"/>
          </p:nvPr>
        </p:nvSpPr>
        <p:spPr>
          <a:xfrm>
            <a:off x="6873239" y="5486400"/>
            <a:ext cx="2926080" cy="1614195"/>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0"/>
              </a:spcBef>
              <a:spcAft>
                <a:spcPts val="0"/>
              </a:spcAft>
              <a:buClr>
                <a:schemeClr val="accent1"/>
              </a:buClr>
              <a:buSzPts val="2200"/>
              <a:buNone/>
              <a:defRPr sz="2200" b="1" cap="none">
                <a:solidFill>
                  <a:schemeClr val="accent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4" name="Google Shape;24;p4"/>
          <p:cNvSpPr/>
          <p:nvPr/>
        </p:nvSpPr>
        <p:spPr>
          <a:xfrm rot="-5400000">
            <a:off x="3431479" y="228600"/>
            <a:ext cx="786384" cy="789815"/>
          </a:xfrm>
          <a:prstGeom prst="rect">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l-GR" sz="1050" b="0" i="0" u="none" strike="noStrike" cap="none">
                <a:solidFill>
                  <a:srgbClr val="7F7F7F"/>
                </a:solidFill>
                <a:latin typeface="Arial"/>
                <a:ea typeface="Arial"/>
                <a:cs typeface="Arial"/>
                <a:sym typeface="Arial"/>
              </a:rPr>
              <a:t>ΚΟΛΛΗΣΤΕ ΕΔΩ ΤΟ ΓΡΑΜΜΑΤΟΣΗΜΟ</a:t>
            </a:r>
            <a:endParaRPr sz="1400" b="0" i="0" u="none" strike="noStrike" cap="none">
              <a:solidFill>
                <a:srgbClr val="000000"/>
              </a:solidFill>
              <a:latin typeface="Arial"/>
              <a:ea typeface="Arial"/>
              <a:cs typeface="Arial"/>
              <a:sym typeface="Arial"/>
            </a:endParaRPr>
          </a:p>
        </p:txBody>
      </p:sp>
      <p:cxnSp>
        <p:nvCxnSpPr>
          <p:cNvPr id="25" name="Google Shape;25;p4"/>
          <p:cNvCxnSpPr/>
          <p:nvPr/>
        </p:nvCxnSpPr>
        <p:spPr>
          <a:xfrm>
            <a:off x="228600" y="228600"/>
            <a:ext cx="2880360" cy="0"/>
          </a:xfrm>
          <a:prstGeom prst="straightConnector1">
            <a:avLst/>
          </a:prstGeom>
          <a:noFill/>
          <a:ln w="12700" cap="flat" cmpd="sng">
            <a:solidFill>
              <a:schemeClr val="accent1"/>
            </a:solidFill>
            <a:prstDash val="solid"/>
            <a:miter lim="800000"/>
            <a:headEnd type="none" w="sm" len="sm"/>
            <a:tailEnd type="none" w="sm" len="sm"/>
          </a:ln>
        </p:spPr>
      </p:cxnSp>
      <p:cxnSp>
        <p:nvCxnSpPr>
          <p:cNvPr id="26" name="Google Shape;26;p4"/>
          <p:cNvCxnSpPr/>
          <p:nvPr/>
        </p:nvCxnSpPr>
        <p:spPr>
          <a:xfrm>
            <a:off x="228600" y="7543800"/>
            <a:ext cx="2880360" cy="0"/>
          </a:xfrm>
          <a:prstGeom prst="straightConnector1">
            <a:avLst/>
          </a:prstGeom>
          <a:noFill/>
          <a:ln w="12700" cap="flat" cmpd="sng">
            <a:solidFill>
              <a:schemeClr val="accent1"/>
            </a:solidFill>
            <a:prstDash val="solid"/>
            <a:miter lim="800000"/>
            <a:headEnd type="none" w="sm" len="sm"/>
            <a:tailEnd type="none" w="sm" len="sm"/>
          </a:ln>
        </p:spPr>
      </p:cxnSp>
      <p:cxnSp>
        <p:nvCxnSpPr>
          <p:cNvPr id="27" name="Google Shape;27;p4"/>
          <p:cNvCxnSpPr/>
          <p:nvPr/>
        </p:nvCxnSpPr>
        <p:spPr>
          <a:xfrm>
            <a:off x="6873239" y="7078550"/>
            <a:ext cx="2926080" cy="0"/>
          </a:xfrm>
          <a:prstGeom prst="straightConnector1">
            <a:avLst/>
          </a:prstGeom>
          <a:noFill/>
          <a:ln w="63500" cap="flat" cmpd="sng">
            <a:solidFill>
              <a:schemeClr val="accen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Εσωτερική σελίδα">
  <p:cSld name="Εσωτερική σελίδα">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228600" y="284875"/>
            <a:ext cx="2953511" cy="451816"/>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dk2"/>
              </a:buClr>
              <a:buSzPts val="1600"/>
              <a:buNone/>
              <a:defRPr sz="1600">
                <a:solidFill>
                  <a:schemeClr val="dk2"/>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0" name="Google Shape;30;p5"/>
          <p:cNvSpPr txBox="1">
            <a:spLocks noGrp="1"/>
          </p:cNvSpPr>
          <p:nvPr>
            <p:ph type="body" idx="2"/>
          </p:nvPr>
        </p:nvSpPr>
        <p:spPr>
          <a:xfrm>
            <a:off x="228600" y="778858"/>
            <a:ext cx="2953511" cy="3110322"/>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600"/>
              </a:spcBef>
              <a:spcAft>
                <a:spcPts val="0"/>
              </a:spcAft>
              <a:buClr>
                <a:schemeClr val="dk2"/>
              </a:buClr>
              <a:buSzPts val="1000"/>
              <a:buFont typeface="Arial"/>
              <a:buChar char="•"/>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31" name="Google Shape;31;p5"/>
          <p:cNvSpPr txBox="1">
            <a:spLocks noGrp="1"/>
          </p:cNvSpPr>
          <p:nvPr>
            <p:ph type="body" idx="3"/>
          </p:nvPr>
        </p:nvSpPr>
        <p:spPr>
          <a:xfrm>
            <a:off x="228600" y="4370832"/>
            <a:ext cx="2953511" cy="406468"/>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dk2"/>
              </a:buClr>
              <a:buSzPts val="1600"/>
              <a:buNone/>
              <a:defRPr sz="1600">
                <a:solidFill>
                  <a:schemeClr val="dk2"/>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2" name="Google Shape;32;p5"/>
          <p:cNvSpPr txBox="1">
            <a:spLocks noGrp="1"/>
          </p:cNvSpPr>
          <p:nvPr>
            <p:ph type="body" idx="4"/>
          </p:nvPr>
        </p:nvSpPr>
        <p:spPr>
          <a:xfrm>
            <a:off x="228600" y="4787855"/>
            <a:ext cx="2953511" cy="2759163"/>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600"/>
              </a:spcBef>
              <a:spcAft>
                <a:spcPts val="0"/>
              </a:spcAft>
              <a:buClr>
                <a:schemeClr val="dk2"/>
              </a:buClr>
              <a:buSzPts val="1000"/>
              <a:buFont typeface="Arial"/>
              <a:buChar char="•"/>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33" name="Google Shape;33;p5"/>
          <p:cNvSpPr>
            <a:spLocks noGrp="1"/>
          </p:cNvSpPr>
          <p:nvPr>
            <p:ph type="pic" idx="5"/>
          </p:nvPr>
        </p:nvSpPr>
        <p:spPr>
          <a:xfrm>
            <a:off x="3596831" y="228600"/>
            <a:ext cx="6273356" cy="2450592"/>
          </a:xfrm>
          <a:prstGeom prst="rect">
            <a:avLst/>
          </a:prstGeom>
          <a:noFill/>
          <a:ln>
            <a:noFill/>
          </a:ln>
        </p:spPr>
        <p:txBody>
          <a:bodyPr/>
          <a:lstStyle/>
          <a:p>
            <a:endParaRPr lang="el-GR"/>
          </a:p>
        </p:txBody>
      </p:sp>
      <p:sp>
        <p:nvSpPr>
          <p:cNvPr id="34" name="Google Shape;34;p5"/>
          <p:cNvSpPr txBox="1">
            <a:spLocks noGrp="1"/>
          </p:cNvSpPr>
          <p:nvPr>
            <p:ph type="body" idx="6"/>
          </p:nvPr>
        </p:nvSpPr>
        <p:spPr>
          <a:xfrm>
            <a:off x="3609213" y="2858432"/>
            <a:ext cx="2956177" cy="1589560"/>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600"/>
              </a:spcBef>
              <a:spcAft>
                <a:spcPts val="0"/>
              </a:spcAft>
              <a:buClr>
                <a:schemeClr val="dk2"/>
              </a:buClr>
              <a:buSzPts val="1000"/>
              <a:buFont typeface="Arial"/>
              <a:buChar char="•"/>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35" name="Google Shape;35;p5"/>
          <p:cNvSpPr txBox="1">
            <a:spLocks noGrp="1"/>
          </p:cNvSpPr>
          <p:nvPr>
            <p:ph type="body" idx="7"/>
          </p:nvPr>
        </p:nvSpPr>
        <p:spPr>
          <a:xfrm>
            <a:off x="3609213" y="4539432"/>
            <a:ext cx="2953511" cy="356418"/>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dk2"/>
              </a:buClr>
              <a:buSzPts val="1600"/>
              <a:buNone/>
              <a:defRPr sz="1600">
                <a:solidFill>
                  <a:schemeClr val="dk2"/>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6" name="Google Shape;36;p5"/>
          <p:cNvSpPr txBox="1">
            <a:spLocks noGrp="1"/>
          </p:cNvSpPr>
          <p:nvPr>
            <p:ph type="body" idx="8"/>
          </p:nvPr>
        </p:nvSpPr>
        <p:spPr>
          <a:xfrm>
            <a:off x="3609213" y="4895850"/>
            <a:ext cx="2953511" cy="2651169"/>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600"/>
              </a:spcBef>
              <a:spcAft>
                <a:spcPts val="0"/>
              </a:spcAft>
              <a:buClr>
                <a:schemeClr val="dk2"/>
              </a:buClr>
              <a:buSzPts val="1000"/>
              <a:buFont typeface="Arial"/>
              <a:buChar char="•"/>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37" name="Google Shape;37;p5"/>
          <p:cNvSpPr txBox="1">
            <a:spLocks noGrp="1"/>
          </p:cNvSpPr>
          <p:nvPr>
            <p:ph type="body" idx="9"/>
          </p:nvPr>
        </p:nvSpPr>
        <p:spPr>
          <a:xfrm>
            <a:off x="6916676" y="3007495"/>
            <a:ext cx="2953511" cy="356418"/>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dk2"/>
              </a:buClr>
              <a:buSzPts val="1600"/>
              <a:buNone/>
              <a:defRPr sz="1600">
                <a:solidFill>
                  <a:schemeClr val="dk2"/>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8" name="Google Shape;38;p5"/>
          <p:cNvSpPr>
            <a:spLocks noGrp="1"/>
          </p:cNvSpPr>
          <p:nvPr>
            <p:ph type="pic" idx="13"/>
          </p:nvPr>
        </p:nvSpPr>
        <p:spPr>
          <a:xfrm>
            <a:off x="6916676" y="3445173"/>
            <a:ext cx="1207008" cy="1207008"/>
          </a:xfrm>
          <a:prstGeom prst="rect">
            <a:avLst/>
          </a:prstGeom>
          <a:noFill/>
          <a:ln>
            <a:noFill/>
          </a:ln>
        </p:spPr>
        <p:txBody>
          <a:bodyPr/>
          <a:lstStyle/>
          <a:p>
            <a:endParaRPr lang="el-GR"/>
          </a:p>
        </p:txBody>
      </p:sp>
      <p:sp>
        <p:nvSpPr>
          <p:cNvPr id="39" name="Google Shape;39;p5"/>
          <p:cNvSpPr txBox="1">
            <a:spLocks noGrp="1"/>
          </p:cNvSpPr>
          <p:nvPr>
            <p:ph type="body" idx="14"/>
          </p:nvPr>
        </p:nvSpPr>
        <p:spPr>
          <a:xfrm>
            <a:off x="8273799" y="3406609"/>
            <a:ext cx="1596388" cy="218969"/>
          </a:xfrm>
          <a:prstGeom prst="rect">
            <a:avLst/>
          </a:prstGeom>
          <a:noFill/>
          <a:ln>
            <a:noFill/>
          </a:ln>
        </p:spPr>
        <p:txBody>
          <a:bodyPr spcFirstLastPara="1" wrap="square" lIns="0" tIns="0" rIns="0" bIns="0" anchor="ctr" anchorCtr="0">
            <a:noAutofit/>
          </a:bodyPr>
          <a:lstStyle>
            <a:lvl1pPr marL="457200" lvl="0" indent="-228600" algn="l">
              <a:lnSpc>
                <a:spcPct val="150000"/>
              </a:lnSpc>
              <a:spcBef>
                <a:spcPts val="600"/>
              </a:spcBef>
              <a:spcAft>
                <a:spcPts val="0"/>
              </a:spcAft>
              <a:buClr>
                <a:schemeClr val="accent1"/>
              </a:buClr>
              <a:buSzPts val="870"/>
              <a:buFont typeface="Arial"/>
              <a:buNone/>
              <a:defRPr sz="1000" b="1" cap="none">
                <a:solidFill>
                  <a:schemeClr val="dk2"/>
                </a:solidFill>
                <a:latin typeface="Arial"/>
                <a:ea typeface="Arial"/>
                <a:cs typeface="Arial"/>
                <a:sym typeface="Aria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40" name="Google Shape;40;p5"/>
          <p:cNvSpPr txBox="1">
            <a:spLocks noGrp="1"/>
          </p:cNvSpPr>
          <p:nvPr>
            <p:ph type="body" idx="15"/>
          </p:nvPr>
        </p:nvSpPr>
        <p:spPr>
          <a:xfrm>
            <a:off x="8273800" y="3625578"/>
            <a:ext cx="1596387" cy="17056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41" name="Google Shape;41;p5"/>
          <p:cNvSpPr txBox="1">
            <a:spLocks noGrp="1"/>
          </p:cNvSpPr>
          <p:nvPr>
            <p:ph type="body" idx="16"/>
          </p:nvPr>
        </p:nvSpPr>
        <p:spPr>
          <a:xfrm>
            <a:off x="8273800" y="3809933"/>
            <a:ext cx="1596387" cy="603504"/>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42" name="Google Shape;42;p5"/>
          <p:cNvSpPr txBox="1">
            <a:spLocks noGrp="1"/>
          </p:cNvSpPr>
          <p:nvPr>
            <p:ph type="body" idx="17"/>
          </p:nvPr>
        </p:nvSpPr>
        <p:spPr>
          <a:xfrm>
            <a:off x="8273799" y="4427223"/>
            <a:ext cx="1596388" cy="224958"/>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70"/>
              <a:buFont typeface="Arial"/>
              <a:buNone/>
              <a:defRPr sz="1000" b="0">
                <a:solidFill>
                  <a:schemeClr val="accent1"/>
                </a:solidFill>
                <a:latin typeface="Arial"/>
                <a:ea typeface="Arial"/>
                <a:cs typeface="Arial"/>
                <a:sym typeface="Aria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43" name="Google Shape;43;p5"/>
          <p:cNvSpPr>
            <a:spLocks noGrp="1"/>
          </p:cNvSpPr>
          <p:nvPr>
            <p:ph type="pic" idx="18"/>
          </p:nvPr>
        </p:nvSpPr>
        <p:spPr>
          <a:xfrm>
            <a:off x="6916676" y="4846320"/>
            <a:ext cx="1207008" cy="1207008"/>
          </a:xfrm>
          <a:prstGeom prst="rect">
            <a:avLst/>
          </a:prstGeom>
          <a:noFill/>
          <a:ln>
            <a:noFill/>
          </a:ln>
        </p:spPr>
        <p:txBody>
          <a:bodyPr/>
          <a:lstStyle/>
          <a:p>
            <a:endParaRPr lang="el-GR"/>
          </a:p>
        </p:txBody>
      </p:sp>
      <p:sp>
        <p:nvSpPr>
          <p:cNvPr id="44" name="Google Shape;44;p5"/>
          <p:cNvSpPr txBox="1">
            <a:spLocks noGrp="1"/>
          </p:cNvSpPr>
          <p:nvPr>
            <p:ph type="body" idx="19"/>
          </p:nvPr>
        </p:nvSpPr>
        <p:spPr>
          <a:xfrm>
            <a:off x="8273799" y="4813081"/>
            <a:ext cx="1596388" cy="218969"/>
          </a:xfrm>
          <a:prstGeom prst="rect">
            <a:avLst/>
          </a:prstGeom>
          <a:noFill/>
          <a:ln>
            <a:noFill/>
          </a:ln>
        </p:spPr>
        <p:txBody>
          <a:bodyPr spcFirstLastPara="1" wrap="square" lIns="0" tIns="0" rIns="0" bIns="0" anchor="ctr" anchorCtr="0">
            <a:noAutofit/>
          </a:bodyPr>
          <a:lstStyle>
            <a:lvl1pPr marL="457200" lvl="0" indent="-228600" algn="l">
              <a:lnSpc>
                <a:spcPct val="150000"/>
              </a:lnSpc>
              <a:spcBef>
                <a:spcPts val="600"/>
              </a:spcBef>
              <a:spcAft>
                <a:spcPts val="0"/>
              </a:spcAft>
              <a:buClr>
                <a:schemeClr val="accent1"/>
              </a:buClr>
              <a:buSzPts val="870"/>
              <a:buFont typeface="Arial"/>
              <a:buNone/>
              <a:defRPr sz="1000" b="1" cap="none">
                <a:solidFill>
                  <a:schemeClr val="dk2"/>
                </a:solidFill>
                <a:latin typeface="Arial"/>
                <a:ea typeface="Arial"/>
                <a:cs typeface="Arial"/>
                <a:sym typeface="Aria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45" name="Google Shape;45;p5"/>
          <p:cNvSpPr txBox="1">
            <a:spLocks noGrp="1"/>
          </p:cNvSpPr>
          <p:nvPr>
            <p:ph type="body" idx="20"/>
          </p:nvPr>
        </p:nvSpPr>
        <p:spPr>
          <a:xfrm>
            <a:off x="8273799" y="5032049"/>
            <a:ext cx="1596387" cy="17373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46" name="Google Shape;46;p5"/>
          <p:cNvSpPr txBox="1">
            <a:spLocks noGrp="1"/>
          </p:cNvSpPr>
          <p:nvPr>
            <p:ph type="body" idx="21"/>
          </p:nvPr>
        </p:nvSpPr>
        <p:spPr>
          <a:xfrm>
            <a:off x="8273799" y="5215051"/>
            <a:ext cx="1596387" cy="604054"/>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47" name="Google Shape;47;p5"/>
          <p:cNvSpPr txBox="1">
            <a:spLocks noGrp="1"/>
          </p:cNvSpPr>
          <p:nvPr>
            <p:ph type="body" idx="22"/>
          </p:nvPr>
        </p:nvSpPr>
        <p:spPr>
          <a:xfrm>
            <a:off x="8273799" y="5828370"/>
            <a:ext cx="1596388" cy="224958"/>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70"/>
              <a:buFont typeface="Arial"/>
              <a:buNone/>
              <a:defRPr sz="1000" b="0">
                <a:solidFill>
                  <a:schemeClr val="accent1"/>
                </a:solidFill>
                <a:latin typeface="Arial"/>
                <a:ea typeface="Arial"/>
                <a:cs typeface="Arial"/>
                <a:sym typeface="Aria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48" name="Google Shape;48;p5"/>
          <p:cNvSpPr txBox="1">
            <a:spLocks noGrp="1"/>
          </p:cNvSpPr>
          <p:nvPr>
            <p:ph type="body" idx="23"/>
          </p:nvPr>
        </p:nvSpPr>
        <p:spPr>
          <a:xfrm>
            <a:off x="6916676" y="6384626"/>
            <a:ext cx="2953511" cy="261146"/>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accent1"/>
              </a:buClr>
              <a:buSzPts val="1100"/>
              <a:buNone/>
              <a:defRPr sz="1100" b="1">
                <a:solidFill>
                  <a:schemeClr val="accent1"/>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49" name="Google Shape;49;p5"/>
          <p:cNvSpPr txBox="1">
            <a:spLocks noGrp="1"/>
          </p:cNvSpPr>
          <p:nvPr>
            <p:ph type="body" idx="24"/>
          </p:nvPr>
        </p:nvSpPr>
        <p:spPr>
          <a:xfrm>
            <a:off x="228600" y="182880"/>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
        <p:nvSpPr>
          <p:cNvPr id="50" name="Google Shape;50;p5"/>
          <p:cNvSpPr txBox="1">
            <a:spLocks noGrp="1"/>
          </p:cNvSpPr>
          <p:nvPr>
            <p:ph type="body" idx="25"/>
          </p:nvPr>
        </p:nvSpPr>
        <p:spPr>
          <a:xfrm>
            <a:off x="228600" y="4279392"/>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
        <p:nvSpPr>
          <p:cNvPr id="51" name="Google Shape;51;p5"/>
          <p:cNvSpPr txBox="1">
            <a:spLocks noGrp="1"/>
          </p:cNvSpPr>
          <p:nvPr>
            <p:ph type="body" idx="26"/>
          </p:nvPr>
        </p:nvSpPr>
        <p:spPr>
          <a:xfrm>
            <a:off x="3611880" y="4443984"/>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
        <p:nvSpPr>
          <p:cNvPr id="52" name="Google Shape;52;p5"/>
          <p:cNvSpPr txBox="1">
            <a:spLocks noGrp="1"/>
          </p:cNvSpPr>
          <p:nvPr>
            <p:ph type="body" idx="27"/>
          </p:nvPr>
        </p:nvSpPr>
        <p:spPr>
          <a:xfrm>
            <a:off x="6912864" y="2916936"/>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
        <p:nvSpPr>
          <p:cNvPr id="53" name="Google Shape;53;p5"/>
          <p:cNvSpPr txBox="1">
            <a:spLocks noGrp="1"/>
          </p:cNvSpPr>
          <p:nvPr>
            <p:ph type="body" idx="28"/>
          </p:nvPr>
        </p:nvSpPr>
        <p:spPr>
          <a:xfrm>
            <a:off x="6912864" y="6291072"/>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DBF2"/>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91515" y="413810"/>
            <a:ext cx="867537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1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Arial"/>
                <a:ea typeface="Arial"/>
                <a:cs typeface="Arial"/>
                <a:sym typeface="Arial"/>
              </a:defRPr>
            </a:lvl6pPr>
            <a:lvl7pPr marL="3200400" marR="0" lvl="6"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Arial"/>
                <a:ea typeface="Arial"/>
                <a:cs typeface="Arial"/>
                <a:sym typeface="Arial"/>
              </a:defRPr>
            </a:lvl7pPr>
            <a:lvl8pPr marL="3657600" marR="0" lvl="7"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Arial"/>
                <a:ea typeface="Arial"/>
                <a:cs typeface="Arial"/>
                <a:sym typeface="Arial"/>
              </a:defRPr>
            </a:lvl8pPr>
            <a:lvl9pPr marL="4114800" marR="0" lvl="8"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guide id="3" pos="6192">
          <p15:clr>
            <a:srgbClr val="F26B43"/>
          </p15:clr>
        </p15:guide>
        <p15:guide id="4" orient="horz" pos="475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edae.gr/visitors/dermaios-2024/" TargetMode="External"/><Relationship Id="rId4" Type="http://schemas.openxmlformats.org/officeDocument/2006/relationships/hyperlink" Target="https://eody.gov.gr/maios-minas-eyaisthitopoiisis-gia-to-melanom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8"/>
        <p:cNvGrpSpPr/>
        <p:nvPr/>
      </p:nvGrpSpPr>
      <p:grpSpPr>
        <a:xfrm>
          <a:off x="0" y="0"/>
          <a:ext cx="0" cy="0"/>
          <a:chOff x="0" y="0"/>
          <a:chExt cx="0" cy="0"/>
        </a:xfrm>
      </p:grpSpPr>
      <p:sp>
        <p:nvSpPr>
          <p:cNvPr id="59" name="Google Shape;59;p1"/>
          <p:cNvSpPr txBox="1">
            <a:spLocks noGrp="1"/>
          </p:cNvSpPr>
          <p:nvPr>
            <p:ph type="body" idx="1"/>
          </p:nvPr>
        </p:nvSpPr>
        <p:spPr>
          <a:xfrm>
            <a:off x="111754" y="156418"/>
            <a:ext cx="2868775" cy="619232"/>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4A1558"/>
              </a:buClr>
              <a:buSzPts val="1800"/>
              <a:buNone/>
            </a:pPr>
            <a:r>
              <a:rPr lang="el-GR" sz="2000" b="1" dirty="0">
                <a:solidFill>
                  <a:schemeClr val="accent3"/>
                </a:solidFill>
                <a:latin typeface="+mj-lt"/>
                <a:ea typeface="Candara"/>
                <a:cs typeface="Candara"/>
                <a:sym typeface="Candara"/>
              </a:rPr>
              <a:t>ΜΕΤΡΑ ΠΡΟΛΗΨΗΣ</a:t>
            </a:r>
            <a:endParaRPr sz="2000" dirty="0">
              <a:solidFill>
                <a:schemeClr val="accent3"/>
              </a:solidFill>
              <a:latin typeface="+mj-lt"/>
            </a:endParaRPr>
          </a:p>
        </p:txBody>
      </p:sp>
      <p:sp>
        <p:nvSpPr>
          <p:cNvPr id="60" name="Google Shape;60;p1"/>
          <p:cNvSpPr txBox="1"/>
          <p:nvPr/>
        </p:nvSpPr>
        <p:spPr>
          <a:xfrm>
            <a:off x="169998" y="932067"/>
            <a:ext cx="2836410" cy="6186269"/>
          </a:xfrm>
          <a:prstGeom prst="rect">
            <a:avLst/>
          </a:prstGeom>
          <a:solidFill>
            <a:schemeClr val="accent3">
              <a:lumMod val="60000"/>
              <a:lumOff val="40000"/>
            </a:schemeClr>
          </a:solidFill>
          <a:ln>
            <a:noFill/>
          </a:ln>
        </p:spPr>
        <p:txBody>
          <a:bodyPr spcFirstLastPara="1" wrap="square" lIns="91425" tIns="45700" rIns="91425" bIns="45700" anchor="t" anchorCtr="0">
            <a:spAutoFit/>
          </a:bodyPr>
          <a:lstStyle/>
          <a:p>
            <a:endParaRPr lang="el-GR" sz="1100" dirty="0">
              <a:latin typeface="+mn-lt"/>
              <a:ea typeface="Calibri" panose="020F0502020204030204" pitchFamily="34" charset="0"/>
              <a:cs typeface="Calibri" panose="020F0502020204030204" pitchFamily="34"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Προστατευόμαστε από τις ακτίνες UV όλο το χρόνο</a:t>
            </a:r>
            <a:r>
              <a:rPr lang="en-US" sz="1100" dirty="0">
                <a:solidFill>
                  <a:srgbClr val="252525"/>
                </a:solidFill>
                <a:latin typeface="+mn-lt"/>
                <a:ea typeface="Times New Roman" panose="02020603050405020304" pitchFamily="18" charset="0"/>
                <a:cs typeface="Times New Roman" panose="02020603050405020304" pitchFamily="18" charset="0"/>
              </a:rPr>
              <a:t>. O</a:t>
            </a:r>
            <a:r>
              <a:rPr lang="el-GR" sz="1100" dirty="0">
                <a:solidFill>
                  <a:srgbClr val="252525"/>
                </a:solidFill>
                <a:latin typeface="+mn-lt"/>
                <a:ea typeface="Times New Roman" panose="02020603050405020304" pitchFamily="18" charset="0"/>
                <a:cs typeface="Times New Roman" panose="02020603050405020304" pitchFamily="18" charset="0"/>
              </a:rPr>
              <a:t>χι μόνο το καλοκαίρι</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Επιλέγουμε ρούχα που καλύπτουν τα χέρια και τα πόδια μας.</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Φοράμε καπέλο με φαρδύ γείσο για να σκιάζουμε το κεφάλι, το πρόσωπο, τα αυτιά το λαιμό και τον αυχένα.</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Σε εξωτερικούς χώρους κατά τη διάρκεια της ημέρας δεν ξεχνάμε να φοράμε γυαλιά ηλίου με κατάλληλους φακούς που μπλοκάρουν τις ακτίνες UVA και UVB.</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Χρησιμοποιούμε καθημερινά αντηλιακό με κατάλληλο παράγοντα προστασίας από την υπεριώδη ακτινοβολία</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Αποφεύγουμε το τεχνητό μαύρισμα/έκθεση σε πηγές υπεριώδους ακτινοβολίας.</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Οποιαδήποτε αλλαγή στο χρώμα του δέρματος μετά από έκθεση στην υπεριώδη ακτινοβολία είναι σημάδι τραυματισμού και όχι υγείας.</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Απευθυνόμαστε στο δερματολόγο μας τακτικά, αλλά και σε περίπτωση που παρατηρήσουμε αλλαγές στο δέρμα μας όπως τον εντοπισμό μιας πληγής που δεν επουλώνεται, την εμφάνιση ενός νέου σπίλου ή την αλλαγή στα όρια, το μέγεθος/διάμετρο, το χρώμα και γενικά στην ανάπτυξ</a:t>
            </a:r>
            <a:r>
              <a:rPr lang="el-GR" sz="1100" dirty="0">
                <a:solidFill>
                  <a:schemeClr val="tx1"/>
                </a:solidFill>
                <a:latin typeface="+mn-lt"/>
                <a:ea typeface="Times New Roman" panose="02020603050405020304" pitchFamily="18" charset="0"/>
                <a:cs typeface="Times New Roman" panose="02020603050405020304" pitchFamily="18" charset="0"/>
              </a:rPr>
              <a:t>η</a:t>
            </a:r>
            <a:r>
              <a:rPr lang="el-GR" sz="1100" dirty="0">
                <a:solidFill>
                  <a:srgbClr val="252525"/>
                </a:solidFill>
                <a:latin typeface="+mn-lt"/>
                <a:ea typeface="Times New Roman" panose="02020603050405020304" pitchFamily="18" charset="0"/>
                <a:cs typeface="Times New Roman" panose="02020603050405020304" pitchFamily="18" charset="0"/>
              </a:rPr>
              <a:t> του.</a:t>
            </a:r>
            <a:endParaRPr lang="el-GR" sz="1100" dirty="0">
              <a:solidFill>
                <a:srgbClr val="252525"/>
              </a:solidFill>
              <a:latin typeface="+mn-lt"/>
              <a:ea typeface="Calibri" panose="020F0502020204030204" pitchFamily="34" charset="0"/>
              <a:cs typeface="Times New Roman" panose="02020603050405020304" pitchFamily="18" charset="0"/>
            </a:endParaRPr>
          </a:p>
          <a:p>
            <a:r>
              <a:rPr lang="el-GR" sz="1100" dirty="0">
                <a:latin typeface="+mn-lt"/>
                <a:ea typeface="Calibri" panose="020F0502020204030204" pitchFamily="34" charset="0"/>
              </a:rPr>
              <a:t> </a:t>
            </a:r>
          </a:p>
        </p:txBody>
      </p:sp>
      <p:sp>
        <p:nvSpPr>
          <p:cNvPr id="63" name="Google Shape;63;p1"/>
          <p:cNvSpPr txBox="1"/>
          <p:nvPr/>
        </p:nvSpPr>
        <p:spPr>
          <a:xfrm>
            <a:off x="7251033" y="7104341"/>
            <a:ext cx="240735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dirty="0">
                <a:solidFill>
                  <a:schemeClr val="accent3"/>
                </a:solidFill>
                <a:latin typeface="+mn-lt"/>
                <a:ea typeface="Times New Roman"/>
                <a:cs typeface="Times New Roman"/>
                <a:sym typeface="Times New Roman"/>
              </a:rPr>
              <a:t>Διεύθυνση</a:t>
            </a:r>
            <a:endParaRPr lang="en-US" sz="1400" b="1" i="0" u="none" strike="noStrike" cap="none" dirty="0">
              <a:solidFill>
                <a:schemeClr val="accent3"/>
              </a:solidFill>
              <a:latin typeface="+mn-lt"/>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dirty="0">
                <a:solidFill>
                  <a:schemeClr val="accent3"/>
                </a:solidFill>
                <a:latin typeface="+mn-lt"/>
                <a:ea typeface="Times New Roman"/>
                <a:cs typeface="Times New Roman"/>
                <a:sym typeface="Times New Roman"/>
              </a:rPr>
              <a:t> Δημόσιας Υγείας 7</a:t>
            </a:r>
            <a:r>
              <a:rPr lang="el-GR" sz="1400" b="0" i="0" u="none" strike="noStrike" cap="none" baseline="30000" dirty="0">
                <a:solidFill>
                  <a:schemeClr val="accent3"/>
                </a:solidFill>
                <a:latin typeface="+mn-lt"/>
                <a:ea typeface="Arial"/>
                <a:cs typeface="Arial"/>
                <a:sym typeface="Arial"/>
              </a:rPr>
              <a:t>ης</a:t>
            </a:r>
            <a:r>
              <a:rPr lang="el-GR" sz="1400" b="0" i="0" u="none" strike="noStrike" cap="none" dirty="0">
                <a:solidFill>
                  <a:schemeClr val="accent3"/>
                </a:solidFill>
                <a:latin typeface="+mn-lt"/>
                <a:ea typeface="Arial"/>
                <a:cs typeface="Arial"/>
                <a:sym typeface="Arial"/>
              </a:rPr>
              <a:t> </a:t>
            </a:r>
            <a:r>
              <a:rPr lang="el-GR" sz="1400" b="1" i="0" u="none" strike="noStrike" cap="none" dirty="0">
                <a:solidFill>
                  <a:schemeClr val="accent3"/>
                </a:solidFill>
                <a:latin typeface="+mn-lt"/>
                <a:ea typeface="Times New Roman"/>
                <a:cs typeface="Times New Roman"/>
                <a:sym typeface="Times New Roman"/>
              </a:rPr>
              <a:t> ΥΠΕ</a:t>
            </a:r>
            <a:endParaRPr sz="1400" b="1" i="0" u="none" strike="noStrike" cap="none" dirty="0">
              <a:solidFill>
                <a:schemeClr val="accent3"/>
              </a:solidFill>
              <a:latin typeface="+mn-lt"/>
              <a:ea typeface="Times New Roman"/>
              <a:cs typeface="Times New Roman"/>
              <a:sym typeface="Times New Roman"/>
            </a:endParaRPr>
          </a:p>
        </p:txBody>
      </p:sp>
      <p:sp>
        <p:nvSpPr>
          <p:cNvPr id="64" name="Google Shape;64;p1"/>
          <p:cNvSpPr txBox="1"/>
          <p:nvPr/>
        </p:nvSpPr>
        <p:spPr>
          <a:xfrm>
            <a:off x="6695705" y="3209613"/>
            <a:ext cx="3134095" cy="1938952"/>
          </a:xfrm>
          <a:prstGeom prst="rect">
            <a:avLst/>
          </a:prstGeom>
          <a:noFill/>
          <a:ln>
            <a:noFill/>
          </a:ln>
          <a:effectLst>
            <a:outerShdw blurRad="50800" dist="38100" dir="2700000" algn="tl" rotWithShape="0">
              <a:schemeClr val="accent3">
                <a:lumMod val="75000"/>
                <a:alpha val="40000"/>
              </a:schemeClr>
            </a:outerShdw>
          </a:effectLst>
        </p:spPr>
        <p:txBody>
          <a:bodyPr spcFirstLastPara="1" wrap="square" lIns="91425" tIns="45700" rIns="91425" bIns="45700" anchor="t" anchorCtr="0">
            <a:spAutoFit/>
          </a:bodyPr>
          <a:lstStyle/>
          <a:p>
            <a:pPr lvl="0" algn="ctr">
              <a:buSzPts val="3600"/>
            </a:pPr>
            <a:r>
              <a:rPr lang="el-GR" sz="4000" dirty="0">
                <a:solidFill>
                  <a:schemeClr val="accent3">
                    <a:lumMod val="75000"/>
                  </a:schemeClr>
                </a:solidFill>
                <a:effectLst>
                  <a:glow rad="127000">
                    <a:schemeClr val="accent3">
                      <a:lumMod val="20000"/>
                      <a:lumOff val="80000"/>
                    </a:schemeClr>
                  </a:glow>
                </a:effectLst>
                <a:latin typeface="+mn-lt"/>
              </a:rPr>
              <a:t>Χαρείτε </a:t>
            </a:r>
            <a:endParaRPr lang="en-US" sz="4000" dirty="0">
              <a:solidFill>
                <a:schemeClr val="accent3">
                  <a:lumMod val="75000"/>
                </a:schemeClr>
              </a:solidFill>
              <a:effectLst>
                <a:glow rad="127000">
                  <a:schemeClr val="accent3">
                    <a:lumMod val="20000"/>
                    <a:lumOff val="80000"/>
                  </a:schemeClr>
                </a:glow>
              </a:effectLst>
              <a:latin typeface="+mn-lt"/>
            </a:endParaRPr>
          </a:p>
          <a:p>
            <a:pPr lvl="0" algn="ctr">
              <a:buSzPts val="3600"/>
            </a:pPr>
            <a:r>
              <a:rPr lang="el-GR" sz="4000" dirty="0">
                <a:solidFill>
                  <a:schemeClr val="accent3">
                    <a:lumMod val="75000"/>
                  </a:schemeClr>
                </a:solidFill>
                <a:effectLst>
                  <a:glow rad="127000">
                    <a:schemeClr val="accent3">
                      <a:lumMod val="20000"/>
                      <a:lumOff val="80000"/>
                    </a:schemeClr>
                  </a:glow>
                </a:effectLst>
                <a:latin typeface="+mn-lt"/>
              </a:rPr>
              <a:t>τον ήλιο </a:t>
            </a:r>
            <a:endParaRPr lang="en-US" sz="4000" dirty="0">
              <a:solidFill>
                <a:schemeClr val="accent3">
                  <a:lumMod val="75000"/>
                </a:schemeClr>
              </a:solidFill>
              <a:effectLst>
                <a:glow rad="127000">
                  <a:schemeClr val="accent3">
                    <a:lumMod val="20000"/>
                    <a:lumOff val="80000"/>
                  </a:schemeClr>
                </a:glow>
              </a:effectLst>
              <a:latin typeface="+mn-lt"/>
            </a:endParaRPr>
          </a:p>
          <a:p>
            <a:pPr lvl="0" algn="ctr">
              <a:buSzPts val="3600"/>
            </a:pPr>
            <a:r>
              <a:rPr lang="el-GR" sz="4000" dirty="0">
                <a:solidFill>
                  <a:schemeClr val="accent3">
                    <a:lumMod val="75000"/>
                  </a:schemeClr>
                </a:solidFill>
                <a:effectLst>
                  <a:glow rad="127000">
                    <a:schemeClr val="accent3">
                      <a:lumMod val="20000"/>
                      <a:lumOff val="80000"/>
                    </a:schemeClr>
                  </a:glow>
                </a:effectLst>
                <a:latin typeface="+mn-lt"/>
              </a:rPr>
              <a:t>με ασφάλεια!</a:t>
            </a:r>
            <a:endParaRPr sz="4000" i="0" u="none" strike="noStrike" cap="none" dirty="0">
              <a:solidFill>
                <a:schemeClr val="accent3">
                  <a:lumMod val="75000"/>
                </a:schemeClr>
              </a:solidFill>
              <a:effectLst>
                <a:glow rad="127000">
                  <a:schemeClr val="accent3">
                    <a:lumMod val="20000"/>
                    <a:lumOff val="80000"/>
                  </a:schemeClr>
                </a:glow>
              </a:effectLst>
              <a:latin typeface="+mn-lt"/>
              <a:sym typeface="Arial"/>
            </a:endParaRPr>
          </a:p>
        </p:txBody>
      </p:sp>
      <p:cxnSp>
        <p:nvCxnSpPr>
          <p:cNvPr id="67" name="Google Shape;67;p1"/>
          <p:cNvCxnSpPr>
            <a:cxnSpLocks/>
          </p:cNvCxnSpPr>
          <p:nvPr/>
        </p:nvCxnSpPr>
        <p:spPr>
          <a:xfrm>
            <a:off x="6779261" y="7079987"/>
            <a:ext cx="2879130" cy="0"/>
          </a:xfrm>
          <a:prstGeom prst="straightConnector1">
            <a:avLst/>
          </a:prstGeom>
          <a:noFill/>
          <a:ln w="76200" cap="flat" cmpd="sng">
            <a:solidFill>
              <a:schemeClr val="accent3"/>
            </a:solidFill>
            <a:prstDash val="solid"/>
            <a:miter lim="800000"/>
            <a:headEnd type="none" w="sm" len="sm"/>
            <a:tailEnd type="none" w="sm" len="sm"/>
          </a:ln>
        </p:spPr>
      </p:cxnSp>
      <p:pic>
        <p:nvPicPr>
          <p:cNvPr id="6" name="Εικόνα 5">
            <a:extLst>
              <a:ext uri="{FF2B5EF4-FFF2-40B4-BE49-F238E27FC236}">
                <a16:creationId xmlns:a16="http://schemas.microsoft.com/office/drawing/2014/main" id="{176642A0-5AF4-4A05-880D-A530BC23BD8A}"/>
              </a:ext>
            </a:extLst>
          </p:cNvPr>
          <p:cNvPicPr>
            <a:picLocks noChangeAspect="1"/>
          </p:cNvPicPr>
          <p:nvPr/>
        </p:nvPicPr>
        <p:blipFill>
          <a:blip r:embed="rId3"/>
          <a:stretch>
            <a:fillRect/>
          </a:stretch>
        </p:blipFill>
        <p:spPr>
          <a:xfrm>
            <a:off x="6573898" y="200367"/>
            <a:ext cx="3287349" cy="2347947"/>
          </a:xfrm>
          <a:prstGeom prst="rect">
            <a:avLst/>
          </a:prstGeom>
          <a:ln>
            <a:noFill/>
          </a:ln>
          <a:effectLst>
            <a:softEdge rad="112500"/>
          </a:effectLst>
        </p:spPr>
      </p:pic>
      <p:sp>
        <p:nvSpPr>
          <p:cNvPr id="7" name="Rectangle 2">
            <a:extLst>
              <a:ext uri="{FF2B5EF4-FFF2-40B4-BE49-F238E27FC236}">
                <a16:creationId xmlns:a16="http://schemas.microsoft.com/office/drawing/2014/main" id="{BF3337B3-E95A-41C3-AB98-EE9ECA03E6FB}"/>
              </a:ext>
            </a:extLst>
          </p:cNvPr>
          <p:cNvSpPr>
            <a:spLocks noChangeArrowheads="1"/>
          </p:cNvSpPr>
          <p:nvPr/>
        </p:nvSpPr>
        <p:spPr bwMode="auto">
          <a:xfrm>
            <a:off x="0" y="0"/>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6" name="TextBox 15">
            <a:extLst>
              <a:ext uri="{FF2B5EF4-FFF2-40B4-BE49-F238E27FC236}">
                <a16:creationId xmlns:a16="http://schemas.microsoft.com/office/drawing/2014/main" id="{0BD64D79-BD1D-4063-9A0B-77B56065EB69}"/>
              </a:ext>
            </a:extLst>
          </p:cNvPr>
          <p:cNvSpPr txBox="1"/>
          <p:nvPr/>
        </p:nvSpPr>
        <p:spPr>
          <a:xfrm>
            <a:off x="4034118" y="4518212"/>
            <a:ext cx="1753496" cy="707886"/>
          </a:xfrm>
          <a:prstGeom prst="rect">
            <a:avLst/>
          </a:prstGeom>
          <a:noFill/>
        </p:spPr>
        <p:txBody>
          <a:bodyPr wrap="square" rtlCol="0">
            <a:spAutoFit/>
          </a:bodyPr>
          <a:lstStyle/>
          <a:p>
            <a:pPr algn="ctr"/>
            <a:r>
              <a:rPr lang="el-GR" sz="2000" b="1" i="1" dirty="0">
                <a:solidFill>
                  <a:schemeClr val="accent3">
                    <a:lumMod val="50000"/>
                  </a:schemeClr>
                </a:solidFill>
                <a:latin typeface="+mn-lt"/>
                <a:ea typeface="Calibri" panose="020F0502020204030204" pitchFamily="34" charset="0"/>
                <a:cs typeface="Calibri" panose="020F0502020204030204" pitchFamily="34" charset="0"/>
              </a:rPr>
              <a:t>ΕΞΕΤΑΣΟΥ ΤΩΡΑ !!</a:t>
            </a:r>
          </a:p>
        </p:txBody>
      </p:sp>
      <p:sp>
        <p:nvSpPr>
          <p:cNvPr id="18" name="Ορθογώνιο 17">
            <a:extLst>
              <a:ext uri="{FF2B5EF4-FFF2-40B4-BE49-F238E27FC236}">
                <a16:creationId xmlns:a16="http://schemas.microsoft.com/office/drawing/2014/main" id="{FE21BA5B-34D2-490E-9DB0-CCB0656F0907}"/>
              </a:ext>
            </a:extLst>
          </p:cNvPr>
          <p:cNvSpPr/>
          <p:nvPr/>
        </p:nvSpPr>
        <p:spPr>
          <a:xfrm>
            <a:off x="3741459" y="5857691"/>
            <a:ext cx="2500375" cy="1246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800" b="1" i="1" dirty="0">
                <a:solidFill>
                  <a:schemeClr val="accent3"/>
                </a:solidFill>
                <a:cs typeface="Arial"/>
              </a:rPr>
              <a:t>ΠΗΓΕΣ</a:t>
            </a:r>
          </a:p>
          <a:p>
            <a:pPr lvl="0">
              <a:buFont typeface="Arial" panose="020B0604020202020204" pitchFamily="34" charset="0"/>
              <a:buChar char="•"/>
            </a:pPr>
            <a:r>
              <a:rPr lang="el-GR" sz="800" dirty="0">
                <a:solidFill>
                  <a:srgbClr val="000000"/>
                </a:solidFill>
                <a:cs typeface="Arial"/>
              </a:rPr>
              <a:t>ΕΛΛΗΝΙΚΗ ΔΕΡΜΑΤΟΛΟΓΙΚΗ ΚΑΙ ΑΦΡΟΔΙΣΙΟΛΟΓΙΚΗ ΕΤΑΙΡΙΑ</a:t>
            </a:r>
          </a:p>
          <a:p>
            <a:pPr lvl="0">
              <a:buFont typeface="Arial" panose="020B0604020202020204" pitchFamily="34" charset="0"/>
              <a:buChar char="•"/>
            </a:pPr>
            <a:r>
              <a:rPr lang="el-GR" sz="800" dirty="0">
                <a:solidFill>
                  <a:srgbClr val="000000"/>
                </a:solidFill>
                <a:cs typeface="Arial"/>
              </a:rPr>
              <a:t>ΕΘΝΙΚΟΣ ΟΡΓΑΝΙΣΜΟΣ ΔΗΜΟΣΙΑΣ ΥΓΕΙΑΣ</a:t>
            </a:r>
          </a:p>
          <a:p>
            <a:pPr lvl="0">
              <a:buFont typeface="Arial" panose="020B0604020202020204" pitchFamily="34" charset="0"/>
              <a:buChar char="•"/>
            </a:pPr>
            <a:r>
              <a:rPr lang="el-GR" sz="800" dirty="0">
                <a:solidFill>
                  <a:srgbClr val="002060"/>
                </a:solidFill>
                <a:cs typeface="Arial"/>
                <a:hlinkClick r:id="rId4">
                  <a:extLst>
                    <a:ext uri="{A12FA001-AC4F-418D-AE19-62706E023703}">
                      <ahyp:hlinkClr xmlns:ahyp="http://schemas.microsoft.com/office/drawing/2018/hyperlinkcolor" val="tx"/>
                    </a:ext>
                  </a:extLst>
                </a:hlinkClick>
              </a:rPr>
              <a:t>https://eody.gov.gr/maios-minas-eyaisthitopoiisis-gia-to-melanoma/</a:t>
            </a:r>
            <a:endParaRPr lang="el-GR" sz="800" dirty="0">
              <a:solidFill>
                <a:srgbClr val="002060"/>
              </a:solidFill>
              <a:cs typeface="Arial"/>
            </a:endParaRPr>
          </a:p>
          <a:p>
            <a:pPr lvl="0">
              <a:buFont typeface="Arial" panose="020B0604020202020204" pitchFamily="34" charset="0"/>
              <a:buChar char="•"/>
            </a:pPr>
            <a:r>
              <a:rPr lang="el-GR" sz="800" dirty="0">
                <a:solidFill>
                  <a:srgbClr val="002060"/>
                </a:solidFill>
                <a:cs typeface="Arial"/>
                <a:hlinkClick r:id="rId5">
                  <a:extLst>
                    <a:ext uri="{A12FA001-AC4F-418D-AE19-62706E023703}">
                      <ahyp:hlinkClr xmlns:ahyp="http://schemas.microsoft.com/office/drawing/2018/hyperlinkcolor" val="tx"/>
                    </a:ext>
                  </a:extLst>
                </a:hlinkClick>
              </a:rPr>
              <a:t>https://www.edae.gr/visitors/dermaios-2024/</a:t>
            </a:r>
            <a:endParaRPr lang="el-GR" sz="800" dirty="0">
              <a:solidFill>
                <a:srgbClr val="002060"/>
              </a:solidFill>
              <a:cs typeface="Arial"/>
            </a:endParaRPr>
          </a:p>
          <a:p>
            <a:pPr lvl="0"/>
            <a:endParaRPr lang="el-GR" sz="800" dirty="0">
              <a:solidFill>
                <a:srgbClr val="000000"/>
              </a:solidFill>
              <a:cs typeface="Arial"/>
            </a:endParaRPr>
          </a:p>
        </p:txBody>
      </p:sp>
      <p:pic>
        <p:nvPicPr>
          <p:cNvPr id="3" name="Εικόνα 2">
            <a:extLst>
              <a:ext uri="{FF2B5EF4-FFF2-40B4-BE49-F238E27FC236}">
                <a16:creationId xmlns:a16="http://schemas.microsoft.com/office/drawing/2014/main" id="{A5D6F396-F786-4BB4-9C7B-E0E6A06B7E49}"/>
              </a:ext>
            </a:extLst>
          </p:cNvPr>
          <p:cNvPicPr>
            <a:picLocks noChangeAspect="1"/>
          </p:cNvPicPr>
          <p:nvPr/>
        </p:nvPicPr>
        <p:blipFill>
          <a:blip r:embed="rId6"/>
          <a:stretch>
            <a:fillRect/>
          </a:stretch>
        </p:blipFill>
        <p:spPr>
          <a:xfrm>
            <a:off x="3201497" y="1241388"/>
            <a:ext cx="3299118" cy="2347935"/>
          </a:xfrm>
          <a:prstGeom prst="rect">
            <a:avLst/>
          </a:prstGeom>
          <a:ln>
            <a:solidFill>
              <a:srgbClr val="92D050"/>
            </a:solidFill>
          </a:ln>
        </p:spPr>
      </p:pic>
      <p:sp>
        <p:nvSpPr>
          <p:cNvPr id="4" name="TextBox 3">
            <a:extLst>
              <a:ext uri="{FF2B5EF4-FFF2-40B4-BE49-F238E27FC236}">
                <a16:creationId xmlns:a16="http://schemas.microsoft.com/office/drawing/2014/main" id="{44C577CD-69BB-4965-8E72-8C059726287D}"/>
              </a:ext>
            </a:extLst>
          </p:cNvPr>
          <p:cNvSpPr txBox="1"/>
          <p:nvPr/>
        </p:nvSpPr>
        <p:spPr>
          <a:xfrm>
            <a:off x="8062596" y="554250"/>
            <a:ext cx="1825806" cy="1015663"/>
          </a:xfrm>
          <a:prstGeom prst="rect">
            <a:avLst/>
          </a:prstGeom>
          <a:noFill/>
        </p:spPr>
        <p:txBody>
          <a:bodyPr wrap="square" rtlCol="0">
            <a:spAutoFit/>
          </a:bodyPr>
          <a:lstStyle/>
          <a:p>
            <a:pPr algn="ctr"/>
            <a:r>
              <a:rPr lang="el-GR" sz="1200" b="1" i="1" cap="all" dirty="0" err="1">
                <a:latin typeface="+mj-lt"/>
                <a:ea typeface="Calibri" panose="020F0502020204030204" pitchFamily="34" charset="0"/>
                <a:cs typeface="Calibri" panose="020F0502020204030204" pitchFamily="34" charset="0"/>
              </a:rPr>
              <a:t>ΜΑϊΟΣ</a:t>
            </a:r>
            <a:endParaRPr lang="el-GR" sz="1200" b="1" i="1" cap="all" dirty="0">
              <a:latin typeface="+mj-lt"/>
              <a:ea typeface="Calibri" panose="020F0502020204030204" pitchFamily="34" charset="0"/>
              <a:cs typeface="Calibri" panose="020F0502020204030204" pitchFamily="34" charset="0"/>
            </a:endParaRPr>
          </a:p>
          <a:p>
            <a:pPr algn="ctr"/>
            <a:r>
              <a:rPr lang="el-GR" sz="1200" b="1" i="1" cap="all" dirty="0">
                <a:latin typeface="+mj-lt"/>
                <a:ea typeface="Calibri" panose="020F0502020204030204" pitchFamily="34" charset="0"/>
                <a:cs typeface="Calibri" panose="020F0502020204030204" pitchFamily="34" charset="0"/>
              </a:rPr>
              <a:t>ΜΗΝΑΣ ΠΡΟΛΗΨΗΣ &amp;</a:t>
            </a:r>
          </a:p>
          <a:p>
            <a:pPr algn="ctr"/>
            <a:r>
              <a:rPr lang="el-GR" sz="1200" b="1" i="1" cap="all" dirty="0">
                <a:latin typeface="+mj-lt"/>
                <a:ea typeface="Calibri" panose="020F0502020204030204" pitchFamily="34" charset="0"/>
                <a:cs typeface="Calibri" panose="020F0502020204030204" pitchFamily="34" charset="0"/>
              </a:rPr>
              <a:t>ΕΝΗΜΕΡΩΣΗΣ </a:t>
            </a:r>
          </a:p>
          <a:p>
            <a:pPr algn="ctr"/>
            <a:r>
              <a:rPr lang="el-GR" sz="1200" b="1" i="1" cap="all" dirty="0">
                <a:latin typeface="+mj-lt"/>
                <a:ea typeface="Calibri" panose="020F0502020204030204" pitchFamily="34" charset="0"/>
                <a:cs typeface="Calibri" panose="020F0502020204030204" pitchFamily="34" charset="0"/>
              </a:rPr>
              <a:t>ΓΙΑ ΤΟΝ ΚΑΡΚΙΝΟ ΤΟΥ ΔΕΡΜΑΤΟΣ</a:t>
            </a:r>
          </a:p>
        </p:txBody>
      </p:sp>
      <p:pic>
        <p:nvPicPr>
          <p:cNvPr id="12" name="Εικόνα 11">
            <a:extLst>
              <a:ext uri="{FF2B5EF4-FFF2-40B4-BE49-F238E27FC236}">
                <a16:creationId xmlns:a16="http://schemas.microsoft.com/office/drawing/2014/main" id="{06B48794-ABB1-405A-8169-13D3C9FCE982}"/>
              </a:ext>
            </a:extLst>
          </p:cNvPr>
          <p:cNvPicPr>
            <a:picLocks noChangeAspect="1"/>
          </p:cNvPicPr>
          <p:nvPr/>
        </p:nvPicPr>
        <p:blipFill>
          <a:blip r:embed="rId7"/>
          <a:stretch>
            <a:fillRect/>
          </a:stretch>
        </p:blipFill>
        <p:spPr>
          <a:xfrm>
            <a:off x="8292603" y="5857691"/>
            <a:ext cx="1365788" cy="865838"/>
          </a:xfrm>
          <a:prstGeom prst="rect">
            <a:avLst/>
          </a:prstGeom>
        </p:spPr>
      </p:pic>
      <p:pic>
        <p:nvPicPr>
          <p:cNvPr id="15" name="Εικόνα 14">
            <a:extLst>
              <a:ext uri="{FF2B5EF4-FFF2-40B4-BE49-F238E27FC236}">
                <a16:creationId xmlns:a16="http://schemas.microsoft.com/office/drawing/2014/main" id="{F31AAB69-3EFE-432C-9E17-E93982F9FE0A}"/>
              </a:ext>
            </a:extLst>
          </p:cNvPr>
          <p:cNvPicPr>
            <a:picLocks noChangeAspect="1"/>
          </p:cNvPicPr>
          <p:nvPr/>
        </p:nvPicPr>
        <p:blipFill>
          <a:blip r:embed="rId8"/>
          <a:stretch>
            <a:fillRect/>
          </a:stretch>
        </p:blipFill>
        <p:spPr>
          <a:xfrm>
            <a:off x="6737200" y="5857692"/>
            <a:ext cx="1365788" cy="9518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8"/>
        <p:cNvGrpSpPr/>
        <p:nvPr/>
      </p:nvGrpSpPr>
      <p:grpSpPr>
        <a:xfrm>
          <a:off x="0" y="0"/>
          <a:ext cx="0" cy="0"/>
          <a:chOff x="0" y="0"/>
          <a:chExt cx="0" cy="0"/>
        </a:xfrm>
      </p:grpSpPr>
      <p:sp>
        <p:nvSpPr>
          <p:cNvPr id="79" name="Google Shape;79;p2"/>
          <p:cNvSpPr txBox="1">
            <a:spLocks noGrp="1"/>
          </p:cNvSpPr>
          <p:nvPr>
            <p:ph type="body" idx="1"/>
          </p:nvPr>
        </p:nvSpPr>
        <p:spPr>
          <a:xfrm>
            <a:off x="6949326" y="227298"/>
            <a:ext cx="3052859" cy="523101"/>
          </a:xfrm>
          <a:prstGeom prst="rect">
            <a:avLst/>
          </a:prstGeom>
          <a:noFill/>
          <a:ln>
            <a:noFill/>
          </a:ln>
        </p:spPr>
        <p:txBody>
          <a:bodyPr spcFirstLastPara="1" wrap="square" lIns="0" tIns="0" rIns="0" bIns="0" anchor="ctr" anchorCtr="0">
            <a:noAutofit/>
          </a:bodyPr>
          <a:lstStyle/>
          <a:p>
            <a:pPr marL="0" lvl="0" indent="0" algn="ctr" rtl="0">
              <a:lnSpc>
                <a:spcPct val="114000"/>
              </a:lnSpc>
              <a:spcBef>
                <a:spcPts val="0"/>
              </a:spcBef>
              <a:spcAft>
                <a:spcPts val="0"/>
              </a:spcAft>
              <a:buClr>
                <a:srgbClr val="4A1558"/>
              </a:buClr>
              <a:buSzPts val="2000"/>
              <a:buNone/>
            </a:pPr>
            <a:r>
              <a:rPr lang="el-GR" sz="2000" b="1" dirty="0">
                <a:solidFill>
                  <a:schemeClr val="accent3"/>
                </a:solidFill>
                <a:latin typeface="+mj-lt"/>
                <a:ea typeface="Candara"/>
                <a:cs typeface="Candara"/>
                <a:sym typeface="Candara"/>
              </a:rPr>
              <a:t>Παράγοντες κινδύνου</a:t>
            </a:r>
            <a:endParaRPr dirty="0">
              <a:solidFill>
                <a:schemeClr val="accent3"/>
              </a:solidFill>
              <a:latin typeface="+mj-lt"/>
            </a:endParaRPr>
          </a:p>
        </p:txBody>
      </p:sp>
      <p:sp>
        <p:nvSpPr>
          <p:cNvPr id="80" name="Google Shape;80;p2"/>
          <p:cNvSpPr txBox="1">
            <a:spLocks noGrp="1"/>
          </p:cNvSpPr>
          <p:nvPr>
            <p:ph type="body" idx="2"/>
          </p:nvPr>
        </p:nvSpPr>
        <p:spPr>
          <a:xfrm>
            <a:off x="7111718" y="856255"/>
            <a:ext cx="2728073" cy="4690450"/>
          </a:xfrm>
          <a:prstGeom prst="rect">
            <a:avLst/>
          </a:prstGeom>
          <a:solidFill>
            <a:schemeClr val="accent3">
              <a:lumMod val="60000"/>
              <a:lumOff val="40000"/>
            </a:schemeClr>
          </a:solidFill>
          <a:ln>
            <a:noFill/>
          </a:ln>
        </p:spPr>
        <p:txBody>
          <a:bodyPr spcFirstLastPara="1" wrap="square" lIns="0" tIns="0" rIns="0" bIns="0" anchor="t" anchorCtr="0">
            <a:noAutofit/>
          </a:bodyPr>
          <a:lstStyle/>
          <a:p>
            <a:pPr marL="36000" indent="0">
              <a:lnSpc>
                <a:spcPct val="100000"/>
              </a:lnSpc>
              <a:spcBef>
                <a:spcPts val="0"/>
              </a:spcBef>
              <a:spcAft>
                <a:spcPts val="200"/>
              </a:spcAft>
              <a:buSzPts val="1200"/>
            </a:pPr>
            <a:r>
              <a:rPr lang="el-GR" sz="1200" dirty="0">
                <a:latin typeface="Calibri" panose="020F0502020204030204" pitchFamily="34" charset="0"/>
                <a:ea typeface="Calibri" panose="020F0502020204030204" pitchFamily="34" charset="0"/>
                <a:cs typeface="Calibri" panose="020F0502020204030204" pitchFamily="34" charset="0"/>
                <a:sym typeface="Roboto"/>
              </a:rPr>
              <a:t> </a:t>
            </a:r>
            <a:r>
              <a:rPr lang="el-GR" sz="1100" dirty="0">
                <a:latin typeface="+mn-lt"/>
                <a:ea typeface="Calibri" panose="020F0502020204030204" pitchFamily="34" charset="0"/>
                <a:cs typeface="Calibri" panose="020F0502020204030204" pitchFamily="34" charset="0"/>
                <a:sym typeface="Roboto"/>
              </a:rPr>
              <a:t>Υπερβολική έκθεση στην υπεριώδη ακτινοβολία (UV). Έξι στις δέκα περιπτώσεις μελανώματος οφείλονται σε υπερβολική έκθεση στον ήλιο</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Ανοιχτόχρωμο δέρμα. Το να έχετε λιγότερη χρωστική ουσία (μελανίνη) στο δέρμα σας σημαίνει ότι έχετε λιγότερη προστασία από την καταστροφική υπεριώδη ακτινοβολία. Ωστόσο, το μελάνωμα μπορεί να αναπτυχθεί και σε άτομα με πιο σκούρα χροιά.</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 Ιστορικό ηλιακού εγκαύματος</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 Διαμονή κοντά στον ισημερινό ή σε υψηλότερο υψόμετρο. Οι άνθρωποι που ζουν πιο κοντά στον ισημερινό της γης, όπου οι ακτίνες του ήλιου είναι πιο άμεσες, βιώνουν υψηλότερες ποσότητες υπεριώδους ακτινοβολίας από εκείνους που ζουν πιο βόρεια ή νότια. Επιπλέον, εάν ζείτε σε υψηλό υψόμετρο, εκτίθεστε σε περισσότερη υπεριώδη ακτινοβολία.</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Παρουσία πολλών σπίλων ή ασυνήθιστων σπίλων</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Οικογενειακό ιστορικό μελανώματος</a:t>
            </a:r>
          </a:p>
          <a:p>
            <a:pPr marL="36000" indent="0">
              <a:lnSpc>
                <a:spcPct val="100000"/>
              </a:lnSpc>
              <a:spcBef>
                <a:spcPts val="200"/>
              </a:spcBef>
              <a:spcAft>
                <a:spcPts val="600"/>
              </a:spcAft>
              <a:buSzPts val="1200"/>
            </a:pPr>
            <a:r>
              <a:rPr lang="el-GR" sz="1100" dirty="0">
                <a:latin typeface="+mn-lt"/>
                <a:ea typeface="Calibri" panose="020F0502020204030204" pitchFamily="34" charset="0"/>
                <a:cs typeface="Calibri" panose="020F0502020204030204" pitchFamily="34" charset="0"/>
                <a:sym typeface="Roboto"/>
              </a:rPr>
              <a:t>Εξασθενημένο ανοσοποιητικό σύστημα </a:t>
            </a:r>
          </a:p>
        </p:txBody>
      </p:sp>
      <p:sp>
        <p:nvSpPr>
          <p:cNvPr id="81" name="Google Shape;81;p2"/>
          <p:cNvSpPr txBox="1">
            <a:spLocks noGrp="1"/>
          </p:cNvSpPr>
          <p:nvPr>
            <p:ph type="body" idx="25"/>
          </p:nvPr>
        </p:nvSpPr>
        <p:spPr>
          <a:xfrm>
            <a:off x="3724506" y="7426711"/>
            <a:ext cx="2852885" cy="117089"/>
          </a:xfrm>
          <a:prstGeom prst="rect">
            <a:avLst/>
          </a:prstGeom>
          <a:solidFill>
            <a:schemeClr val="accent3"/>
          </a:solidFill>
          <a:ln w="9525" cap="flat" cmpd="sng">
            <a:solidFill>
              <a:srgbClr val="B84ED4"/>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00"/>
              <a:buNone/>
            </a:pPr>
            <a:endParaRPr>
              <a:solidFill>
                <a:schemeClr val="accent3"/>
              </a:solidFill>
            </a:endParaRPr>
          </a:p>
        </p:txBody>
      </p:sp>
      <p:sp>
        <p:nvSpPr>
          <p:cNvPr id="82" name="Google Shape;82;p2"/>
          <p:cNvSpPr txBox="1">
            <a:spLocks noGrp="1"/>
          </p:cNvSpPr>
          <p:nvPr>
            <p:ph type="body" idx="28"/>
          </p:nvPr>
        </p:nvSpPr>
        <p:spPr>
          <a:xfrm>
            <a:off x="198636" y="1424014"/>
            <a:ext cx="2701153" cy="2999235"/>
          </a:xfrm>
          <a:prstGeom prst="rect">
            <a:avLst/>
          </a:prstGeom>
          <a:solidFill>
            <a:schemeClr val="accent3">
              <a:lumMod val="60000"/>
              <a:lumOff val="40000"/>
            </a:schemeClr>
          </a:solidFill>
          <a:ln>
            <a:noFill/>
          </a:ln>
        </p:spPr>
        <p:txBody>
          <a:bodyPr spcFirstLastPara="1" wrap="square" lIns="91425" tIns="45700" rIns="91425" bIns="45700" anchor="t" anchorCtr="0">
            <a:noAutofit/>
          </a:bodyPr>
          <a:lstStyle/>
          <a:p>
            <a:pPr marL="0" indent="0">
              <a:buClr>
                <a:srgbClr val="252525"/>
              </a:buClr>
              <a:buSzPts val="1200"/>
            </a:pPr>
            <a:r>
              <a:rPr lang="el-GR" sz="1100" dirty="0">
                <a:solidFill>
                  <a:srgbClr val="252525"/>
                </a:solidFill>
                <a:latin typeface="+mn-lt"/>
                <a:ea typeface="Calibri" panose="020F0502020204030204" pitchFamily="34" charset="0"/>
                <a:cs typeface="Calibri" panose="020F0502020204030204" pitchFamily="34" charset="0"/>
              </a:rPr>
              <a:t>Ο καρκίνος του δέρματος είναι μία μορφή καρκίνου στον άνθρωπο που μπορούμε να τον προλάβουμε και να τον θεραπεύσουμε με την έγκυρη διάγνωση.</a:t>
            </a:r>
          </a:p>
          <a:p>
            <a:pPr marL="0" indent="0">
              <a:buClr>
                <a:srgbClr val="252525"/>
              </a:buClr>
              <a:buSzPts val="1200"/>
            </a:pPr>
            <a:r>
              <a:rPr lang="el-GR" sz="1100" dirty="0">
                <a:solidFill>
                  <a:srgbClr val="252525"/>
                </a:solidFill>
                <a:latin typeface="+mn-lt"/>
                <a:ea typeface="Calibri" panose="020F0502020204030204" pitchFamily="34" charset="0"/>
                <a:cs typeface="Calibri" panose="020F0502020204030204" pitchFamily="34" charset="0"/>
              </a:rPr>
              <a:t>Η  υπερβολική έκθεση στον ήλιο με την  υπεριώδης ακτινοβολία που εκπέμπει, μπορεί να προκαλέσει ανεπανόρθωτες βλάβες στο δέρμα μας. </a:t>
            </a:r>
          </a:p>
          <a:p>
            <a:pPr marL="0" indent="0">
              <a:buClr>
                <a:srgbClr val="252525"/>
              </a:buClr>
              <a:buSzPts val="1200"/>
            </a:pPr>
            <a:r>
              <a:rPr lang="el-GR" sz="1100" dirty="0">
                <a:solidFill>
                  <a:srgbClr val="252525"/>
                </a:solidFill>
                <a:latin typeface="+mn-lt"/>
                <a:ea typeface="Calibri" panose="020F0502020204030204" pitchFamily="34" charset="0"/>
                <a:cs typeface="Calibri" panose="020F0502020204030204" pitchFamily="34" charset="0"/>
              </a:rPr>
              <a:t>Υπάρχουν δυο είδη υπεριώδους ακτινοβολίας η Α(UAV) και η υπεριώδης ακτινοβολία B (UVB). H UVA διεισδύει βαθύτερα καταστρέφοντας τις ελαστικές ίνες και το χόριο του δέρματος. </a:t>
            </a:r>
          </a:p>
          <a:p>
            <a:pPr marL="0" indent="0">
              <a:buClr>
                <a:srgbClr val="252525"/>
              </a:buClr>
              <a:buSzPts val="1200"/>
            </a:pPr>
            <a:r>
              <a:rPr lang="el-GR" sz="1100" dirty="0">
                <a:solidFill>
                  <a:srgbClr val="252525"/>
                </a:solidFill>
                <a:latin typeface="+mn-lt"/>
                <a:ea typeface="Calibri" panose="020F0502020204030204" pitchFamily="34" charset="0"/>
                <a:cs typeface="Calibri" panose="020F0502020204030204" pitchFamily="34" charset="0"/>
              </a:rPr>
              <a:t>Ένας από τους πιο επικίνδυνους τύπους καρκίνου του δέρματος είναι το μελάνωμα.</a:t>
            </a:r>
          </a:p>
          <a:p>
            <a:pPr marL="0" indent="0">
              <a:buClr>
                <a:srgbClr val="252525"/>
              </a:buClr>
              <a:buSzPts val="1200"/>
            </a:pPr>
            <a:endParaRPr lang="en-US" sz="1200" dirty="0">
              <a:solidFill>
                <a:srgbClr val="252525"/>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buClr>
                <a:srgbClr val="252525"/>
              </a:buClr>
              <a:buSzPts val="1200"/>
            </a:pPr>
            <a:endParaRPr lang="el-GR" sz="1200" dirty="0">
              <a:solidFill>
                <a:srgbClr val="252525"/>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buClr>
                <a:srgbClr val="252525"/>
              </a:buClr>
              <a:buSzPts val="1200"/>
            </a:pPr>
            <a:endParaRPr lang="el-GR" sz="1200" dirty="0">
              <a:solidFill>
                <a:srgbClr val="252525"/>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7000"/>
              </a:lnSpc>
              <a:spcBef>
                <a:spcPts val="800"/>
              </a:spcBef>
              <a:buClr>
                <a:srgbClr val="252525"/>
              </a:buClr>
              <a:buSzPts val="1200"/>
              <a:buFont typeface="Arial" panose="020B0604020202020204" pitchFamily="34" charset="0"/>
              <a:buChar char="•"/>
            </a:pPr>
            <a:endParaRPr lang="el-GR" sz="1200" dirty="0">
              <a:solidFill>
                <a:srgbClr val="252525"/>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buClr>
                <a:srgbClr val="252525"/>
              </a:buClr>
              <a:buSzPts val="1200"/>
            </a:pPr>
            <a:endParaRPr lang="el-GR" sz="1200" dirty="0">
              <a:solidFill>
                <a:srgbClr val="252525"/>
              </a:solidFill>
              <a:latin typeface="Candara"/>
            </a:endParaRPr>
          </a:p>
        </p:txBody>
      </p:sp>
      <p:sp>
        <p:nvSpPr>
          <p:cNvPr id="83" name="Google Shape;83;p2"/>
          <p:cNvSpPr txBox="1"/>
          <p:nvPr/>
        </p:nvSpPr>
        <p:spPr>
          <a:xfrm>
            <a:off x="3418938" y="2393371"/>
            <a:ext cx="3272050" cy="1987042"/>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Clr>
                <a:srgbClr val="000000"/>
              </a:buClr>
              <a:buSzPts val="1800"/>
              <a:buFont typeface="Arial"/>
              <a:buNone/>
            </a:pPr>
            <a:r>
              <a:rPr lang="el-GR" sz="1800" b="1" i="0" u="none" strike="noStrike" cap="none">
                <a:solidFill>
                  <a:schemeClr val="accent3"/>
                </a:solidFill>
                <a:latin typeface="Candara"/>
                <a:ea typeface="Candara"/>
                <a:cs typeface="Candara"/>
                <a:sym typeface="Candara"/>
              </a:rPr>
              <a:t> </a:t>
            </a:r>
            <a:endParaRPr sz="1800" b="1" i="0" u="none" strike="noStrike" cap="none">
              <a:solidFill>
                <a:schemeClr val="accent3"/>
              </a:solidFill>
              <a:latin typeface="Candara"/>
              <a:ea typeface="Candara"/>
              <a:cs typeface="Candara"/>
              <a:sym typeface="Candara"/>
            </a:endParaRPr>
          </a:p>
        </p:txBody>
      </p:sp>
      <p:sp>
        <p:nvSpPr>
          <p:cNvPr id="84" name="Google Shape;84;p2"/>
          <p:cNvSpPr txBox="1"/>
          <p:nvPr/>
        </p:nvSpPr>
        <p:spPr>
          <a:xfrm>
            <a:off x="56215" y="668632"/>
            <a:ext cx="3453537" cy="4431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000"/>
              <a:buFont typeface="Arial"/>
              <a:buNone/>
            </a:pPr>
            <a:r>
              <a:rPr lang="el-GR" sz="2000" b="1" dirty="0">
                <a:solidFill>
                  <a:schemeClr val="accent3"/>
                </a:solidFill>
                <a:latin typeface="+mj-lt"/>
                <a:ea typeface="Candara"/>
                <a:cs typeface="Candara"/>
                <a:sym typeface="Candara"/>
              </a:rPr>
              <a:t>Καρκίνος του δέρματος</a:t>
            </a:r>
            <a:endParaRPr sz="2000" b="1" i="0" u="none" strike="noStrike" cap="none" dirty="0">
              <a:solidFill>
                <a:schemeClr val="accent3"/>
              </a:solidFill>
              <a:latin typeface="+mj-lt"/>
              <a:ea typeface="Candara"/>
              <a:cs typeface="Candara"/>
              <a:sym typeface="Candara"/>
            </a:endParaRPr>
          </a:p>
        </p:txBody>
      </p:sp>
      <p:sp>
        <p:nvSpPr>
          <p:cNvPr id="87" name="Google Shape;87;p2"/>
          <p:cNvSpPr txBox="1"/>
          <p:nvPr/>
        </p:nvSpPr>
        <p:spPr>
          <a:xfrm>
            <a:off x="3393175" y="227298"/>
            <a:ext cx="3272050" cy="50321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2000" b="1" dirty="0">
                <a:solidFill>
                  <a:schemeClr val="accent3"/>
                </a:solidFill>
                <a:latin typeface="+mj-lt"/>
              </a:rPr>
              <a:t>Μιλήστε με τον γιατρό σας όταν έχετε ελιές </a:t>
            </a:r>
            <a:endParaRPr lang="en-US" sz="2000" b="1" dirty="0">
              <a:solidFill>
                <a:schemeClr val="accent3"/>
              </a:solidFill>
              <a:latin typeface="+mj-lt"/>
            </a:endParaRPr>
          </a:p>
          <a:p>
            <a:pPr marL="0" marR="0" lvl="0" indent="0" algn="ctr" rtl="0">
              <a:lnSpc>
                <a:spcPct val="100000"/>
              </a:lnSpc>
              <a:spcBef>
                <a:spcPts val="0"/>
              </a:spcBef>
              <a:spcAft>
                <a:spcPts val="0"/>
              </a:spcAft>
              <a:buNone/>
            </a:pPr>
            <a:r>
              <a:rPr lang="el-GR" sz="2000" b="1" dirty="0">
                <a:solidFill>
                  <a:schemeClr val="accent3"/>
                </a:solidFill>
                <a:latin typeface="+mj-lt"/>
                <a:ea typeface="Calibri" panose="020F0502020204030204" pitchFamily="34" charset="0"/>
                <a:cs typeface="Calibri" panose="020F0502020204030204" pitchFamily="34" charset="0"/>
              </a:rPr>
              <a:t>ή σημάδια που:</a:t>
            </a:r>
          </a:p>
          <a:p>
            <a:pPr marL="0" marR="0" lvl="0" indent="0" algn="ctr" rtl="0">
              <a:lnSpc>
                <a:spcPct val="100000"/>
              </a:lnSpc>
              <a:spcBef>
                <a:spcPts val="0"/>
              </a:spcBef>
              <a:spcAft>
                <a:spcPts val="0"/>
              </a:spcAft>
              <a:buNone/>
            </a:pPr>
            <a:endParaRPr lang="el-GR" sz="2000" b="1" dirty="0">
              <a:solidFill>
                <a:schemeClr val="accent3"/>
              </a:solidFill>
              <a:latin typeface="+mn-lt"/>
              <a:ea typeface="Calibri" panose="020F0502020204030204" pitchFamily="34" charset="0"/>
              <a:cs typeface="Calibri" panose="020F0502020204030204" pitchFamily="34" charset="0"/>
            </a:endParaRP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Αλλάζουν μέγεθος χρώμα ή και σχήμα</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Είναι διαφορετικές από τις υπόλοιπές</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Έχουν ασυμμετρία ή έχουν ακανόνιστη παρυφή</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Παρουσιάζουν ποικιλία χρωμάτων</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Προκαλούν κνησμό</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Ματώνουν εύκολα</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Έχουν γυαλιστερή όψη</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Μοιάζουν με πληγή αλλά δεν επουλώνονται</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Παρουσιάζουν στην ψηλάφηση τραχύτητα ή «λέπια».</a:t>
            </a:r>
          </a:p>
          <a:p>
            <a:pPr marR="0" lvl="0" rtl="0">
              <a:lnSpc>
                <a:spcPct val="100000"/>
              </a:lnSpc>
              <a:spcBef>
                <a:spcPts val="0"/>
              </a:spcBef>
              <a:buFont typeface="+mj-lt"/>
              <a:buAutoNum type="arabicPeriod"/>
            </a:pPr>
            <a:endParaRPr lang="el-GR" sz="1100" dirty="0">
              <a:solidFill>
                <a:schemeClr val="tx1"/>
              </a:solidFill>
              <a:latin typeface="+mn-lt"/>
              <a:ea typeface="Calibri" panose="020F0502020204030204" pitchFamily="34" charset="0"/>
              <a:cs typeface="Calibri" panose="020F0502020204030204" pitchFamily="34" charset="0"/>
            </a:endParaRPr>
          </a:p>
          <a:p>
            <a:pPr marL="171450" lvl="0" indent="-171450">
              <a:buFont typeface="Wingdings" panose="05000000000000000000" pitchFamily="2" charset="2"/>
              <a:buChar char="Ø"/>
            </a:pPr>
            <a:r>
              <a:rPr lang="el-GR" sz="1100" dirty="0">
                <a:solidFill>
                  <a:schemeClr val="tx1"/>
                </a:solidFill>
                <a:latin typeface="+mn-lt"/>
                <a:ea typeface="Calibri" panose="020F0502020204030204" pitchFamily="34" charset="0"/>
                <a:cs typeface="Calibri" panose="020F0502020204030204" pitchFamily="34" charset="0"/>
              </a:rPr>
              <a:t>Μία μέθοδος διάγνωσης του μελανώματος είναι η </a:t>
            </a:r>
            <a:r>
              <a:rPr lang="en-US" sz="1100" dirty="0">
                <a:solidFill>
                  <a:schemeClr val="tx1"/>
                </a:solidFill>
                <a:latin typeface="+mn-lt"/>
                <a:ea typeface="Calibri" panose="020F0502020204030204" pitchFamily="34" charset="0"/>
                <a:cs typeface="Calibri" panose="020F0502020204030204" pitchFamily="34" charset="0"/>
              </a:rPr>
              <a:t>ABCDE.</a:t>
            </a:r>
            <a:r>
              <a:rPr lang="el-GR" sz="1100" dirty="0">
                <a:solidFill>
                  <a:schemeClr val="tx1"/>
                </a:solidFill>
                <a:latin typeface="+mn-lt"/>
                <a:ea typeface="Calibri" panose="020F0502020204030204" pitchFamily="34" charset="0"/>
                <a:cs typeface="Calibri" panose="020F0502020204030204" pitchFamily="34" charset="0"/>
              </a:rPr>
              <a:t> Συγκεκριμένα :</a:t>
            </a:r>
            <a:endParaRPr lang="el-GR" sz="1100" b="1" dirty="0">
              <a:solidFill>
                <a:schemeClr val="accent3"/>
              </a:solidFill>
              <a:latin typeface="+mn-lt"/>
            </a:endParaRPr>
          </a:p>
          <a:p>
            <a:pPr marR="0" lvl="0" algn="ctr" rtl="0">
              <a:lnSpc>
                <a:spcPct val="100000"/>
              </a:lnSpc>
              <a:spcBef>
                <a:spcPts val="0"/>
              </a:spcBef>
              <a:spcAft>
                <a:spcPts val="0"/>
              </a:spcAft>
            </a:pPr>
            <a:endParaRPr lang="el-GR" b="1" dirty="0">
              <a:solidFill>
                <a:schemeClr val="accent3"/>
              </a:solidFill>
              <a:latin typeface="+mn-lt"/>
            </a:endParaRPr>
          </a:p>
          <a:p>
            <a:pPr marR="0" lvl="0" algn="ctr" rtl="0">
              <a:lnSpc>
                <a:spcPct val="100000"/>
              </a:lnSpc>
              <a:spcBef>
                <a:spcPts val="0"/>
              </a:spcBef>
              <a:spcAft>
                <a:spcPts val="0"/>
              </a:spcAft>
            </a:pPr>
            <a:r>
              <a:rPr lang="el-GR" b="1" dirty="0">
                <a:solidFill>
                  <a:schemeClr val="accent3"/>
                </a:solidFill>
                <a:latin typeface="+mn-lt"/>
              </a:rPr>
              <a:t> </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pic>
        <p:nvPicPr>
          <p:cNvPr id="7" name="Εικόνα 6">
            <a:extLst>
              <a:ext uri="{FF2B5EF4-FFF2-40B4-BE49-F238E27FC236}">
                <a16:creationId xmlns:a16="http://schemas.microsoft.com/office/drawing/2014/main" id="{E2D4C76A-366D-46C5-8B0F-59B789DECB4D}"/>
              </a:ext>
            </a:extLst>
          </p:cNvPr>
          <p:cNvPicPr>
            <a:picLocks noChangeAspect="1"/>
          </p:cNvPicPr>
          <p:nvPr/>
        </p:nvPicPr>
        <p:blipFill rotWithShape="1">
          <a:blip r:embed="rId3"/>
          <a:srcRect t="14423" r="2468"/>
          <a:stretch/>
        </p:blipFill>
        <p:spPr>
          <a:xfrm>
            <a:off x="213026" y="4908956"/>
            <a:ext cx="2650099" cy="2194811"/>
          </a:xfrm>
          <a:prstGeom prst="rect">
            <a:avLst/>
          </a:prstGeom>
          <a:ln>
            <a:noFill/>
          </a:ln>
          <a:effectLst>
            <a:softEdge rad="112500"/>
          </a:effectLst>
        </p:spPr>
      </p:pic>
      <p:pic>
        <p:nvPicPr>
          <p:cNvPr id="11" name="Εικόνα 10">
            <a:extLst>
              <a:ext uri="{FF2B5EF4-FFF2-40B4-BE49-F238E27FC236}">
                <a16:creationId xmlns:a16="http://schemas.microsoft.com/office/drawing/2014/main" id="{0EEFD6CD-42FE-473E-BFDB-6CA4688A84BB}"/>
              </a:ext>
            </a:extLst>
          </p:cNvPr>
          <p:cNvPicPr>
            <a:picLocks noChangeAspect="1"/>
          </p:cNvPicPr>
          <p:nvPr/>
        </p:nvPicPr>
        <p:blipFill rotWithShape="1">
          <a:blip r:embed="rId4"/>
          <a:srcRect l="-1" r="-888" b="61415"/>
          <a:stretch/>
        </p:blipFill>
        <p:spPr>
          <a:xfrm>
            <a:off x="3699196" y="5917529"/>
            <a:ext cx="2711533" cy="1245497"/>
          </a:xfrm>
          <a:prstGeom prst="rect">
            <a:avLst/>
          </a:prstGeom>
          <a:ln>
            <a:noFill/>
          </a:ln>
          <a:effectLst>
            <a:softEdge rad="112500"/>
          </a:effectLst>
        </p:spPr>
      </p:pic>
      <p:pic>
        <p:nvPicPr>
          <p:cNvPr id="14" name="Εικόνα 13">
            <a:extLst>
              <a:ext uri="{FF2B5EF4-FFF2-40B4-BE49-F238E27FC236}">
                <a16:creationId xmlns:a16="http://schemas.microsoft.com/office/drawing/2014/main" id="{1D65D8ED-886D-46B4-A151-4946E2286072}"/>
              </a:ext>
            </a:extLst>
          </p:cNvPr>
          <p:cNvPicPr>
            <a:picLocks noChangeAspect="1"/>
          </p:cNvPicPr>
          <p:nvPr/>
        </p:nvPicPr>
        <p:blipFill>
          <a:blip r:embed="rId5"/>
          <a:stretch>
            <a:fillRect/>
          </a:stretch>
        </p:blipFill>
        <p:spPr>
          <a:xfrm>
            <a:off x="4428963" y="4062785"/>
            <a:ext cx="1240971" cy="1722902"/>
          </a:xfrm>
          <a:prstGeom prst="rect">
            <a:avLst/>
          </a:prstGeom>
        </p:spPr>
      </p:pic>
      <p:pic>
        <p:nvPicPr>
          <p:cNvPr id="3" name="Εικόνα 2">
            <a:extLst>
              <a:ext uri="{FF2B5EF4-FFF2-40B4-BE49-F238E27FC236}">
                <a16:creationId xmlns:a16="http://schemas.microsoft.com/office/drawing/2014/main" id="{EA571DEF-811D-4D2E-91CB-28037947665F}"/>
              </a:ext>
            </a:extLst>
          </p:cNvPr>
          <p:cNvPicPr>
            <a:picLocks noChangeAspect="1"/>
          </p:cNvPicPr>
          <p:nvPr/>
        </p:nvPicPr>
        <p:blipFill>
          <a:blip r:embed="rId6"/>
          <a:stretch>
            <a:fillRect/>
          </a:stretch>
        </p:blipFill>
        <p:spPr>
          <a:xfrm>
            <a:off x="7246800" y="6595760"/>
            <a:ext cx="1704695" cy="948040"/>
          </a:xfrm>
          <a:prstGeom prst="rect">
            <a:avLst/>
          </a:prstGeom>
          <a:ln>
            <a:noFill/>
          </a:ln>
          <a:effectLst>
            <a:softEdge rad="112500"/>
          </a:effectLst>
        </p:spPr>
      </p:pic>
      <p:pic>
        <p:nvPicPr>
          <p:cNvPr id="15" name="Εικόνα 14">
            <a:extLst>
              <a:ext uri="{FF2B5EF4-FFF2-40B4-BE49-F238E27FC236}">
                <a16:creationId xmlns:a16="http://schemas.microsoft.com/office/drawing/2014/main" id="{6211D34E-D15A-4BA1-80E0-A72EA76419A4}"/>
              </a:ext>
            </a:extLst>
          </p:cNvPr>
          <p:cNvPicPr>
            <a:picLocks noChangeAspect="1"/>
          </p:cNvPicPr>
          <p:nvPr/>
        </p:nvPicPr>
        <p:blipFill>
          <a:blip r:embed="rId7"/>
          <a:stretch>
            <a:fillRect/>
          </a:stretch>
        </p:blipFill>
        <p:spPr>
          <a:xfrm>
            <a:off x="8149692" y="5652561"/>
            <a:ext cx="1690099" cy="1052884"/>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Πράσινο φυλλάδιο 11 x 8,5">
  <a:themeElements>
    <a:clrScheme name="Red Brochure">
      <a:dk1>
        <a:srgbClr val="000000"/>
      </a:dk1>
      <a:lt1>
        <a:srgbClr val="FFFFFF"/>
      </a:lt1>
      <a:dk2>
        <a:srgbClr val="262626"/>
      </a:dk2>
      <a:lt2>
        <a:srgbClr val="E4E3E2"/>
      </a:lt2>
      <a:accent1>
        <a:srgbClr val="669833"/>
      </a:accent1>
      <a:accent2>
        <a:srgbClr val="245596"/>
      </a:accent2>
      <a:accent3>
        <a:srgbClr val="E87511"/>
      </a:accent3>
      <a:accent4>
        <a:srgbClr val="C02A31"/>
      </a:accent4>
      <a:accent5>
        <a:srgbClr val="30A5C0"/>
      </a:accent5>
      <a:accent6>
        <a:srgbClr val="631D76"/>
      </a:accent6>
      <a:hlink>
        <a:srgbClr val="669833"/>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een Brochure">
      <a:dk1>
        <a:srgbClr val="000000"/>
      </a:dk1>
      <a:lt1>
        <a:srgbClr val="FFFFFF"/>
      </a:lt1>
      <a:dk2>
        <a:srgbClr val="262626"/>
      </a:dk2>
      <a:lt2>
        <a:srgbClr val="E4E3E2"/>
      </a:lt2>
      <a:accent1>
        <a:srgbClr val="669833"/>
      </a:accent1>
      <a:accent2>
        <a:srgbClr val="245596"/>
      </a:accent2>
      <a:accent3>
        <a:srgbClr val="E87511"/>
      </a:accent3>
      <a:accent4>
        <a:srgbClr val="C02A31"/>
      </a:accent4>
      <a:accent5>
        <a:srgbClr val="30A5C0"/>
      </a:accent5>
      <a:accent6>
        <a:srgbClr val="631D76"/>
      </a:accent6>
      <a:hlink>
        <a:srgbClr val="669833"/>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520</Words>
  <Application>Microsoft Office PowerPoint</Application>
  <PresentationFormat>Προσαρμογή</PresentationFormat>
  <Paragraphs>69</Paragraphs>
  <Slides>2</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vt:i4>
      </vt:variant>
    </vt:vector>
  </HeadingPairs>
  <TitlesOfParts>
    <vt:vector size="8" baseType="lpstr">
      <vt:lpstr>Georgia</vt:lpstr>
      <vt:lpstr>Candara</vt:lpstr>
      <vt:lpstr>Arial</vt:lpstr>
      <vt:lpstr>Calibri</vt:lpstr>
      <vt:lpstr>Wingdings</vt:lpstr>
      <vt:lpstr>Πράσινο φυλλάδιο 11 x 8,5</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Εύη Γαρεδάκη</cp:lastModifiedBy>
  <cp:revision>40</cp:revision>
  <cp:lastPrinted>2024-05-01T11:13:11Z</cp:lastPrinted>
  <dcterms:created xsi:type="dcterms:W3CDTF">2012-09-19T20:49:24Z</dcterms:created>
  <dcterms:modified xsi:type="dcterms:W3CDTF">2026-05-28T12:14:45Z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