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7" r:id="rId3"/>
    <p:sldId id="257" r:id="rId4"/>
    <p:sldId id="258" r:id="rId5"/>
    <p:sldId id="260" r:id="rId6"/>
    <p:sldId id="261" r:id="rId7"/>
    <p:sldId id="268" r:id="rId8"/>
    <p:sldId id="262" r:id="rId9"/>
    <p:sldId id="263" r:id="rId10"/>
    <p:sldId id="264" r:id="rId11"/>
    <p:sldId id="269" r:id="rId12"/>
    <p:sldId id="272" r:id="rId13"/>
    <p:sldId id="270" r:id="rId14"/>
    <p:sldId id="273" r:id="rId15"/>
    <p:sldId id="274" r:id="rId16"/>
    <p:sldId id="275" r:id="rId17"/>
    <p:sldId id="276" r:id="rId18"/>
    <p:sldId id="271" r:id="rId19"/>
    <p:sldId id="278" r:id="rId20"/>
    <p:sldId id="277" r:id="rId21"/>
    <p:sldId id="288" r:id="rId22"/>
    <p:sldId id="282" r:id="rId23"/>
    <p:sldId id="284" r:id="rId24"/>
    <p:sldId id="283" r:id="rId25"/>
    <p:sldId id="265" r:id="rId26"/>
    <p:sldId id="266" r:id="rId27"/>
    <p:sldId id="289" r:id="rId2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7" autoAdjust="0"/>
  </p:normalViewPr>
  <p:slideViewPr>
    <p:cSldViewPr snapToGrid="0" snapToObjects="1">
      <p:cViewPr varScale="1">
        <p:scale>
          <a:sx n="99" d="100"/>
          <a:sy n="99" d="100"/>
        </p:scale>
        <p:origin x="2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3555074" y="0"/>
            <a:ext cx="8633751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126074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4487988" y="533400"/>
            <a:ext cx="6805427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4471425" y="3539864"/>
            <a:ext cx="681792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826260" y="6557946"/>
            <a:ext cx="2669257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CAD085-E8A6-8845-BD4E-CB4CCA059FC4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758221" y="6557946"/>
            <a:ext cx="390261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505109" y="6556248"/>
            <a:ext cx="784244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735325" y="274956"/>
            <a:ext cx="2031471" cy="5851525"/>
          </a:xfrm>
        </p:spPr>
        <p:txBody>
          <a:bodyPr vert="eaVert" anchor="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441" y="274643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655615" y="6557946"/>
            <a:ext cx="2669257" cy="226902"/>
          </a:xfrm>
        </p:spPr>
        <p:txBody>
          <a:bodyPr/>
          <a:lstStyle/>
          <a:p>
            <a:fld id="{5BCAD085-E8A6-8845-BD4E-CB4CCA059FC4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609441" y="6556248"/>
            <a:ext cx="487553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37156" y="6553200"/>
            <a:ext cx="78424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2029" y="2821838"/>
            <a:ext cx="8338479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422029" y="1905001"/>
            <a:ext cx="8338479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97343" y="6556810"/>
            <a:ext cx="2669257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CAD085-E8A6-8845-BD4E-CB4CCA059FC4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313208" y="6556810"/>
            <a:ext cx="3859795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976264" y="6555112"/>
            <a:ext cx="784244" cy="228600"/>
          </a:xfrm>
        </p:spPr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441" y="320040"/>
            <a:ext cx="9653549" cy="11430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4692698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570293" y="1600201"/>
            <a:ext cx="4692698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441" y="320040"/>
            <a:ext cx="9653549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441" y="5867400"/>
            <a:ext cx="4692698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5570293" y="5867400"/>
            <a:ext cx="4692698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441" y="1711840"/>
            <a:ext cx="4692698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570293" y="1711840"/>
            <a:ext cx="4692698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441" y="320040"/>
            <a:ext cx="9653549" cy="11430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CAD085-E8A6-8845-BD4E-CB4CCA059FC4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441" y="228600"/>
            <a:ext cx="7861792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441" y="1497416"/>
            <a:ext cx="7861792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609441" y="2133600"/>
            <a:ext cx="9649486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797084" y="1004669"/>
            <a:ext cx="57578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795402" y="998817"/>
            <a:ext cx="57578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83593" y="1143000"/>
            <a:ext cx="4570809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7183593" y="3283634"/>
            <a:ext cx="4570809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884679" y="1041002"/>
            <a:ext cx="560686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dirty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10868369" y="0"/>
            <a:ext cx="1320456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609441" y="320040"/>
            <a:ext cx="9649486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609441" y="1609416"/>
            <a:ext cx="9649486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659774" y="6557946"/>
            <a:ext cx="2669257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CAD085-E8A6-8845-BD4E-CB4CCA059FC4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441" y="6557946"/>
            <a:ext cx="487553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33093" y="6556248"/>
            <a:ext cx="784244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Στομ</a:t>
            </a:r>
            <a:r>
              <a:rPr dirty="0"/>
              <a:t>ατικ</a:t>
            </a:r>
            <a:r>
              <a:rPr lang="el-GR" dirty="0"/>
              <a:t>η</a:t>
            </a:r>
            <a:r>
              <a:rPr dirty="0"/>
              <a:t> </a:t>
            </a:r>
            <a:r>
              <a:rPr dirty="0" err="1"/>
              <a:t>Υγε</a:t>
            </a:r>
            <a:r>
              <a:rPr lang="el-GR" dirty="0"/>
              <a:t>ι</a:t>
            </a:r>
            <a:r>
              <a:rPr dirty="0"/>
              <a:t>α </a:t>
            </a:r>
            <a:r>
              <a:rPr dirty="0" err="1"/>
              <a:t>στην</a:t>
            </a:r>
            <a:r>
              <a:rPr dirty="0"/>
              <a:t> </a:t>
            </a:r>
            <a:r>
              <a:rPr dirty="0" err="1"/>
              <a:t>Τρ</a:t>
            </a:r>
            <a:r>
              <a:rPr lang="el-GR" dirty="0"/>
              <a:t>ι</a:t>
            </a:r>
            <a:r>
              <a:rPr dirty="0" err="1"/>
              <a:t>τη</a:t>
            </a:r>
            <a:r>
              <a:rPr dirty="0"/>
              <a:t> </a:t>
            </a:r>
            <a:r>
              <a:rPr dirty="0" err="1"/>
              <a:t>Ηλικ</a:t>
            </a:r>
            <a:r>
              <a:rPr lang="el-GR" dirty="0"/>
              <a:t>ι</a:t>
            </a:r>
            <a:r>
              <a:rPr dirty="0"/>
              <a:t>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t>Φροντίζο</a:t>
            </a:r>
            <a:r>
              <a:rPr lang="el-GR" dirty="0"/>
              <a:t>υμε</a:t>
            </a:r>
            <a:r>
              <a:t> το χαμόγελο</a:t>
            </a:r>
            <a:r>
              <a:rPr lang="el-GR" dirty="0"/>
              <a:t>,</a:t>
            </a:r>
            <a:r>
              <a:t> σε κάθε ηλικία</a:t>
            </a:r>
          </a:p>
        </p:txBody>
      </p:sp>
      <p:pic>
        <p:nvPicPr>
          <p:cNvPr id="4" name="3 - Εικόνα" descr="δοντι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013" y="1609416"/>
            <a:ext cx="3657600" cy="5248275"/>
          </a:xfrm>
          <a:prstGeom prst="rect">
            <a:avLst/>
          </a:prstGeom>
        </p:spPr>
      </p:pic>
      <p:pic>
        <p:nvPicPr>
          <p:cNvPr id="5" name="4 - Εικόνα" descr="smile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87" y="2746375"/>
            <a:ext cx="5219700" cy="3251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0"/>
            <a:ext cx="9649486" cy="731520"/>
          </a:xfrm>
        </p:spPr>
        <p:txBody>
          <a:bodyPr/>
          <a:lstStyle/>
          <a:p>
            <a:r>
              <a:rPr lang="el-GR" dirty="0" err="1"/>
              <a:t>ΑΝΑΓΚΑιΑ</a:t>
            </a:r>
            <a:r>
              <a:rPr lang="el-GR" dirty="0"/>
              <a:t> Η </a:t>
            </a:r>
            <a:r>
              <a:rPr lang="el-GR" dirty="0" err="1"/>
              <a:t>ΣΤΟΜΑΤΙΚη</a:t>
            </a:r>
            <a:r>
              <a:rPr lang="el-GR" dirty="0"/>
              <a:t> </a:t>
            </a:r>
            <a:r>
              <a:rPr lang="el-GR" dirty="0" err="1"/>
              <a:t>ΥΓΕιΑ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480" y="731520"/>
            <a:ext cx="9649486" cy="4846320"/>
          </a:xfrm>
        </p:spPr>
        <p:txBody>
          <a:bodyPr/>
          <a:lstStyle/>
          <a:p>
            <a:r>
              <a:t>• Η στοματική υγεία επηρεάζει τη γενική υγεία</a:t>
            </a:r>
            <a:endParaRPr lang="el-GR" dirty="0"/>
          </a:p>
          <a:p>
            <a:r>
              <a:rPr lang="el-GR" dirty="0"/>
              <a:t>•Υποστηρίζουμε τους ηλικιωμένους, με πρακτική βοήθεια </a:t>
            </a:r>
            <a:endParaRPr/>
          </a:p>
          <a:p>
            <a:r>
              <a:t>• Η πρόληψη είναι το κλειδί</a:t>
            </a:r>
          </a:p>
          <a:p>
            <a:r>
              <a:t>• Δεν παραμελούμε το στόμα μας </a:t>
            </a:r>
            <a:r>
              <a:rPr lang="el-GR" dirty="0"/>
              <a:t>,ακόμη</a:t>
            </a:r>
            <a:r>
              <a:rPr lang="el-GR" baseline="0" dirty="0"/>
              <a:t> και αν μεγαλώσαμε, γιατί το χαμόγελο δεν έχει ηλικία</a:t>
            </a:r>
          </a:p>
          <a:p>
            <a:pPr>
              <a:buNone/>
            </a:pPr>
            <a:endParaRPr lang="el-GR" baseline="0" dirty="0"/>
          </a:p>
          <a:p>
            <a:endParaRPr/>
          </a:p>
        </p:txBody>
      </p:sp>
      <p:pic>
        <p:nvPicPr>
          <p:cNvPr id="4" name="3 - Εικόνα" descr="χαμογελ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0" y="3119216"/>
            <a:ext cx="4663319" cy="37387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aseline="0" dirty="0" err="1"/>
              <a:t>Αναγκαια</a:t>
            </a:r>
            <a:r>
              <a:rPr lang="el-GR" dirty="0"/>
              <a:t> η</a:t>
            </a:r>
            <a:r>
              <a:rPr lang="el-GR" baseline="0" dirty="0"/>
              <a:t> </a:t>
            </a:r>
            <a:r>
              <a:rPr lang="el-GR" baseline="0" dirty="0" err="1"/>
              <a:t>φροντιδα</a:t>
            </a:r>
            <a:r>
              <a:rPr lang="el-GR" dirty="0"/>
              <a:t> </a:t>
            </a:r>
            <a:r>
              <a:rPr lang="el-GR" baseline="0" dirty="0"/>
              <a:t>των </a:t>
            </a:r>
            <a:r>
              <a:rPr lang="el-GR" baseline="0" dirty="0" err="1"/>
              <a:t>τεχνητων</a:t>
            </a:r>
            <a:r>
              <a:rPr lang="el-GR" baseline="0" dirty="0"/>
              <a:t> </a:t>
            </a:r>
            <a:r>
              <a:rPr lang="el-GR" baseline="0" dirty="0" err="1"/>
              <a:t>οδοντοστοιχιων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dirty="0"/>
              <a:t>Τεχνητές οδοντοστοιχίες </a:t>
            </a:r>
            <a:r>
              <a:rPr lang="el-GR" dirty="0"/>
              <a:t>είναι κινητές προσθετικές αποκαταστάσεις , που αντικαθιστούν φυσικά δόντια που έχουν χαθεί ,καθώς και μέρος του περιβάλλοντος ιστού(ούλα).</a:t>
            </a:r>
          </a:p>
          <a:p>
            <a:r>
              <a:rPr lang="el-GR" dirty="0"/>
              <a:t>Ολικές οδοντοστοιχίες , όταν  λείπουν όλα τα φυσικά δόντια</a:t>
            </a:r>
          </a:p>
          <a:p>
            <a:r>
              <a:rPr lang="el-GR" dirty="0"/>
              <a:t>Μερικές οδοντοστοιχίες , όταν λείπουν κάποια , αλλά  όχι όλα, τα δόντια</a:t>
            </a:r>
          </a:p>
          <a:p>
            <a:pPr>
              <a:buNone/>
            </a:pPr>
            <a:r>
              <a:rPr lang="el-GR" dirty="0"/>
              <a:t> Η σωστή φροντίδα των τεχνητών οδοντοστοιχιών, είναι απαραίτητη για την υγεία του στόματος , την αποφυγή ερεθισμών ή λοιμώξεων και τη μακροχρόνια χρήση τους.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Τεχτητες</a:t>
            </a:r>
            <a:r>
              <a:rPr lang="el-GR" dirty="0"/>
              <a:t> </a:t>
            </a:r>
            <a:r>
              <a:rPr lang="el-GR" dirty="0" err="1"/>
              <a:t>οδοντοστοιχιες</a:t>
            </a:r>
            <a:endParaRPr lang="el-GR" dirty="0"/>
          </a:p>
        </p:txBody>
      </p:sp>
      <p:pic>
        <p:nvPicPr>
          <p:cNvPr id="4" name="3 - Θέση περιεχομένου" descr="ολκαι μερ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0693" y="1609725"/>
            <a:ext cx="4846638" cy="48466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Καθημερινος</a:t>
            </a:r>
            <a:r>
              <a:rPr lang="el-GR" dirty="0"/>
              <a:t> </a:t>
            </a:r>
            <a:r>
              <a:rPr lang="el-GR" dirty="0" err="1"/>
              <a:t>καθαρισμος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/>
              <a:t>Βούρτσισμα</a:t>
            </a:r>
            <a:r>
              <a:rPr lang="el-GR" dirty="0"/>
              <a:t> της  τεχνητής οδοντοστοιχίας , μετά από κάθε γεύμα , με  σκληρή οδοντόβουρτσα .Να χρησιμοποιείτε ειδικό καθαριστικό για οδοντοστοιχίες και όχι κοινή οδοντόπαστα , γιατί μπορεί να χαράξει την επιφάνεια. Καθαρίζετε όλες τις επιφάνειες .Καθαρίστε και το στόμα σας(ούλα ,γλώσσα ,παρειές ),με μαλακή οδοντόβουρτσα ή γάζα.</a:t>
            </a:r>
          </a:p>
          <a:p>
            <a:r>
              <a:rPr lang="el-GR" dirty="0"/>
              <a:t> </a:t>
            </a:r>
            <a:r>
              <a:rPr lang="el-GR" b="1" dirty="0"/>
              <a:t>Όταν</a:t>
            </a:r>
            <a:r>
              <a:rPr lang="el-GR" dirty="0"/>
              <a:t> δεν μπορείτε να βουρτσίσετε , γιατί είστε εκτός σπιτιού, αφαιρείτε και ξεπλένετε την οδοντοστοιχία με νερό , για να απομακρυνθούν τα τροφικά υπολείμματα.</a:t>
            </a:r>
          </a:p>
          <a:p>
            <a:r>
              <a:rPr lang="el-GR" b="1" dirty="0"/>
              <a:t>Συνιστάται</a:t>
            </a:r>
            <a:r>
              <a:rPr lang="el-GR" dirty="0"/>
              <a:t> να αφαιρείται η οδοντοστοιχία το βράδυ , για να «ξεκουράζεται» ο  βλεννογόνος του στόματος και να μειώνεται ο κίνδυνος στοματικών λοιμώξεων .Τη φυλάσσετε σε νερό ή ειδικό υγρό καθαρισμού(όχι ζεστό νερό ,γιατί μπορεί να παραμορφωθεί).Την ξεπλένουμε από το υγρό ή τις ταμπλέτες καθαρισμού , πριν την τοποθετήσουμε ξανά στο στόμα μας.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fferdent Deep Clean Anti Bacterial Dentla Appliance Cleanser Table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938" y="2319525"/>
            <a:ext cx="2218949" cy="2218949"/>
          </a:xfrm>
          <a:prstGeom prst="rect">
            <a:avLst/>
          </a:prstGeom>
        </p:spPr>
      </p:pic>
      <p:pic>
        <p:nvPicPr>
          <p:cNvPr id="3" name="2 - Εικόνα" descr="71LpacooEBL._AC_UF1000,1000_QL8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146" y="0"/>
            <a:ext cx="6542532" cy="6858000"/>
          </a:xfrm>
          <a:prstGeom prst="rect">
            <a:avLst/>
          </a:prstGeom>
        </p:spPr>
      </p:pic>
      <p:pic>
        <p:nvPicPr>
          <p:cNvPr id="4" name="3 - Εικόνα" descr="Efferdent Deep Clean Anti Bacterial Dentla Appliance Cleanser Table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88" y="1210050"/>
            <a:ext cx="2218949" cy="22189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Best-Denture-Cleaner-1024x6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868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lean-dentu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9061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61oMnWzRJbL._AC_UF1000,1000_QL80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73" y="0"/>
            <a:ext cx="977362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Συχνος</a:t>
            </a:r>
            <a:r>
              <a:rPr lang="el-GR" dirty="0"/>
              <a:t> </a:t>
            </a:r>
            <a:r>
              <a:rPr lang="el-GR" dirty="0" err="1"/>
              <a:t>ελεγχος</a:t>
            </a:r>
            <a:r>
              <a:rPr lang="el-GR" dirty="0"/>
              <a:t> των </a:t>
            </a:r>
            <a:r>
              <a:rPr lang="el-GR" dirty="0" err="1"/>
              <a:t>τεχνητων</a:t>
            </a:r>
            <a:r>
              <a:rPr lang="el-GR" dirty="0"/>
              <a:t> </a:t>
            </a:r>
            <a:r>
              <a:rPr lang="el-GR" dirty="0" err="1"/>
              <a:t>οδοντοστοιχιων</a:t>
            </a:r>
            <a:r>
              <a:rPr lang="el-GR" dirty="0"/>
              <a:t> και </a:t>
            </a:r>
            <a:r>
              <a:rPr lang="el-GR" dirty="0" err="1"/>
              <a:t>επανεφαρμογες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Επισκέπτεστε τον οδοντίατρο τακτικά(συνήθως κάθε 6-12 μήνες).Χρειάζονται τακτικοί έλεγχοι, για την υγεία της στοματικής κοιλότητας και τη σωστή εφαρμογή των τεχνητών οδοντοστοιχιών.</a:t>
            </a:r>
          </a:p>
          <a:p>
            <a:r>
              <a:rPr lang="el-GR" dirty="0"/>
              <a:t>Ίσως ,με τον χρόνο ,να χρειαστεί επανεφαρμογή ή και αντικατάσταση , ανάλογα με τη φθορά τους και την κατάσταση του στόματος . Δεν είναι παντοτινές! 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φροντιδ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775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Ορισμος</a:t>
            </a:r>
            <a:r>
              <a:rPr lang="el-GR" dirty="0"/>
              <a:t> της </a:t>
            </a:r>
            <a:r>
              <a:rPr lang="el-GR" dirty="0" err="1"/>
              <a:t>τριτης</a:t>
            </a:r>
            <a:r>
              <a:rPr lang="el-GR" dirty="0"/>
              <a:t> </a:t>
            </a:r>
            <a:r>
              <a:rPr lang="el-GR" dirty="0" err="1"/>
              <a:t>ηλικιας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441" y="2011680"/>
            <a:ext cx="9649486" cy="4846320"/>
          </a:xfrm>
        </p:spPr>
        <p:txBody>
          <a:bodyPr/>
          <a:lstStyle/>
          <a:p>
            <a:pPr>
              <a:buNone/>
            </a:pPr>
            <a:r>
              <a:rPr lang="el-GR" dirty="0"/>
              <a:t>Η Παγκόσμια Συνέλευση του Γήρατος το 1982 υιοθέτησε την ηλικία των 60 ετών ως όριο , αλλά διεθνώς έχει επικρατήσει το 65</a:t>
            </a:r>
            <a:r>
              <a:rPr lang="el-GR" baseline="30000" dirty="0"/>
              <a:t>ο</a:t>
            </a:r>
            <a:r>
              <a:rPr lang="el-GR" dirty="0"/>
              <a:t> έτος . Η τρίτη ηλικία  περιλαμβάνει το στάδιο ζωής, μετά την ενεργή επαγγελματική δραστηριότητα!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Αποφυγη</a:t>
            </a:r>
            <a:r>
              <a:rPr lang="el-GR" dirty="0"/>
              <a:t> </a:t>
            </a:r>
            <a:r>
              <a:rPr lang="el-GR" dirty="0" err="1"/>
              <a:t>φθορων</a:t>
            </a:r>
            <a:r>
              <a:rPr lang="el-GR" dirty="0"/>
              <a:t> των </a:t>
            </a:r>
            <a:r>
              <a:rPr lang="el-GR" dirty="0" err="1"/>
              <a:t>οδοντοστοιχιων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Αποφύγετε να δαγκώνετε σκληρές τροφές( καρύδια , παγάκια..)</a:t>
            </a:r>
          </a:p>
          <a:p>
            <a:r>
              <a:rPr lang="el-GR" dirty="0"/>
              <a:t>Μην χρησιμοποιείται καυτό νερό ,όταν τις πλένετε , γιατί μπορεί να παραμορφωθούν. </a:t>
            </a:r>
          </a:p>
          <a:p>
            <a:r>
              <a:rPr lang="el-GR" dirty="0"/>
              <a:t>Όταν τις καθαρίζετε ,προσέξτε  μην πέσουν και σπάσουν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ΔΙΑΤΡΟΦη</a:t>
            </a:r>
            <a:r>
              <a:rPr lang="el-GR" dirty="0"/>
              <a:t> ΚΑΙ </a:t>
            </a:r>
            <a:r>
              <a:rPr lang="el-GR" dirty="0" err="1"/>
              <a:t>ΣΤΟΜΑΤΙΚη</a:t>
            </a:r>
            <a:r>
              <a:rPr lang="el-GR" dirty="0"/>
              <a:t> </a:t>
            </a:r>
            <a:r>
              <a:rPr lang="el-GR" dirty="0" err="1"/>
              <a:t>ΥΓΕιΑ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Υπάρχουν τροφές που αποφεύγετε , επειδή σας ενοχλούν</a:t>
            </a:r>
            <a:r>
              <a:rPr lang="en-US" dirty="0"/>
              <a:t>;</a:t>
            </a:r>
          </a:p>
          <a:p>
            <a:r>
              <a:rPr lang="en-US" dirty="0"/>
              <a:t>T</a:t>
            </a:r>
            <a:r>
              <a:rPr lang="el-GR" dirty="0"/>
              <a:t>ί σημαίνει για εσάς </a:t>
            </a:r>
            <a:r>
              <a:rPr lang="en-US" dirty="0"/>
              <a:t>“</a:t>
            </a:r>
            <a:r>
              <a:rPr lang="el-GR" dirty="0"/>
              <a:t>υγιεινή διατροφή</a:t>
            </a:r>
            <a:r>
              <a:rPr lang="en-US" dirty="0"/>
              <a:t>”;</a:t>
            </a: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ΠΡΟΣΩΠΙΚες</a:t>
            </a:r>
            <a:r>
              <a:rPr lang="el-GR" dirty="0"/>
              <a:t> </a:t>
            </a:r>
            <a:r>
              <a:rPr lang="el-GR" dirty="0" err="1"/>
              <a:t>ΕΜΠΕΙΡιΕς</a:t>
            </a:r>
            <a:r>
              <a:rPr lang="el-GR" dirty="0"/>
              <a:t> ΚΑΙ </a:t>
            </a:r>
            <a:r>
              <a:rPr lang="el-GR" dirty="0" err="1"/>
              <a:t>ΣΥΝηΘΕΙΕς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Θυμάστε πώς  φροντίζατε τα δόντια σας όταν ήσασταν μικροί</a:t>
            </a:r>
            <a:r>
              <a:rPr lang="en-US" dirty="0"/>
              <a:t>;</a:t>
            </a:r>
          </a:p>
          <a:p>
            <a:r>
              <a:rPr lang="el-GR" dirty="0"/>
              <a:t>Έχετε κάποιο αγαπημένο</a:t>
            </a:r>
            <a:r>
              <a:rPr lang="en-US" dirty="0"/>
              <a:t>&lt;</a:t>
            </a:r>
            <a:r>
              <a:rPr lang="el-GR" dirty="0"/>
              <a:t>παραδοσιακό&gt; τρόπο φροντίδας του στόματος</a:t>
            </a:r>
            <a:r>
              <a:rPr lang="en-US" dirty="0"/>
              <a:t>;</a:t>
            </a: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ΕΠΙΘΥΜιΕς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Τι θα θέλατε να μάθετε περισσότερο σχετικά με την πρόληψη και την φροντίδα της στοματικής υγείας</a:t>
            </a:r>
            <a:r>
              <a:rPr lang="en-US" dirty="0"/>
              <a:t>;</a:t>
            </a:r>
          </a:p>
          <a:p>
            <a:r>
              <a:rPr lang="el-GR" dirty="0"/>
              <a:t>Είστε ικανοποιημένοι από τις υπηρεσίες υγείας</a:t>
            </a:r>
            <a:r>
              <a:rPr lang="en-US" dirty="0"/>
              <a:t>;</a:t>
            </a: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Οδοντιατρικες</a:t>
            </a:r>
            <a:r>
              <a:rPr lang="el-GR" dirty="0"/>
              <a:t>  </a:t>
            </a:r>
            <a:r>
              <a:rPr lang="el-GR" dirty="0" err="1"/>
              <a:t>επισκεψεις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Υπάρχει κάτι που σας κάνει να αποφεύγετε την οδοντιατρική επίσκεψη</a:t>
            </a:r>
            <a:r>
              <a:rPr lang="en-US" dirty="0"/>
              <a:t>;</a:t>
            </a:r>
            <a:r>
              <a:rPr lang="el-GR" dirty="0"/>
              <a:t> </a:t>
            </a:r>
          </a:p>
          <a:p>
            <a:r>
              <a:rPr lang="el-GR" dirty="0"/>
              <a:t>Θα σας</a:t>
            </a:r>
            <a:r>
              <a:rPr lang="en-US" dirty="0"/>
              <a:t> </a:t>
            </a:r>
            <a:r>
              <a:rPr lang="el-GR" dirty="0"/>
              <a:t>ενδιέφερε να υπάρχει τακτική οδοντιατρική υποστήριξη στο χώρο σας</a:t>
            </a:r>
            <a:r>
              <a:rPr lang="en-US" dirty="0"/>
              <a:t>;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0"/>
            <a:ext cx="9649486" cy="1143000"/>
          </a:xfrm>
        </p:spPr>
        <p:txBody>
          <a:bodyPr/>
          <a:lstStyle/>
          <a:p>
            <a:r>
              <a:rPr lang="el-GR" dirty="0" err="1"/>
              <a:t>πηγες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991884" cy="5715000"/>
          </a:xfrm>
        </p:spPr>
        <p:txBody>
          <a:bodyPr/>
          <a:lstStyle/>
          <a:p>
            <a:pPr>
              <a:buNone/>
            </a:pPr>
            <a:r>
              <a:t> ΕΟΔΥ, ΠΟΥ, Οδοντιατρικ</a:t>
            </a:r>
            <a:r>
              <a:rPr lang="en-US" dirty="0"/>
              <a:t>o</a:t>
            </a:r>
            <a:r>
              <a:rPr lang="el-GR" dirty="0"/>
              <a:t>ί </a:t>
            </a:r>
            <a:r>
              <a:t> Σ</a:t>
            </a:r>
            <a:r>
              <a:rPr lang="el-GR" dirty="0"/>
              <a:t>ύ</a:t>
            </a:r>
            <a:r>
              <a:t>λ</a:t>
            </a:r>
            <a:r>
              <a:rPr lang="el-GR" dirty="0" err="1"/>
              <a:t>λογοι</a:t>
            </a:r>
            <a:r>
              <a:rPr lang="el-GR" dirty="0"/>
              <a:t> , Ελληνική Οδοντιατρική  Ομοσπονδία.</a:t>
            </a:r>
            <a:endParaRPr/>
          </a:p>
        </p:txBody>
      </p:sp>
      <p:pic>
        <p:nvPicPr>
          <p:cNvPr id="1026" name="Picture 2" descr="https://media.istockphoto.com/id/1148990843/vector/dental-care-elderly.jpg?s=612x612&amp;w=0&amp;k=20&amp;c=Ci37n6MYzOFD9qELmk2Ewq0cjxyVVJ7WRJzPShUlBws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1275" y="2213361"/>
            <a:ext cx="5829300" cy="4644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κεντρο υγειας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266" y="292608"/>
            <a:ext cx="3121152" cy="2340864"/>
          </a:xfrm>
          <a:prstGeom prst="rect">
            <a:avLst/>
          </a:prstGeom>
        </p:spPr>
      </p:pic>
      <p:sp>
        <p:nvSpPr>
          <p:cNvPr id="3" name="2 - Τίτλος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Μουρατιδου  παρασκευη</a:t>
            </a:r>
            <a:br>
              <a:rPr lang="el-GR" dirty="0"/>
            </a:br>
            <a:r>
              <a:rPr lang="el-GR" dirty="0" err="1"/>
              <a:t>οδοντιατροσ</a:t>
            </a:r>
            <a:r>
              <a:rPr lang="el-GR" dirty="0"/>
              <a:t>  </a:t>
            </a:r>
            <a:r>
              <a:rPr lang="el-GR" dirty="0" err="1"/>
              <a:t>κ.υ.ανωγειων</a:t>
            </a:r>
            <a:r>
              <a:rPr lang="el-GR" dirty="0"/>
              <a:t>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dirty="0"/>
              <a:t>Σας ευχαριστώ για την </a:t>
            </a:r>
            <a:r>
              <a:rPr lang="el-GR"/>
              <a:t>προσοχη </a:t>
            </a:r>
            <a:r>
              <a:rPr lang="el-GR" dirty="0"/>
              <a:t>σας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err="1"/>
              <a:t>Γι</a:t>
            </a:r>
            <a:r>
              <a:rPr dirty="0"/>
              <a:t>ατ</a:t>
            </a:r>
            <a:r>
              <a:rPr lang="el-GR" dirty="0"/>
              <a:t>ι</a:t>
            </a:r>
            <a:r>
              <a:rPr dirty="0"/>
              <a:t> ε</a:t>
            </a:r>
            <a:r>
              <a:rPr lang="el-GR" dirty="0"/>
              <a:t>ι</a:t>
            </a:r>
            <a:r>
              <a:rPr dirty="0"/>
              <a:t>ναι </a:t>
            </a:r>
            <a:r>
              <a:rPr dirty="0" err="1"/>
              <a:t>σημ</a:t>
            </a:r>
            <a:r>
              <a:rPr dirty="0"/>
              <a:t>αντικ</a:t>
            </a:r>
            <a:r>
              <a:rPr lang="el-GR" dirty="0"/>
              <a:t>η</a:t>
            </a:r>
            <a:r>
              <a:rPr dirty="0"/>
              <a:t> η </a:t>
            </a:r>
            <a:r>
              <a:rPr dirty="0" err="1"/>
              <a:t>στομ</a:t>
            </a:r>
            <a:r>
              <a:rPr dirty="0"/>
              <a:t>ατικ</a:t>
            </a:r>
            <a:r>
              <a:rPr lang="el-GR" dirty="0"/>
              <a:t>η</a:t>
            </a:r>
            <a:r>
              <a:rPr dirty="0"/>
              <a:t> </a:t>
            </a:r>
            <a:r>
              <a:rPr dirty="0" err="1"/>
              <a:t>υγε</a:t>
            </a:r>
            <a:r>
              <a:rPr lang="el-GR" dirty="0"/>
              <a:t>ι</a:t>
            </a:r>
            <a:r>
              <a:rPr dirty="0"/>
              <a:t>α </a:t>
            </a:r>
            <a:r>
              <a:rPr dirty="0" err="1"/>
              <a:t>στους</a:t>
            </a:r>
            <a:r>
              <a:rPr dirty="0"/>
              <a:t> </a:t>
            </a:r>
            <a:r>
              <a:rPr dirty="0" err="1"/>
              <a:t>ηλικιωμ</a:t>
            </a:r>
            <a:r>
              <a:rPr lang="el-GR" dirty="0"/>
              <a:t>ε</a:t>
            </a:r>
            <a:r>
              <a:rPr dirty="0" err="1"/>
              <a:t>νους</a:t>
            </a:r>
            <a:r>
              <a:rPr dirty="0"/>
              <a:t>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Επηρεάζει την ποιότητα ζωής</a:t>
            </a:r>
          </a:p>
          <a:p>
            <a:r>
              <a:rPr lang="el-GR" dirty="0"/>
              <a:t>-Η</a:t>
            </a:r>
            <a:r>
              <a:rPr lang="el-GR" baseline="0" dirty="0"/>
              <a:t> στοματική υγεία είναι στενά συνδεδεμένη με τη γενική υγεία . Ένα υγιές στόμα και ένα υγιές σώμα, είναι αλληλένδετα</a:t>
            </a:r>
          </a:p>
          <a:p>
            <a:r>
              <a:rPr lang="el-GR" dirty="0"/>
              <a:t>Η πρόληψη εξοικονομεί κόπο , χρήματα και πόνους</a:t>
            </a:r>
            <a:endParaRPr/>
          </a:p>
        </p:txBody>
      </p:sp>
      <p:pic>
        <p:nvPicPr>
          <p:cNvPr id="4" name="3 - Εικόνα" descr="στομ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427" y="4541715"/>
            <a:ext cx="2857500" cy="2190750"/>
          </a:xfrm>
          <a:prstGeom prst="rect">
            <a:avLst/>
          </a:prstGeom>
        </p:spPr>
      </p:pic>
      <p:pic>
        <p:nvPicPr>
          <p:cNvPr id="5" name="4 - Εικόνα" descr="ηλικιωμενοι που χαμογελου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12" y="4541715"/>
            <a:ext cx="299085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err="1"/>
              <a:t>Συχν</a:t>
            </a:r>
            <a:r>
              <a:rPr lang="el-GR" dirty="0"/>
              <a:t>α</a:t>
            </a:r>
            <a:r>
              <a:rPr dirty="0"/>
              <a:t> </a:t>
            </a:r>
            <a:r>
              <a:rPr dirty="0" err="1"/>
              <a:t>Προ</a:t>
            </a:r>
            <a:r>
              <a:rPr dirty="0"/>
              <a:t>βλ</a:t>
            </a:r>
            <a:r>
              <a:rPr lang="el-GR" dirty="0"/>
              <a:t>η</a:t>
            </a:r>
            <a:r>
              <a:rPr dirty="0"/>
              <a:t>ματα </a:t>
            </a:r>
            <a:r>
              <a:rPr dirty="0" err="1"/>
              <a:t>Στομ</a:t>
            </a:r>
            <a:r>
              <a:rPr dirty="0"/>
              <a:t>ατικ</a:t>
            </a:r>
            <a:r>
              <a:rPr lang="el-GR" dirty="0"/>
              <a:t>η</a:t>
            </a:r>
            <a:r>
              <a:rPr dirty="0"/>
              <a:t>ς </a:t>
            </a:r>
            <a:r>
              <a:rPr dirty="0" err="1"/>
              <a:t>Υγε</a:t>
            </a:r>
            <a:r>
              <a:rPr lang="el-GR" dirty="0"/>
              <a:t>ι</a:t>
            </a:r>
            <a:r>
              <a:rPr dirty="0"/>
              <a:t>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Τ</a:t>
            </a:r>
            <a:r>
              <a:rPr b="1"/>
              <a:t>ερηδόνα</a:t>
            </a:r>
            <a:r>
              <a:rPr lang="el-GR" dirty="0"/>
              <a:t>(Μύλης /ρίζας), σε ποσοστό 45%</a:t>
            </a:r>
          </a:p>
          <a:p>
            <a:r>
              <a:rPr lang="el-GR" dirty="0"/>
              <a:t>-</a:t>
            </a: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Απώλεια</a:t>
            </a:r>
            <a:r>
              <a:rPr lang="el-GR" b="1" baseline="0" dirty="0"/>
              <a:t> δοντιών</a:t>
            </a:r>
            <a:r>
              <a:rPr lang="el-GR" baseline="0" dirty="0"/>
              <a:t>, σε ποσοστό 70%</a:t>
            </a:r>
            <a:endParaRPr/>
          </a:p>
          <a:p>
            <a:r>
              <a:rPr b="1"/>
              <a:t>- </a:t>
            </a:r>
            <a:r>
              <a:rPr b="1">
                <a:solidFill>
                  <a:schemeClr val="tx1">
                    <a:lumMod val="85000"/>
                    <a:lumOff val="15000"/>
                  </a:schemeClr>
                </a:solidFill>
              </a:rPr>
              <a:t>Ο</a:t>
            </a:r>
            <a:r>
              <a:rPr b="1"/>
              <a:t>υλίτιδα/Περιοδοντίτιδα</a:t>
            </a:r>
            <a:r>
              <a:rPr lang="el-GR" dirty="0"/>
              <a:t>, σε ποσοστό 60%</a:t>
            </a:r>
            <a:endParaRPr/>
          </a:p>
          <a:p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Ξ</a:t>
            </a:r>
            <a:r>
              <a:rPr b="1"/>
              <a:t>ηροστομία</a:t>
            </a:r>
            <a:r>
              <a:rPr lang="el-GR" dirty="0"/>
              <a:t>, σε ποσοστό 40%</a:t>
            </a:r>
          </a:p>
          <a:p>
            <a:r>
              <a:rPr lang="el-GR" b="1" dirty="0"/>
              <a:t>-</a:t>
            </a: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Δ</a:t>
            </a:r>
            <a:r>
              <a:rPr lang="el-GR" b="1" dirty="0"/>
              <a:t>ιαβρώσεις δοντιών</a:t>
            </a:r>
            <a:endParaRPr b="1"/>
          </a:p>
          <a:p>
            <a:r>
              <a:rPr b="1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b="1">
                <a:solidFill>
                  <a:schemeClr val="tx1">
                    <a:lumMod val="85000"/>
                    <a:lumOff val="15000"/>
                  </a:schemeClr>
                </a:solidFill>
              </a:rPr>
              <a:t>Κ</a:t>
            </a:r>
            <a:r>
              <a:rPr b="1"/>
              <a:t>ακή εφαρμογή οδοντοστοιχιών</a:t>
            </a:r>
          </a:p>
          <a:p>
            <a:r>
              <a:rPr b="1"/>
              <a:t>- </a:t>
            </a:r>
            <a:r>
              <a:rPr b="1">
                <a:solidFill>
                  <a:schemeClr val="tx1">
                    <a:lumMod val="85000"/>
                    <a:lumOff val="15000"/>
                  </a:schemeClr>
                </a:solidFill>
              </a:rPr>
              <a:t>Λ</a:t>
            </a:r>
            <a:r>
              <a:rPr b="1"/>
              <a:t>οιμώξεις (καντιντίαση</a:t>
            </a:r>
            <a:r>
              <a:rPr lang="el-GR" b="1" dirty="0"/>
              <a:t>)</a:t>
            </a:r>
          </a:p>
          <a:p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-Κ</a:t>
            </a:r>
            <a:r>
              <a:rPr lang="el-GR" b="1" dirty="0"/>
              <a:t>ακοσμία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Συσχετ</a:t>
            </a:r>
            <a:r>
              <a:rPr lang="el-GR" dirty="0"/>
              <a:t>ι</a:t>
            </a:r>
            <a:r>
              <a:rPr dirty="0" err="1"/>
              <a:t>σεις</a:t>
            </a:r>
            <a:r>
              <a:rPr dirty="0"/>
              <a:t> </a:t>
            </a:r>
            <a:r>
              <a:rPr dirty="0" err="1"/>
              <a:t>με</a:t>
            </a:r>
            <a:r>
              <a:rPr dirty="0"/>
              <a:t> </a:t>
            </a:r>
            <a:r>
              <a:rPr lang="el-GR" dirty="0"/>
              <a:t>α</a:t>
            </a:r>
            <a:r>
              <a:rPr dirty="0" err="1"/>
              <a:t>λλες</a:t>
            </a:r>
            <a:r>
              <a:rPr dirty="0"/>
              <a:t> Παθ</a:t>
            </a:r>
            <a:r>
              <a:rPr lang="el-GR" dirty="0"/>
              <a:t>η</a:t>
            </a:r>
            <a:r>
              <a:rPr dirty="0" err="1"/>
              <a:t>σεις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</a:t>
            </a:r>
            <a:r>
              <a:rPr b="1">
                <a:solidFill>
                  <a:schemeClr val="tx1">
                    <a:lumMod val="85000"/>
                    <a:lumOff val="15000"/>
                  </a:schemeClr>
                </a:solidFill>
              </a:rPr>
              <a:t>Κ</a:t>
            </a:r>
            <a:r>
              <a:rPr b="1"/>
              <a:t>αρδιοπάθειες</a:t>
            </a:r>
            <a:endParaRPr lang="el-GR" b="1" dirty="0"/>
          </a:p>
          <a:p>
            <a:r>
              <a:rPr lang="el-GR" dirty="0"/>
              <a:t>-</a:t>
            </a: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Κ</a:t>
            </a:r>
            <a:r>
              <a:rPr lang="el-GR" b="1" dirty="0"/>
              <a:t>αρκίνος του στόματος</a:t>
            </a:r>
          </a:p>
          <a:p>
            <a:r>
              <a:rPr lang="el-GR" dirty="0"/>
              <a:t>-</a:t>
            </a: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Κ</a:t>
            </a:r>
            <a:r>
              <a:rPr lang="el-GR" b="1" dirty="0"/>
              <a:t>αρκίνος</a:t>
            </a:r>
            <a:r>
              <a:rPr lang="el-GR" b="1" baseline="0" dirty="0"/>
              <a:t> του παγκρέατος/νεφρών</a:t>
            </a:r>
          </a:p>
          <a:p>
            <a:r>
              <a:rPr lang="el-GR" baseline="0" dirty="0"/>
              <a:t>-</a:t>
            </a:r>
            <a:r>
              <a:rPr lang="el-GR" b="1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Ν</a:t>
            </a:r>
            <a:r>
              <a:rPr lang="el-GR" b="1" baseline="0" dirty="0"/>
              <a:t>οσήματα του αναπνευστικού</a:t>
            </a:r>
            <a:endParaRPr b="1"/>
          </a:p>
          <a:p>
            <a:r>
              <a:rPr b="1"/>
              <a:t>-</a:t>
            </a:r>
            <a:r>
              <a:rPr b="1">
                <a:solidFill>
                  <a:schemeClr val="tx1">
                    <a:lumMod val="85000"/>
                    <a:lumOff val="15000"/>
                  </a:schemeClr>
                </a:solidFill>
              </a:rPr>
              <a:t>Δ</a:t>
            </a:r>
            <a:r>
              <a:rPr b="1"/>
              <a:t>ιαβήτης</a:t>
            </a:r>
          </a:p>
          <a:p>
            <a:r>
              <a:t>-</a:t>
            </a:r>
            <a:r>
              <a:rPr b="1">
                <a:solidFill>
                  <a:schemeClr val="tx1">
                    <a:lumMod val="85000"/>
                    <a:lumOff val="15000"/>
                  </a:schemeClr>
                </a:solidFill>
              </a:rPr>
              <a:t>Ά</a:t>
            </a:r>
            <a:r>
              <a:rPr b="1"/>
              <a:t>νοια</a:t>
            </a:r>
            <a:endParaRPr lang="el-GR" b="1" dirty="0"/>
          </a:p>
          <a:p>
            <a:pPr>
              <a:buNone/>
            </a:pPr>
            <a:r>
              <a:rPr lang="el-GR" dirty="0"/>
              <a:t>Ένα στόμα υγιές , μας επιτρέπει, να τρώμε , να  πίνουμε ,  να μιλάμε , να τραγουδάμε ,να χαμογελάμε και τονώνει την κοινωνικοποίησή μας και την αυτοεκτίμησή μας.</a:t>
            </a:r>
            <a:endParaRPr/>
          </a:p>
          <a:p>
            <a:endParaRPr lang="el-GR" dirty="0"/>
          </a:p>
          <a:p>
            <a:pPr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594" y="-416560"/>
            <a:ext cx="9649486" cy="1143000"/>
          </a:xfrm>
        </p:spPr>
        <p:txBody>
          <a:bodyPr/>
          <a:lstStyle/>
          <a:p>
            <a:r>
              <a:rPr dirty="0"/>
              <a:t>Κα</a:t>
            </a:r>
            <a:r>
              <a:rPr dirty="0" err="1"/>
              <a:t>θημεριν</a:t>
            </a:r>
            <a:r>
              <a:rPr lang="el-GR" dirty="0"/>
              <a:t>η</a:t>
            </a:r>
            <a:r>
              <a:rPr dirty="0"/>
              <a:t> </a:t>
            </a:r>
            <a:r>
              <a:rPr dirty="0" err="1"/>
              <a:t>Φροντ</a:t>
            </a:r>
            <a:r>
              <a:rPr lang="el-GR" dirty="0"/>
              <a:t>ι</a:t>
            </a:r>
            <a:r>
              <a:rPr dirty="0"/>
              <a:t>δα </a:t>
            </a:r>
            <a:r>
              <a:rPr dirty="0" err="1"/>
              <a:t>Στ</a:t>
            </a:r>
            <a:r>
              <a:rPr lang="el-GR" dirty="0"/>
              <a:t>ο</a:t>
            </a:r>
            <a:r>
              <a:rPr dirty="0"/>
              <a:t>μα</a:t>
            </a:r>
            <a:r>
              <a:rPr dirty="0" err="1"/>
              <a:t>τος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26440"/>
            <a:ext cx="9649486" cy="6131560"/>
          </a:xfrm>
        </p:spPr>
        <p:txBody>
          <a:bodyPr/>
          <a:lstStyle/>
          <a:p>
            <a:r>
              <a:rPr b="1"/>
              <a:t>- </a:t>
            </a:r>
            <a:r>
              <a:rPr b="1">
                <a:solidFill>
                  <a:schemeClr val="tx1">
                    <a:lumMod val="85000"/>
                    <a:lumOff val="15000"/>
                  </a:schemeClr>
                </a:solidFill>
              </a:rPr>
              <a:t>Β</a:t>
            </a:r>
            <a:r>
              <a:rPr b="1"/>
              <a:t>ούρτσισμα 2 φορές/ημέρα</a:t>
            </a:r>
            <a:r>
              <a:rPr lang="el-GR" dirty="0"/>
              <a:t>, με φθοριούχο οδοντόκρεμα και</a:t>
            </a:r>
            <a:r>
              <a:rPr lang="el-GR" baseline="0" dirty="0"/>
              <a:t> </a:t>
            </a:r>
            <a:r>
              <a:rPr lang="el-GR" dirty="0"/>
              <a:t>χρήση νήματος  ή   μεσοδόντιων   βουρτσών</a:t>
            </a:r>
            <a:endParaRPr/>
          </a:p>
          <a:p>
            <a:pPr>
              <a:buNone/>
            </a:pPr>
            <a:endParaRPr/>
          </a:p>
          <a:p>
            <a:r>
              <a:t>- </a:t>
            </a:r>
            <a:r>
              <a:rPr b="1">
                <a:solidFill>
                  <a:schemeClr val="tx1">
                    <a:lumMod val="85000"/>
                    <a:lumOff val="15000"/>
                  </a:schemeClr>
                </a:solidFill>
              </a:rPr>
              <a:t>Σ</a:t>
            </a:r>
            <a:r>
              <a:rPr b="1"/>
              <a:t>τοματικό διάλυμα</a:t>
            </a:r>
            <a:r>
              <a:rPr lang="el-GR" dirty="0"/>
              <a:t>(χωρίς</a:t>
            </a:r>
            <a:r>
              <a:rPr lang="el-GR" baseline="0" dirty="0"/>
              <a:t> αλκοόλ)</a:t>
            </a:r>
            <a:endParaRPr/>
          </a:p>
          <a:p>
            <a:r>
              <a:t>- </a:t>
            </a:r>
            <a:r>
              <a:rPr b="1">
                <a:solidFill>
                  <a:schemeClr val="tx1">
                    <a:lumMod val="85000"/>
                    <a:lumOff val="15000"/>
                  </a:schemeClr>
                </a:solidFill>
              </a:rPr>
              <a:t>Υ</a:t>
            </a:r>
            <a:r>
              <a:rPr b="1"/>
              <a:t>γιεινή διατροφή</a:t>
            </a:r>
            <a:r>
              <a:rPr lang="el-GR" dirty="0"/>
              <a:t>(Περιορισμός  κατανάλωσης υδατανθράκων , αμυλούχων τροφών , σάκχαρις )</a:t>
            </a:r>
          </a:p>
          <a:p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</a:t>
            </a:r>
            <a:r>
              <a:rPr lang="el-GR" b="1" dirty="0"/>
              <a:t>ποφυγή </a:t>
            </a:r>
            <a:r>
              <a:rPr lang="el-GR" b="1" baseline="0" dirty="0"/>
              <a:t> καπνίσματος  και αλκοόλ</a:t>
            </a:r>
            <a:endParaRPr b="1"/>
          </a:p>
          <a:p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Ε</a:t>
            </a:r>
            <a:r>
              <a:rPr lang="el-GR" b="1" dirty="0"/>
              <a:t>πίσκεψη</a:t>
            </a:r>
            <a:r>
              <a:rPr lang="el-GR" b="1" baseline="0" dirty="0"/>
              <a:t> σε οδοντίατρο</a:t>
            </a:r>
          </a:p>
          <a:p>
            <a:r>
              <a:rPr lang="el-GR" baseline="0" dirty="0"/>
              <a:t>-</a:t>
            </a:r>
            <a:r>
              <a:rPr lang="el-GR" b="1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</a:t>
            </a:r>
            <a:r>
              <a:rPr lang="el-GR" b="1" baseline="0" dirty="0"/>
              <a:t>ντιμετώπιση  της  ξηροστομίας </a:t>
            </a:r>
            <a:r>
              <a:rPr lang="el-GR" baseline="0" dirty="0"/>
              <a:t>(μάσημα τσίχλας, χρήση στοματικών  διαλυμάτων  χωρίς  αλκοόλ , πόση </a:t>
            </a:r>
            <a:r>
              <a:rPr lang="el-GR" dirty="0"/>
              <a:t> άφθονου νερού , αποφυγή  καπνίσματος)</a:t>
            </a:r>
            <a:endParaRPr/>
          </a:p>
        </p:txBody>
      </p:sp>
      <p:pic>
        <p:nvPicPr>
          <p:cNvPr id="4" name="3 - Εικόνα" descr="βουρτσιζω την οδοντοστοιχι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4" y="5257800"/>
            <a:ext cx="5457825" cy="1600200"/>
          </a:xfrm>
          <a:prstGeom prst="rect">
            <a:avLst/>
          </a:prstGeom>
        </p:spPr>
      </p:pic>
      <p:pic>
        <p:nvPicPr>
          <p:cNvPr id="5" name="4 - Εικόνα" descr="ChatGPT Image 20 Μαΐ 2025, 06_18_21 μ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737" y="1455851"/>
            <a:ext cx="752580" cy="9716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ΦΡΟΝΤΙΖΩ ΤΟ </a:t>
            </a:r>
            <a:r>
              <a:rPr lang="el-GR" dirty="0" err="1"/>
              <a:t>ΣΤοΜΑ</a:t>
            </a:r>
            <a:r>
              <a:rPr lang="el-GR" dirty="0"/>
              <a:t> ΜΟΥ ΝΑ </a:t>
            </a:r>
            <a:r>
              <a:rPr lang="el-GR" dirty="0" err="1"/>
              <a:t>ΕιΝΑΙ</a:t>
            </a:r>
            <a:r>
              <a:rPr lang="el-GR" dirty="0"/>
              <a:t> </a:t>
            </a:r>
            <a:r>
              <a:rPr lang="el-GR" dirty="0" err="1"/>
              <a:t>ΚΑΘΑΡο</a:t>
            </a:r>
            <a:endParaRPr lang="el-GR" dirty="0"/>
          </a:p>
        </p:txBody>
      </p:sp>
      <p:pic>
        <p:nvPicPr>
          <p:cNvPr id="4" name="3 - Θέση περιεχομένου" descr="ειδη υγιεινης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0693" y="1609725"/>
            <a:ext cx="4846638" cy="48466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Συμ</a:t>
            </a:r>
            <a:r>
              <a:rPr dirty="0"/>
              <a:t>βουλ</a:t>
            </a:r>
            <a:r>
              <a:rPr lang="el-GR" dirty="0"/>
              <a:t>ε</a:t>
            </a:r>
            <a:r>
              <a:rPr dirty="0"/>
              <a:t>ς </a:t>
            </a:r>
            <a:r>
              <a:rPr dirty="0" err="1"/>
              <a:t>γι</a:t>
            </a:r>
            <a:r>
              <a:rPr dirty="0"/>
              <a:t>α Φροντιστ</a:t>
            </a:r>
            <a:r>
              <a:rPr lang="el-GR" dirty="0"/>
              <a:t>ε</a:t>
            </a:r>
            <a:r>
              <a:rPr dirty="0"/>
              <a:t>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t>- Υπενθύμιση</a:t>
            </a:r>
            <a:r>
              <a:rPr lang="el-GR" dirty="0"/>
              <a:t> και  βοήθεια, όταν</a:t>
            </a:r>
            <a:r>
              <a:rPr lang="el-GR" baseline="0" dirty="0"/>
              <a:t> χρειάζεται , στη στοματική</a:t>
            </a:r>
            <a:r>
              <a:t> φροντίδα</a:t>
            </a:r>
          </a:p>
          <a:p>
            <a:r>
              <a:t>- Αναγνώριση προβλημάτων</a:t>
            </a:r>
            <a:r>
              <a:rPr lang="el-GR" dirty="0"/>
              <a:t>(φαρμακευτική αγωγή , χρόνια νοσήματα ,αδυναμία και παραμέληση της καθημερινής φροντίδας)</a:t>
            </a:r>
            <a:endParaRPr/>
          </a:p>
          <a:p>
            <a:r>
              <a:t>- Ενθάρρυνση</a:t>
            </a:r>
            <a:r>
              <a:rPr lang="el-GR" dirty="0"/>
              <a:t>,</a:t>
            </a:r>
            <a:r>
              <a:t> για </a:t>
            </a:r>
            <a:r>
              <a:rPr lang="el-GR" dirty="0"/>
              <a:t>την</a:t>
            </a:r>
            <a:r>
              <a:rPr lang="el-GR" baseline="0" dirty="0"/>
              <a:t> επίσκεψη σε οδοντίατρο ,γιατί  φαίνεται πως </a:t>
            </a:r>
            <a:r>
              <a:rPr lang="el-GR" dirty="0"/>
              <a:t> σε μεγάλο ποσοστό , οι επισκέψεις δεν είναι τακτικές!</a:t>
            </a:r>
            <a:endParaRPr lang="el-GR" baseline="0" dirty="0"/>
          </a:p>
          <a:p>
            <a:endParaRPr lang="el-GR" baseline="0" dirty="0"/>
          </a:p>
          <a:p>
            <a:pPr>
              <a:buNone/>
            </a:pPr>
            <a:r>
              <a:rPr lang="el-GR" dirty="0">
                <a:solidFill>
                  <a:srgbClr val="FF0000"/>
                </a:solidFill>
              </a:rPr>
              <a:t>Συχνότητα επίσκεψης στον οδοντίατρο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Κάθε 6 μήνες        20%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Κάθε χρόνο          35%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Σπάνια                 30%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Ποτέ                    15%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28187"/>
            <a:ext cx="9649486" cy="1143000"/>
          </a:xfrm>
        </p:spPr>
        <p:txBody>
          <a:bodyPr/>
          <a:lstStyle/>
          <a:p>
            <a:r>
              <a:rPr dirty="0"/>
              <a:t>Ο Ρ</a:t>
            </a:r>
            <a:r>
              <a:rPr lang="el-GR" dirty="0"/>
              <a:t>ο</a:t>
            </a:r>
            <a:r>
              <a:rPr dirty="0" err="1"/>
              <a:t>λος</a:t>
            </a:r>
            <a:r>
              <a:rPr dirty="0"/>
              <a:t> </a:t>
            </a:r>
            <a:r>
              <a:rPr dirty="0" err="1"/>
              <a:t>του</a:t>
            </a:r>
            <a:r>
              <a:rPr dirty="0"/>
              <a:t> </a:t>
            </a:r>
            <a:r>
              <a:rPr dirty="0" err="1"/>
              <a:t>Οδοντι</a:t>
            </a:r>
            <a:r>
              <a:rPr lang="el-GR" dirty="0"/>
              <a:t>α</a:t>
            </a:r>
            <a:r>
              <a:rPr dirty="0" err="1"/>
              <a:t>τρου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Προληπτικός έλεγχος</a:t>
            </a:r>
            <a:r>
              <a:rPr lang="el-GR" dirty="0"/>
              <a:t>(οδηγίες και συμβουλές στοματικής υγιεινής </a:t>
            </a:r>
            <a:r>
              <a:rPr lang="el-GR" baseline="0" dirty="0"/>
              <a:t>)</a:t>
            </a:r>
          </a:p>
          <a:p>
            <a:r>
              <a:rPr lang="el-GR" baseline="0" dirty="0"/>
              <a:t>Έλεγχος της εφαρμογής των </a:t>
            </a:r>
            <a:endParaRPr/>
          </a:p>
          <a:p>
            <a:pPr>
              <a:buNone/>
            </a:pPr>
            <a:r>
              <a:rPr lang="el-GR" dirty="0"/>
              <a:t>τεχνητών οδοντοστοιχιών</a:t>
            </a:r>
            <a:endParaRPr/>
          </a:p>
          <a:p>
            <a:r>
              <a:t>- Αντιμετώπιση λοιμώξεων</a:t>
            </a:r>
          </a:p>
        </p:txBody>
      </p:sp>
      <p:pic>
        <p:nvPicPr>
          <p:cNvPr id="4" name="3 - Εικόνα" descr="1μασελε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967" y="2752725"/>
            <a:ext cx="5372100" cy="4105275"/>
          </a:xfrm>
          <a:prstGeom prst="rect">
            <a:avLst/>
          </a:prstGeom>
        </p:spPr>
      </p:pic>
      <p:pic>
        <p:nvPicPr>
          <p:cNvPr id="5" name="4 - Εικόνα" descr="οδοντ ελεγχο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50" y="3838575"/>
            <a:ext cx="2867025" cy="1600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600</TotalTime>
  <Words>920</Words>
  <Application>Microsoft Office PowerPoint</Application>
  <PresentationFormat>Προσαρμογή</PresentationFormat>
  <Paragraphs>88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1" baseType="lpstr">
      <vt:lpstr>Trebuchet MS</vt:lpstr>
      <vt:lpstr>Wingdings</vt:lpstr>
      <vt:lpstr>Wingdings 2</vt:lpstr>
      <vt:lpstr>Αφθονία</vt:lpstr>
      <vt:lpstr>Στοματικη Υγεια στην Τριτη Ηλικια</vt:lpstr>
      <vt:lpstr>Ορισμος της τριτης ηλικιας</vt:lpstr>
      <vt:lpstr>Γιατι ειναι σημαντικη η στοματικη υγεια στους ηλικιωμενους;</vt:lpstr>
      <vt:lpstr>Συχνα Προβληματα Στοματικης Υγειας</vt:lpstr>
      <vt:lpstr>Συσχετισεις με αλλες Παθησεις</vt:lpstr>
      <vt:lpstr>Καθημερινη Φροντιδα Στοματος</vt:lpstr>
      <vt:lpstr>ΦΡΟΝΤΙΖΩ ΤΟ ΣΤοΜΑ ΜΟΥ ΝΑ ΕιΝΑΙ ΚΑΘΑΡο</vt:lpstr>
      <vt:lpstr>Συμβουλες για Φροντιστες</vt:lpstr>
      <vt:lpstr>Ο Ρολος του Οδοντιατρου</vt:lpstr>
      <vt:lpstr>ΑΝΑΓΚΑιΑ Η ΣΤΟΜΑΤΙΚη ΥΓΕιΑ</vt:lpstr>
      <vt:lpstr>Αναγκαια η φροντιδα των τεχνητων οδοντοστοιχιων</vt:lpstr>
      <vt:lpstr>Τεχτητες οδοντοστοιχιες</vt:lpstr>
      <vt:lpstr>Καθημερινος καθαρισμος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Συχνος ελεγχος των τεχνητων οδοντοστοιχιων και επανεφαρμογες</vt:lpstr>
      <vt:lpstr>Παρουσίαση του PowerPoint</vt:lpstr>
      <vt:lpstr>Αποφυγη φθορων των οδοντοστοιχιων</vt:lpstr>
      <vt:lpstr>ΔΙΑΤΡΟΦη ΚΑΙ ΣΤΟΜΑΤΙΚη ΥΓΕιΑ</vt:lpstr>
      <vt:lpstr>ΠΡΟΣΩΠΙΚες ΕΜΠΕΙΡιΕς ΚΑΙ ΣΥΝηΘΕΙΕς</vt:lpstr>
      <vt:lpstr>ΕΠΙΘΥΜιΕς</vt:lpstr>
      <vt:lpstr>Οδοντιατρικες  επισκεψεις</vt:lpstr>
      <vt:lpstr>πηγες</vt:lpstr>
      <vt:lpstr>Μουρατιδου  παρασκευη οδοντιατροσ  κ.υ.ανωγειων  </vt:lpstr>
      <vt:lpstr>Σας ευχαριστώ για την προσοχη σας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Στοματική Υγεία στην Τρίτη Ηλικία</dc:title>
  <dc:creator>Οδοντίατρος Ανωγείων</dc:creator>
  <dc:description>generated using python-pptx</dc:description>
  <cp:lastModifiedBy>Πηνελόπη Κλάδου</cp:lastModifiedBy>
  <cp:revision>71</cp:revision>
  <dcterms:created xsi:type="dcterms:W3CDTF">2013-01-27T09:14:16Z</dcterms:created>
  <dcterms:modified xsi:type="dcterms:W3CDTF">2026-02-05T09:18:15Z</dcterms:modified>
</cp:coreProperties>
</file>