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0363200" cy="7772400"/>
  <p:notesSz cx="6797675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000000"/>
          </p15:clr>
        </p15:guide>
        <p15:guide id="2" pos="3264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ccXoRbq6M6uBbVbCQAgdwCvLF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D6C"/>
    <a:srgbClr val="A2B49E"/>
    <a:srgbClr val="859D7F"/>
    <a:srgbClr val="A29EBC"/>
    <a:srgbClr val="990000"/>
    <a:srgbClr val="FF6565"/>
    <a:srgbClr val="F7D1DA"/>
    <a:srgbClr val="E3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4620" autoAdjust="0"/>
  </p:normalViewPr>
  <p:slideViewPr>
    <p:cSldViewPr>
      <p:cViewPr varScale="1">
        <p:scale>
          <a:sx n="96" d="100"/>
          <a:sy n="96" d="100"/>
        </p:scale>
        <p:origin x="2154" y="72"/>
      </p:cViewPr>
      <p:guideLst>
        <p:guide orient="horz" pos="2448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45660" cy="49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3" tIns="47757" rIns="95543" bIns="47757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6" y="2"/>
            <a:ext cx="2945660" cy="49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3" tIns="47757" rIns="95543" bIns="47757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3" tIns="47757" rIns="95543" bIns="47757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599"/>
            <a:ext cx="2945660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3" tIns="47757" rIns="95543" bIns="47757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6" y="9431599"/>
            <a:ext cx="2945660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3" tIns="47757" rIns="95543" bIns="47757" anchor="b" anchorCtr="0">
            <a:noAutofit/>
          </a:bodyPr>
          <a:lstStyle/>
          <a:p>
            <a:pPr algn="r"/>
            <a:fld id="{00000000-1234-1234-1234-123412341234}" type="slidenum">
              <a:rPr lang="el-GR" sz="1300" smtClean="0">
                <a:solidFill>
                  <a:schemeClr val="dk1"/>
                </a:solidFill>
              </a:rPr>
              <a:pPr algn="r"/>
              <a:t>‹#›</a:t>
            </a:fld>
            <a:endParaRPr lang="el-GR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3" tIns="47757" rIns="95543" bIns="4775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50446" y="9431599"/>
            <a:ext cx="2945660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3" tIns="47757" rIns="95543" bIns="47757" anchor="b" anchorCtr="0">
            <a:noAutofit/>
          </a:bodyPr>
          <a:lstStyle/>
          <a:p>
            <a:pPr algn="r"/>
            <a:fld id="{00000000-1234-1234-1234-123412341234}" type="slidenum">
              <a:rPr lang="el-GR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16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3" tIns="47757" rIns="95543" bIns="4775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50446" y="9431599"/>
            <a:ext cx="2945660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3" tIns="47757" rIns="95543" bIns="47757" anchor="b" anchorCtr="0">
            <a:noAutofit/>
          </a:bodyPr>
          <a:lstStyle/>
          <a:p>
            <a:pPr algn="r"/>
            <a:fld id="{00000000-1234-1234-1234-123412341234}" type="slidenum">
              <a:rPr lang="el-GR"/>
              <a:pPr algn="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97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σωτερική σελίδα">
  <p:cSld name="Εσωτερική σελίδα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35529" y="284875"/>
            <a:ext cx="3043011" cy="45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378" lvl="1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marL="1371566" lvl="2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marL="1828754" lvl="3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marL="2285943" lvl="4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marL="2743132" lvl="5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35529" y="778858"/>
            <a:ext cx="3043011" cy="311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29209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235529" y="4370832"/>
            <a:ext cx="3043011" cy="40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378" lvl="1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marL="1371566" lvl="2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marL="1828754" lvl="3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marL="2285943" lvl="4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marL="2743132" lvl="5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235529" y="4787858"/>
            <a:ext cx="3043011" cy="275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29209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3705826" y="228600"/>
            <a:ext cx="6463458" cy="2450592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body" idx="6"/>
          </p:nvPr>
        </p:nvSpPr>
        <p:spPr>
          <a:xfrm>
            <a:off x="3718585" y="2858432"/>
            <a:ext cx="3045758" cy="158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29209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7"/>
          </p:nvPr>
        </p:nvSpPr>
        <p:spPr>
          <a:xfrm>
            <a:off x="3718585" y="4539432"/>
            <a:ext cx="3043011" cy="3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378" lvl="1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marL="1371566" lvl="2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marL="1828754" lvl="3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marL="2285943" lvl="4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marL="2743132" lvl="5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8"/>
          </p:nvPr>
        </p:nvSpPr>
        <p:spPr>
          <a:xfrm>
            <a:off x="3718585" y="4895853"/>
            <a:ext cx="3043011" cy="265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29209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9"/>
          </p:nvPr>
        </p:nvSpPr>
        <p:spPr>
          <a:xfrm>
            <a:off x="7126274" y="3007495"/>
            <a:ext cx="3043011" cy="3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378" lvl="1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marL="1371566" lvl="2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marL="1828754" lvl="3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marL="2285943" lvl="4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marL="2743132" lvl="5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13"/>
          </p:nvPr>
        </p:nvSpPr>
        <p:spPr>
          <a:xfrm>
            <a:off x="7126272" y="3445173"/>
            <a:ext cx="1243584" cy="1207008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5"/>
          <p:cNvSpPr txBox="1">
            <a:spLocks noGrp="1"/>
          </p:cNvSpPr>
          <p:nvPr>
            <p:ph type="body" idx="14"/>
          </p:nvPr>
        </p:nvSpPr>
        <p:spPr>
          <a:xfrm>
            <a:off x="8524521" y="3406612"/>
            <a:ext cx="1644763" cy="21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70"/>
              <a:buFont typeface="Arial"/>
              <a:buNone/>
              <a:defRPr sz="10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5"/>
          </p:nvPr>
        </p:nvSpPr>
        <p:spPr>
          <a:xfrm>
            <a:off x="8524522" y="3625578"/>
            <a:ext cx="1644762" cy="17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6"/>
          </p:nvPr>
        </p:nvSpPr>
        <p:spPr>
          <a:xfrm>
            <a:off x="8524522" y="3809933"/>
            <a:ext cx="1644762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7"/>
          </p:nvPr>
        </p:nvSpPr>
        <p:spPr>
          <a:xfrm>
            <a:off x="8524521" y="4427223"/>
            <a:ext cx="1644763" cy="22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70"/>
              <a:buFont typeface="Arial"/>
              <a:buNone/>
              <a:defRPr sz="10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18"/>
          </p:nvPr>
        </p:nvSpPr>
        <p:spPr>
          <a:xfrm>
            <a:off x="7126272" y="4846320"/>
            <a:ext cx="1243584" cy="1207008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5"/>
          <p:cNvSpPr txBox="1">
            <a:spLocks noGrp="1"/>
          </p:cNvSpPr>
          <p:nvPr>
            <p:ph type="body" idx="19"/>
          </p:nvPr>
        </p:nvSpPr>
        <p:spPr>
          <a:xfrm>
            <a:off x="8524521" y="4813084"/>
            <a:ext cx="1644763" cy="21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70"/>
              <a:buFont typeface="Arial"/>
              <a:buNone/>
              <a:defRPr sz="10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0"/>
          </p:nvPr>
        </p:nvSpPr>
        <p:spPr>
          <a:xfrm>
            <a:off x="8524521" y="5032049"/>
            <a:ext cx="164476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1"/>
          </p:nvPr>
        </p:nvSpPr>
        <p:spPr>
          <a:xfrm>
            <a:off x="8524521" y="5215051"/>
            <a:ext cx="1644762" cy="60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2"/>
          </p:nvPr>
        </p:nvSpPr>
        <p:spPr>
          <a:xfrm>
            <a:off x="8524521" y="5828370"/>
            <a:ext cx="1644763" cy="22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70"/>
              <a:buFont typeface="Arial"/>
              <a:buNone/>
              <a:defRPr sz="10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566" lvl="2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754" lvl="3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5943" lvl="4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132" lvl="5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320" lvl="6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509" lvl="7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697" lvl="8" indent="-28574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3"/>
          </p:nvPr>
        </p:nvSpPr>
        <p:spPr>
          <a:xfrm>
            <a:off x="7126274" y="6384626"/>
            <a:ext cx="3043011" cy="26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 b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378" lvl="1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marL="1371566" lvl="2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marL="1828754" lvl="3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marL="2285943" lvl="4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marL="2743132" lvl="5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4"/>
          </p:nvPr>
        </p:nvSpPr>
        <p:spPr>
          <a:xfrm>
            <a:off x="235527" y="182880"/>
            <a:ext cx="3043012" cy="914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378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5pPr>
            <a:lvl6pPr marL="2743132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25"/>
          </p:nvPr>
        </p:nvSpPr>
        <p:spPr>
          <a:xfrm>
            <a:off x="235527" y="4279392"/>
            <a:ext cx="3043012" cy="914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378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5pPr>
            <a:lvl6pPr marL="2743132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26"/>
          </p:nvPr>
        </p:nvSpPr>
        <p:spPr>
          <a:xfrm>
            <a:off x="3721331" y="4443984"/>
            <a:ext cx="3043012" cy="914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378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5pPr>
            <a:lvl6pPr marL="2743132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27"/>
          </p:nvPr>
        </p:nvSpPr>
        <p:spPr>
          <a:xfrm>
            <a:off x="7122345" y="2916936"/>
            <a:ext cx="3043012" cy="914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378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5pPr>
            <a:lvl6pPr marL="2743132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8"/>
          </p:nvPr>
        </p:nvSpPr>
        <p:spPr>
          <a:xfrm>
            <a:off x="7122345" y="6291072"/>
            <a:ext cx="3043012" cy="914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378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5pPr>
            <a:lvl6pPr marL="2743132" lvl="5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6pPr>
            <a:lvl7pPr marL="3200320" lvl="6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7pPr>
            <a:lvl8pPr marL="3657509" lvl="7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8pPr>
            <a:lvl9pPr marL="4114697" lvl="8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712470" y="413813"/>
            <a:ext cx="893826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712470" y="2069042"/>
            <a:ext cx="893826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712470" y="7203865"/>
            <a:ext cx="233172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432810" y="7203865"/>
            <a:ext cx="349758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7319010" y="7203865"/>
            <a:ext cx="233172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148" userDrawn="1">
          <p15:clr>
            <a:srgbClr val="F26B43"/>
          </p15:clr>
        </p15:guide>
        <p15:guide id="3" pos="6380" userDrawn="1">
          <p15:clr>
            <a:srgbClr val="F26B43"/>
          </p15:clr>
        </p15:guide>
        <p15:guide id="4" orient="horz" pos="47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hyperlink" Target="https://apinidotes.crete.gov.gr/" TargetMode="External"/><Relationship Id="rId9" Type="http://schemas.openxmlformats.org/officeDocument/2006/relationships/image" Target="../media/image1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2B793E5B-1F89-4F58-A42D-9E2DF1A464B9}"/>
              </a:ext>
            </a:extLst>
          </p:cNvPr>
          <p:cNvSpPr/>
          <p:nvPr/>
        </p:nvSpPr>
        <p:spPr>
          <a:xfrm>
            <a:off x="7413848" y="69776"/>
            <a:ext cx="2878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1800" dirty="0"/>
              <a:t>«Οι Πρώτες Βοήθειες είναι  </a:t>
            </a:r>
          </a:p>
          <a:p>
            <a:pPr algn="ctr"/>
            <a:r>
              <a:rPr lang="el-GR" sz="1800" dirty="0"/>
              <a:t>στα χέρια σας»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C76FAB03-A820-42F3-BB58-727664788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7" t="6304" r="18238" b="7812"/>
          <a:stretch/>
        </p:blipFill>
        <p:spPr>
          <a:xfrm>
            <a:off x="7816069" y="1049652"/>
            <a:ext cx="2305688" cy="2288016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1174D01D-DEB7-49A5-91E2-DABA05451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829" y="6740677"/>
            <a:ext cx="1512168" cy="955053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4E76B73E-5125-4890-A796-C005F9D7B1AB}"/>
              </a:ext>
            </a:extLst>
          </p:cNvPr>
          <p:cNvSpPr/>
          <p:nvPr/>
        </p:nvSpPr>
        <p:spPr>
          <a:xfrm>
            <a:off x="7239051" y="6162127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/>
              <a:t>Διεύθυνση Δημόσιας Υγείας</a:t>
            </a:r>
          </a:p>
          <a:p>
            <a:pPr algn="ctr"/>
            <a:r>
              <a:rPr lang="el-GR" dirty="0"/>
              <a:t>7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 Κρήτης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E28680D-AF63-4F8D-BDD9-0689DB57AF9C}"/>
              </a:ext>
            </a:extLst>
          </p:cNvPr>
          <p:cNvSpPr/>
          <p:nvPr/>
        </p:nvSpPr>
        <p:spPr>
          <a:xfrm>
            <a:off x="7472948" y="3987636"/>
            <a:ext cx="2878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Η γνώση γίνεται δύναμη!</a:t>
            </a:r>
            <a:br>
              <a:rPr lang="el-GR" dirty="0"/>
            </a:br>
            <a:r>
              <a:rPr lang="el-GR" b="1" dirty="0"/>
              <a:t>Για μια πιο ασφαλή κοινότητα!</a:t>
            </a:r>
            <a:endParaRPr lang="el-GR" dirty="0"/>
          </a:p>
        </p:txBody>
      </p:sp>
      <p:pic>
        <p:nvPicPr>
          <p:cNvPr id="27" name="Picture 4" descr="Καρδιοπνευμονική Αναζωογόνηση και χρήση Αυτόματου - ppt κατέβασμα">
            <a:extLst>
              <a:ext uri="{FF2B5EF4-FFF2-40B4-BE49-F238E27FC236}">
                <a16:creationId xmlns:a16="http://schemas.microsoft.com/office/drawing/2014/main" id="{B71D62A8-4755-4C63-A7E5-30592D6AC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30588" r="4134" b="19216"/>
          <a:stretch/>
        </p:blipFill>
        <p:spPr bwMode="auto">
          <a:xfrm>
            <a:off x="7310543" y="4759517"/>
            <a:ext cx="3040965" cy="11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E8C6C1F-84F0-4011-949A-CEE84129FA1A}"/>
              </a:ext>
            </a:extLst>
          </p:cNvPr>
          <p:cNvSpPr/>
          <p:nvPr/>
        </p:nvSpPr>
        <p:spPr>
          <a:xfrm>
            <a:off x="3661567" y="5808915"/>
            <a:ext cx="3429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Επικοινωνήστε με τη </a:t>
            </a:r>
            <a:r>
              <a:rPr lang="el-GR" sz="1200" b="1" dirty="0"/>
              <a:t>Διεύθυνση Δημόσιας Υγείας της 7ης Υ.ΠΕ. Κρήτης</a:t>
            </a:r>
            <a:br>
              <a:rPr lang="el-GR" sz="1200" dirty="0"/>
            </a:br>
            <a:r>
              <a:rPr lang="el-GR" sz="1200" dirty="0"/>
              <a:t>για την οργάνωση εκπαιδευτικών δράσεων </a:t>
            </a:r>
            <a:r>
              <a:rPr lang="el-GR" sz="1200" b="1" dirty="0"/>
              <a:t>Πρώτων Βοηθειών.</a:t>
            </a:r>
          </a:p>
          <a:p>
            <a:pPr algn="ctr"/>
            <a:br>
              <a:rPr lang="el-GR" sz="1200" dirty="0"/>
            </a:br>
            <a:r>
              <a:rPr lang="el-GR" sz="1200" b="1" dirty="0">
                <a:solidFill>
                  <a:srgbClr val="C00000"/>
                </a:solidFill>
              </a:rPr>
              <a:t>📞</a:t>
            </a:r>
            <a:r>
              <a:rPr lang="el-GR" sz="1200" dirty="0"/>
              <a:t> </a:t>
            </a:r>
            <a:r>
              <a:rPr lang="el-GR" sz="1200" b="1" dirty="0"/>
              <a:t>2813 404424</a:t>
            </a:r>
            <a:br>
              <a:rPr lang="el-GR" sz="1200" dirty="0"/>
            </a:br>
            <a:r>
              <a:rPr lang="el-GR" sz="1200" b="1" dirty="0">
                <a:solidFill>
                  <a:srgbClr val="728D6C"/>
                </a:solidFill>
              </a:rPr>
              <a:t>✉️</a:t>
            </a:r>
            <a:r>
              <a:rPr lang="el-GR" sz="1200" dirty="0"/>
              <a:t> </a:t>
            </a:r>
            <a:r>
              <a:rPr lang="el-GR" sz="1200" b="1" dirty="0"/>
              <a:t>dimosiaygeia@hc-crete.gr</a:t>
            </a:r>
            <a:endParaRPr lang="el-GR" sz="1200" dirty="0"/>
          </a:p>
        </p:txBody>
      </p:sp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43F0755C-C3B6-4C64-ADFD-FF0EFB1137AB}"/>
              </a:ext>
            </a:extLst>
          </p:cNvPr>
          <p:cNvSpPr/>
          <p:nvPr/>
        </p:nvSpPr>
        <p:spPr>
          <a:xfrm>
            <a:off x="3718048" y="115837"/>
            <a:ext cx="313407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b="1" u="sng" dirty="0"/>
              <a:t>ΠΝΙΓΜΟΝΗ ΑΠΟ ΞΕΝΟ ΣΩΜΑ</a:t>
            </a:r>
          </a:p>
        </p:txBody>
      </p:sp>
      <p:pic>
        <p:nvPicPr>
          <p:cNvPr id="33" name="Εικόνα 32" descr="Adult Choking - Symptoms &amp; First Aid Advice | St John Ambulance">
            <a:extLst>
              <a:ext uri="{FF2B5EF4-FFF2-40B4-BE49-F238E27FC236}">
                <a16:creationId xmlns:a16="http://schemas.microsoft.com/office/drawing/2014/main" id="{41C0F61B-E66B-478C-BB39-796F923E0A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86" y="3943689"/>
            <a:ext cx="1730359" cy="137740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Ορθογώνιο 33">
            <a:extLst>
              <a:ext uri="{FF2B5EF4-FFF2-40B4-BE49-F238E27FC236}">
                <a16:creationId xmlns:a16="http://schemas.microsoft.com/office/drawing/2014/main" id="{564EBAE5-1F95-46C2-9917-91759A6BFE03}"/>
              </a:ext>
            </a:extLst>
          </p:cNvPr>
          <p:cNvSpPr/>
          <p:nvPr/>
        </p:nvSpPr>
        <p:spPr>
          <a:xfrm>
            <a:off x="13658" y="69776"/>
            <a:ext cx="305793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1600" b="1" u="sng" dirty="0"/>
              <a:t>ΘΕΣΗ ΑΝΑΝΗΨΗΣ</a:t>
            </a:r>
          </a:p>
        </p:txBody>
      </p:sp>
      <p:pic>
        <p:nvPicPr>
          <p:cNvPr id="35" name="Εικόνα 34" descr="Adult recovery position - straighten their legs">
            <a:extLst>
              <a:ext uri="{FF2B5EF4-FFF2-40B4-BE49-F238E27FC236}">
                <a16:creationId xmlns:a16="http://schemas.microsoft.com/office/drawing/2014/main" id="{9AED14F9-A346-4288-BF03-AB5C696B4D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4891"/>
          <a:stretch/>
        </p:blipFill>
        <p:spPr bwMode="auto">
          <a:xfrm rot="16200000">
            <a:off x="165454" y="464726"/>
            <a:ext cx="980527" cy="116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Εικόνα 35" descr="Adult recovery position - place arm nearest to you at a right angle to their body">
            <a:extLst>
              <a:ext uri="{FF2B5EF4-FFF2-40B4-BE49-F238E27FC236}">
                <a16:creationId xmlns:a16="http://schemas.microsoft.com/office/drawing/2014/main" id="{861C2668-DA3A-4E19-9854-2F35C40569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1" b="3706"/>
          <a:stretch/>
        </p:blipFill>
        <p:spPr bwMode="auto">
          <a:xfrm rot="16200000">
            <a:off x="1909746" y="461641"/>
            <a:ext cx="951641" cy="116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Ορθογώνιο 36">
            <a:extLst>
              <a:ext uri="{FF2B5EF4-FFF2-40B4-BE49-F238E27FC236}">
                <a16:creationId xmlns:a16="http://schemas.microsoft.com/office/drawing/2014/main" id="{357277BC-16F8-48F7-B99A-768E8033D627}"/>
              </a:ext>
            </a:extLst>
          </p:cNvPr>
          <p:cNvSpPr/>
          <p:nvPr/>
        </p:nvSpPr>
        <p:spPr>
          <a:xfrm>
            <a:off x="-92808" y="1727235"/>
            <a:ext cx="1648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Απομακρύνετε αιχμηρά ή επικίνδυνα αντικείμενα</a:t>
            </a:r>
            <a:r>
              <a:rPr lang="en-US" sz="1200" dirty="0"/>
              <a:t> (</a:t>
            </a:r>
            <a:r>
              <a:rPr lang="el-GR" sz="1200" dirty="0"/>
              <a:t>γυαλιά, κλειδιά</a:t>
            </a:r>
            <a:r>
              <a:rPr lang="el-GR" dirty="0"/>
              <a:t>).</a:t>
            </a:r>
          </a:p>
        </p:txBody>
      </p:sp>
      <p:sp>
        <p:nvSpPr>
          <p:cNvPr id="38" name="Ορθογώνιο 37">
            <a:extLst>
              <a:ext uri="{FF2B5EF4-FFF2-40B4-BE49-F238E27FC236}">
                <a16:creationId xmlns:a16="http://schemas.microsoft.com/office/drawing/2014/main" id="{42CF783C-19CE-4D75-8AE0-E43DA7B32451}"/>
              </a:ext>
            </a:extLst>
          </p:cNvPr>
          <p:cNvSpPr/>
          <p:nvPr/>
        </p:nvSpPr>
        <p:spPr>
          <a:xfrm>
            <a:off x="1616332" y="1693891"/>
            <a:ext cx="1648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Τοποθετήστε το κοντινό χέρι σε ορθή γωνία (90°), παλάμη προς τα πάνω.</a:t>
            </a:r>
          </a:p>
        </p:txBody>
      </p:sp>
      <p:pic>
        <p:nvPicPr>
          <p:cNvPr id="39" name="Εικόνα 38" descr="Adult recovery position - bring their other arm across their chest and place back of their hand against cheek">
            <a:extLst>
              <a:ext uri="{FF2B5EF4-FFF2-40B4-BE49-F238E27FC236}">
                <a16:creationId xmlns:a16="http://schemas.microsoft.com/office/drawing/2014/main" id="{7D10BF4B-2DB9-4289-B9A6-EF8659C7A7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8" r="1283" b="11416"/>
          <a:stretch/>
        </p:blipFill>
        <p:spPr bwMode="auto">
          <a:xfrm rot="16200000">
            <a:off x="224833" y="2591612"/>
            <a:ext cx="861773" cy="1169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Εικόνα 39" descr="Step5-correct1-recovery-position-first-aid">
            <a:extLst>
              <a:ext uri="{FF2B5EF4-FFF2-40B4-BE49-F238E27FC236}">
                <a16:creationId xmlns:a16="http://schemas.microsoft.com/office/drawing/2014/main" id="{0A2A7E31-FABC-4C67-8569-2FC2864F88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28431" y="2591611"/>
            <a:ext cx="820197" cy="1169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Ορθογώνιο 40">
            <a:extLst>
              <a:ext uri="{FF2B5EF4-FFF2-40B4-BE49-F238E27FC236}">
                <a16:creationId xmlns:a16="http://schemas.microsoft.com/office/drawing/2014/main" id="{85F07E39-CD96-4798-8FC2-2E6FB2FFF4ED}"/>
              </a:ext>
            </a:extLst>
          </p:cNvPr>
          <p:cNvSpPr/>
          <p:nvPr/>
        </p:nvSpPr>
        <p:spPr>
          <a:xfrm>
            <a:off x="-41303" y="3653477"/>
            <a:ext cx="1426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Πιάστε το άλλο χέρι από τα δάχτυλα και φέρτε το μπροστά στο στήθος.</a:t>
            </a:r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id="{82F9C59B-10CD-4629-A5D3-1C122D7BDCA2}"/>
              </a:ext>
            </a:extLst>
          </p:cNvPr>
          <p:cNvSpPr/>
          <p:nvPr/>
        </p:nvSpPr>
        <p:spPr>
          <a:xfrm>
            <a:off x="1702026" y="3785130"/>
            <a:ext cx="1369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Λυγίστε το εξωτερικό πόδι σε ορθή γωνία.</a:t>
            </a:r>
          </a:p>
        </p:txBody>
      </p:sp>
      <p:pic>
        <p:nvPicPr>
          <p:cNvPr id="43" name="Εικόνα 42">
            <a:extLst>
              <a:ext uri="{FF2B5EF4-FFF2-40B4-BE49-F238E27FC236}">
                <a16:creationId xmlns:a16="http://schemas.microsoft.com/office/drawing/2014/main" id="{DB7CCEBE-5CB2-4B6E-9625-A9DFB64C6EB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3411"/>
          <a:stretch/>
        </p:blipFill>
        <p:spPr>
          <a:xfrm rot="10800000">
            <a:off x="70792" y="4876415"/>
            <a:ext cx="1241610" cy="1077597"/>
          </a:xfrm>
          <a:prstGeom prst="rect">
            <a:avLst/>
          </a:prstGeom>
          <a:ln>
            <a:noFill/>
          </a:ln>
        </p:spPr>
      </p:pic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A6628E68-86EF-4D0E-9899-B2245FDF72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734704" y="4951833"/>
            <a:ext cx="1301727" cy="919330"/>
          </a:xfrm>
          <a:prstGeom prst="rect">
            <a:avLst/>
          </a:prstGeom>
        </p:spPr>
      </p:pic>
      <p:sp>
        <p:nvSpPr>
          <p:cNvPr id="45" name="Ορθογώνιο 44">
            <a:extLst>
              <a:ext uri="{FF2B5EF4-FFF2-40B4-BE49-F238E27FC236}">
                <a16:creationId xmlns:a16="http://schemas.microsoft.com/office/drawing/2014/main" id="{702276D2-9A9A-4CE6-9224-7134BA12EC0F}"/>
              </a:ext>
            </a:extLst>
          </p:cNvPr>
          <p:cNvSpPr/>
          <p:nvPr/>
        </p:nvSpPr>
        <p:spPr>
          <a:xfrm>
            <a:off x="-48079" y="6121049"/>
            <a:ext cx="1557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Γυρίστε προσεκτικά το άτομο στο πλάι προς το μέρος σας</a:t>
            </a:r>
            <a:r>
              <a:rPr lang="el-GR" sz="1200" b="1" dirty="0"/>
              <a:t>.</a:t>
            </a:r>
            <a:endParaRPr lang="el-GR" dirty="0"/>
          </a:p>
        </p:txBody>
      </p:sp>
      <p:sp>
        <p:nvSpPr>
          <p:cNvPr id="46" name="Ορθογώνιο 45">
            <a:extLst>
              <a:ext uri="{FF2B5EF4-FFF2-40B4-BE49-F238E27FC236}">
                <a16:creationId xmlns:a16="http://schemas.microsoft.com/office/drawing/2014/main" id="{1BF04857-1631-4A5D-9324-9A5396F33E57}"/>
              </a:ext>
            </a:extLst>
          </p:cNvPr>
          <p:cNvSpPr/>
          <p:nvPr/>
        </p:nvSpPr>
        <p:spPr>
          <a:xfrm>
            <a:off x="1478519" y="5966857"/>
            <a:ext cx="1814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Σταθερή πλάγια θέση, με ήπια έκταση της κεφαλής και το στόμα ανοιχτό προς τα κάτω.</a:t>
            </a:r>
          </a:p>
        </p:txBody>
      </p:sp>
      <p:sp>
        <p:nvSpPr>
          <p:cNvPr id="47" name="Ορθογώνιο 46">
            <a:extLst>
              <a:ext uri="{FF2B5EF4-FFF2-40B4-BE49-F238E27FC236}">
                <a16:creationId xmlns:a16="http://schemas.microsoft.com/office/drawing/2014/main" id="{9D724C6F-E466-4BB4-A678-D925C641C200}"/>
              </a:ext>
            </a:extLst>
          </p:cNvPr>
          <p:cNvSpPr/>
          <p:nvPr/>
        </p:nvSpPr>
        <p:spPr>
          <a:xfrm>
            <a:off x="201567" y="7085167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i="1" dirty="0">
                <a:solidFill>
                  <a:schemeClr val="accent1">
                    <a:lumMod val="75000"/>
                  </a:schemeClr>
                </a:solidFill>
              </a:rPr>
              <a:t>Αν σταματήσει να αναπνέει </a:t>
            </a:r>
          </a:p>
          <a:p>
            <a:pPr algn="ctr"/>
            <a:r>
              <a:rPr lang="el-GR" b="1" i="1" dirty="0">
                <a:solidFill>
                  <a:schemeClr val="accent1">
                    <a:lumMod val="75000"/>
                  </a:schemeClr>
                </a:solidFill>
              </a:rPr>
              <a:t> 112/166 &amp; ΚΑΡΠΑ.</a:t>
            </a:r>
          </a:p>
        </p:txBody>
      </p:sp>
      <p:sp>
        <p:nvSpPr>
          <p:cNvPr id="48" name="Ορθογώνιο 47">
            <a:extLst>
              <a:ext uri="{FF2B5EF4-FFF2-40B4-BE49-F238E27FC236}">
                <a16:creationId xmlns:a16="http://schemas.microsoft.com/office/drawing/2014/main" id="{84AA7FE3-80CB-4C66-8C3B-0A48F9A32A1D}"/>
              </a:ext>
            </a:extLst>
          </p:cNvPr>
          <p:cNvSpPr/>
          <p:nvPr/>
        </p:nvSpPr>
        <p:spPr>
          <a:xfrm>
            <a:off x="3652935" y="668259"/>
            <a:ext cx="30903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✔</a:t>
            </a:r>
            <a:r>
              <a:rPr lang="el-GR" sz="1200" b="1" dirty="0"/>
              <a:t> Αν μπορεί να βήχει</a:t>
            </a:r>
          </a:p>
          <a:p>
            <a:pPr algn="ctr"/>
            <a:r>
              <a:rPr lang="el-GR" sz="1200" b="1" dirty="0"/>
              <a:t>Ενθαρρύνετε τον να συνεχίσει να βήχει.</a:t>
            </a:r>
            <a:br>
              <a:rPr lang="el-GR" sz="1200" dirty="0"/>
            </a:br>
            <a:r>
              <a:rPr lang="el-GR" sz="1200" b="1" dirty="0">
                <a:solidFill>
                  <a:srgbClr val="C00000"/>
                </a:solidFill>
              </a:rPr>
              <a:t>❌</a:t>
            </a:r>
            <a:r>
              <a:rPr lang="el-GR" sz="1200" dirty="0"/>
              <a:t> Δεν κάνουμε τίποτα άλλο</a:t>
            </a:r>
            <a:r>
              <a:rPr lang="el-GR" dirty="0"/>
              <a:t>.</a:t>
            </a:r>
          </a:p>
        </p:txBody>
      </p:sp>
      <p:sp>
        <p:nvSpPr>
          <p:cNvPr id="49" name="Ορθογώνιο 48">
            <a:extLst>
              <a:ext uri="{FF2B5EF4-FFF2-40B4-BE49-F238E27FC236}">
                <a16:creationId xmlns:a16="http://schemas.microsoft.com/office/drawing/2014/main" id="{EB8E4416-3893-4527-A06E-C83FA7770365}"/>
              </a:ext>
            </a:extLst>
          </p:cNvPr>
          <p:cNvSpPr/>
          <p:nvPr/>
        </p:nvSpPr>
        <p:spPr>
          <a:xfrm>
            <a:off x="3479275" y="1558968"/>
            <a:ext cx="35532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Αν ΔΕΝ μπορεί να αναπνεύσει ή να μιλήσει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l-GR" sz="1200" b="1" dirty="0"/>
              <a:t>5 χτυπήματα στην πλάτη</a:t>
            </a:r>
            <a:br>
              <a:rPr lang="el-GR" sz="1200" dirty="0"/>
            </a:br>
            <a:r>
              <a:rPr lang="el-GR" sz="1200" dirty="0"/>
              <a:t>(με την παλάμη, ανάμεσα στις ωμοπλάτες)             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l-GR" sz="1200" b="1" dirty="0"/>
              <a:t>5 κοιλιακές ωθήσεις (</a:t>
            </a:r>
            <a:r>
              <a:rPr lang="el-GR" sz="1200" b="1" dirty="0" err="1"/>
              <a:t>Heimlich</a:t>
            </a:r>
            <a:r>
              <a:rPr lang="el-GR" sz="1200" b="1" dirty="0"/>
              <a:t>)</a:t>
            </a:r>
            <a:endParaRPr lang="el-GR" sz="1200" dirty="0"/>
          </a:p>
        </p:txBody>
      </p:sp>
      <p:pic>
        <p:nvPicPr>
          <p:cNvPr id="50" name="Εικόνα 49" descr="Adult Choking - Symptoms &amp; First Aid Advice | St John Ambulance">
            <a:extLst>
              <a:ext uri="{FF2B5EF4-FFF2-40B4-BE49-F238E27FC236}">
                <a16:creationId xmlns:a16="http://schemas.microsoft.com/office/drawing/2014/main" id="{DCB67210-DAF2-4D3D-BEC1-513B21F7794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49" y="3947104"/>
            <a:ext cx="1489237" cy="13739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DE73253-2740-4FB5-9148-49D98B253322}"/>
              </a:ext>
            </a:extLst>
          </p:cNvPr>
          <p:cNvSpPr/>
          <p:nvPr/>
        </p:nvSpPr>
        <p:spPr>
          <a:xfrm>
            <a:off x="3636415" y="3052713"/>
            <a:ext cx="367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Εναλλάξ μέχρι να απομακρυνθεί το ξένο σώμα </a:t>
            </a:r>
          </a:p>
          <a:p>
            <a:pPr algn="ctr"/>
            <a:r>
              <a:rPr lang="el-GR" sz="1200" dirty="0"/>
              <a:t>ή να χάσει τις αισθήσεις του.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📞</a:t>
            </a:r>
            <a:r>
              <a:rPr lang="el-GR" sz="1200" dirty="0"/>
              <a:t> Αν καταρρεύσει → 112 / 166 &amp; ΚΑΡΠΑ</a:t>
            </a:r>
          </a:p>
        </p:txBody>
      </p:sp>
    </p:spTree>
    <p:extLst>
      <p:ext uri="{BB962C8B-B14F-4D97-AF65-F5344CB8AC3E}">
        <p14:creationId xmlns:p14="http://schemas.microsoft.com/office/powerpoint/2010/main" val="385045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0EEC4C92-C95D-4E25-A176-6FE689569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217" y="6736567"/>
            <a:ext cx="989609" cy="984559"/>
          </a:xfrm>
          <a:prstGeom prst="rect">
            <a:avLst/>
          </a:prstGeom>
        </p:spPr>
      </p:pic>
      <p:sp>
        <p:nvSpPr>
          <p:cNvPr id="33" name="Ορθογώνιο 32">
            <a:extLst>
              <a:ext uri="{FF2B5EF4-FFF2-40B4-BE49-F238E27FC236}">
                <a16:creationId xmlns:a16="http://schemas.microsoft.com/office/drawing/2014/main" id="{4F424F1E-5C35-4025-985F-4F423CF3279E}"/>
              </a:ext>
            </a:extLst>
          </p:cNvPr>
          <p:cNvSpPr/>
          <p:nvPr/>
        </p:nvSpPr>
        <p:spPr>
          <a:xfrm>
            <a:off x="7727918" y="6490345"/>
            <a:ext cx="21996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https://apinidotes.crete.gov.gr</a:t>
            </a:r>
            <a:endParaRPr lang="el-GR" sz="1200" dirty="0"/>
          </a:p>
          <a:p>
            <a:endParaRPr lang="el-GR" dirty="0"/>
          </a:p>
        </p:txBody>
      </p:sp>
      <p:sp>
        <p:nvSpPr>
          <p:cNvPr id="38" name="Ορθογώνιο 37">
            <a:extLst>
              <a:ext uri="{FF2B5EF4-FFF2-40B4-BE49-F238E27FC236}">
                <a16:creationId xmlns:a16="http://schemas.microsoft.com/office/drawing/2014/main" id="{B498D4E0-0920-431E-9862-749D9D1A9A8E}"/>
              </a:ext>
            </a:extLst>
          </p:cNvPr>
          <p:cNvSpPr/>
          <p:nvPr/>
        </p:nvSpPr>
        <p:spPr>
          <a:xfrm>
            <a:off x="7175923" y="71165"/>
            <a:ext cx="31822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b="1" u="sng" dirty="0"/>
              <a:t>Αυτόματος Εξωτερικός </a:t>
            </a:r>
            <a:r>
              <a:rPr lang="el-GR" b="1" u="sng" dirty="0" err="1"/>
              <a:t>Απινιδωτής</a:t>
            </a:r>
            <a:endParaRPr lang="el-GR" b="1" u="sng" dirty="0"/>
          </a:p>
          <a:p>
            <a:pPr algn="ctr"/>
            <a:r>
              <a:rPr lang="el-GR" b="1" dirty="0"/>
              <a:t> (ΑΕΑ)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C727514-CC90-4D96-B07E-2AA57D45D2B1}"/>
              </a:ext>
            </a:extLst>
          </p:cNvPr>
          <p:cNvSpPr/>
          <p:nvPr/>
        </p:nvSpPr>
        <p:spPr>
          <a:xfrm>
            <a:off x="8490830" y="922378"/>
            <a:ext cx="2242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Ανοίξτε τη συσκευή.</a:t>
            </a:r>
          </a:p>
          <a:p>
            <a:pPr algn="ctr"/>
            <a:br>
              <a:rPr lang="el-GR" dirty="0"/>
            </a:br>
            <a:r>
              <a:rPr lang="el-GR" dirty="0"/>
              <a:t>Τοποθετήστε τα ηλεκτρόδια όπως δείχνουν οι εικόνες.</a:t>
            </a:r>
            <a:br>
              <a:rPr lang="el-GR" dirty="0"/>
            </a:br>
            <a:endParaRPr lang="el-GR" dirty="0"/>
          </a:p>
        </p:txBody>
      </p:sp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12EDFB4C-2937-4EC0-958B-061301DF4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662" y="789612"/>
            <a:ext cx="1384996" cy="13849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70C493F0-BF80-4C19-9074-7359F90AAC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957" b="19646"/>
          <a:stretch/>
        </p:blipFill>
        <p:spPr>
          <a:xfrm>
            <a:off x="9070031" y="2989541"/>
            <a:ext cx="1230287" cy="13740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8EC4221A-C9FB-446B-97AB-5070545FE631}"/>
              </a:ext>
            </a:extLst>
          </p:cNvPr>
          <p:cNvSpPr/>
          <p:nvPr/>
        </p:nvSpPr>
        <p:spPr>
          <a:xfrm>
            <a:off x="6989612" y="3246127"/>
            <a:ext cx="22426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 Μην αγγίζετε το θύμα κατά την ανάλυση καρδιακού ρυθμού</a:t>
            </a:r>
          </a:p>
          <a:p>
            <a:pPr algn="ctr"/>
            <a:br>
              <a:rPr lang="el-GR" dirty="0"/>
            </a:br>
            <a:endParaRPr lang="el-GR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867AA84A-865A-4E96-9B76-B871590933FB}"/>
              </a:ext>
            </a:extLst>
          </p:cNvPr>
          <p:cNvSpPr/>
          <p:nvPr/>
        </p:nvSpPr>
        <p:spPr>
          <a:xfrm>
            <a:off x="6989612" y="2247072"/>
            <a:ext cx="3282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697" algn="ctr">
              <a:buClr>
                <a:srgbClr val="1A2A45"/>
              </a:buClr>
              <a:buSzPts val="1400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Τοποθέτηση ηλεκτροδίων:</a:t>
            </a:r>
            <a:endParaRPr lang="el-GR" i="1" dirty="0">
              <a:solidFill>
                <a:srgbClr val="D13741"/>
              </a:solidFill>
              <a:latin typeface="Cambria" panose="02040503050406030204" pitchFamily="18" charset="0"/>
              <a:ea typeface="Cambria" panose="02040503050406030204" pitchFamily="18" charset="0"/>
              <a:sym typeface="Fira Sans"/>
            </a:endParaRPr>
          </a:p>
          <a:p>
            <a:pPr marL="139697" algn="ctr">
              <a:buClr>
                <a:srgbClr val="1A2A45"/>
              </a:buClr>
              <a:buSzPts val="1400"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Fira Sans"/>
              </a:rPr>
              <a:t>Δεξιά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Fira Sans"/>
              </a:rPr>
              <a:t> :</a:t>
            </a:r>
            <a:r>
              <a:rPr lang="el-GR" i="1" dirty="0">
                <a:solidFill>
                  <a:srgbClr val="D13741"/>
                </a:solidFill>
                <a:latin typeface="Cambria" panose="02040503050406030204" pitchFamily="18" charset="0"/>
                <a:ea typeface="Cambria" panose="02040503050406030204" pitchFamily="18" charset="0"/>
                <a:sym typeface="Fira Sans"/>
              </a:rPr>
              <a:t> </a:t>
            </a:r>
            <a:r>
              <a:rPr lang="el-G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Fira Sans"/>
              </a:rPr>
              <a:t>Κάτω από την κλείδα</a:t>
            </a:r>
          </a:p>
          <a:p>
            <a:pPr marL="139697" algn="ctr">
              <a:buClr>
                <a:srgbClr val="1A2A45"/>
              </a:buClr>
              <a:buSzPts val="1400"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Fira Sans"/>
              </a:rPr>
              <a:t>Αριστερά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Fira Sans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Fira Sans"/>
              </a:rPr>
              <a:t>: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Fira Sans"/>
              </a:rPr>
              <a:t> </a:t>
            </a:r>
            <a:r>
              <a:rPr lang="el-G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Fira Sans"/>
              </a:rPr>
              <a:t>Κάτω από την μασχάλη</a:t>
            </a:r>
          </a:p>
        </p:txBody>
      </p:sp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7B1F12F3-54C9-4713-9F93-371941F260DB}"/>
              </a:ext>
            </a:extLst>
          </p:cNvPr>
          <p:cNvSpPr/>
          <p:nvPr/>
        </p:nvSpPr>
        <p:spPr>
          <a:xfrm>
            <a:off x="0" y="80934"/>
            <a:ext cx="33068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b="1" u="sng" dirty="0"/>
              <a:t>Αλγόριθμος Βασικής Υποστήριξης Ζωής (BLS)</a:t>
            </a:r>
            <a:endParaRPr lang="el-GR" dirty="0"/>
          </a:p>
        </p:txBody>
      </p:sp>
      <p:sp>
        <p:nvSpPr>
          <p:cNvPr id="30" name="Ορθογώνιο 29">
            <a:extLst>
              <a:ext uri="{FF2B5EF4-FFF2-40B4-BE49-F238E27FC236}">
                <a16:creationId xmlns:a16="http://schemas.microsoft.com/office/drawing/2014/main" id="{266C65F2-FF0C-48DF-8E50-1EEFF5C05B2F}"/>
              </a:ext>
            </a:extLst>
          </p:cNvPr>
          <p:cNvSpPr/>
          <p:nvPr/>
        </p:nvSpPr>
        <p:spPr>
          <a:xfrm>
            <a:off x="875674" y="686813"/>
            <a:ext cx="1143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b="1" u="sng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Ασφάλεια</a:t>
            </a:r>
          </a:p>
        </p:txBody>
      </p:sp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D76C7DF6-756E-4F06-9E77-2D9C16914411}"/>
              </a:ext>
            </a:extLst>
          </p:cNvPr>
          <p:cNvSpPr/>
          <p:nvPr/>
        </p:nvSpPr>
        <p:spPr>
          <a:xfrm>
            <a:off x="-138960" y="986037"/>
            <a:ext cx="31569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l-GR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l-GR" sz="1200" dirty="0">
                <a:solidFill>
                  <a:schemeClr val="tx1"/>
                </a:solidFill>
                <a:cs typeface="Calibri" pitchFamily="34" charset="0"/>
              </a:rPr>
              <a:t>Ελέγξτε/</a:t>
            </a:r>
            <a:r>
              <a:rPr lang="el-GR" sz="1200" dirty="0"/>
              <a:t>Εξασφαλίστε ότι ο χώρος είναι ασφαλής πριν πλησιάσετε</a:t>
            </a:r>
            <a:endParaRPr lang="en-US" sz="12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3EC97457-7396-4B96-A291-E55F7D9BD488}"/>
              </a:ext>
            </a:extLst>
          </p:cNvPr>
          <p:cNvSpPr/>
          <p:nvPr/>
        </p:nvSpPr>
        <p:spPr>
          <a:xfrm>
            <a:off x="818202" y="1499177"/>
            <a:ext cx="1239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1600" b="1" u="sng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Αντίδραση</a:t>
            </a:r>
          </a:p>
        </p:txBody>
      </p:sp>
      <p:sp>
        <p:nvSpPr>
          <p:cNvPr id="34" name="Ορθογώνιο 33">
            <a:extLst>
              <a:ext uri="{FF2B5EF4-FFF2-40B4-BE49-F238E27FC236}">
                <a16:creationId xmlns:a16="http://schemas.microsoft.com/office/drawing/2014/main" id="{303E7DE7-DA6F-4CF7-9151-7B0AC99C2C02}"/>
              </a:ext>
            </a:extLst>
          </p:cNvPr>
          <p:cNvSpPr/>
          <p:nvPr/>
        </p:nvSpPr>
        <p:spPr>
          <a:xfrm>
            <a:off x="491071" y="3213174"/>
            <a:ext cx="2173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l-GR" sz="1200" b="1" dirty="0"/>
              <a:t>Ελέγξτε αν ανταποκρίνεται</a:t>
            </a:r>
            <a:br>
              <a:rPr lang="el-GR" sz="1200" dirty="0"/>
            </a:br>
            <a:r>
              <a:rPr lang="el-GR" sz="1200" dirty="0"/>
              <a:t>ρωτώντας</a:t>
            </a:r>
            <a:r>
              <a:rPr lang="en-US" sz="1200" dirty="0"/>
              <a:t>:</a:t>
            </a:r>
            <a:r>
              <a:rPr lang="el-GR" sz="1200" dirty="0"/>
              <a:t> «Είστε καλά;»</a:t>
            </a:r>
            <a:endParaRPr lang="en-US" sz="1200" i="1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35" name="Εικόνα 34">
            <a:extLst>
              <a:ext uri="{FF2B5EF4-FFF2-40B4-BE49-F238E27FC236}">
                <a16:creationId xmlns:a16="http://schemas.microsoft.com/office/drawing/2014/main" id="{03CD90D4-CDD5-469E-8EBD-F1CF5D46B8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945" r="51747"/>
          <a:stretch/>
        </p:blipFill>
        <p:spPr>
          <a:xfrm>
            <a:off x="751048" y="1903047"/>
            <a:ext cx="1392514" cy="12375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6" name="Ορθογώνιο 35">
            <a:extLst>
              <a:ext uri="{FF2B5EF4-FFF2-40B4-BE49-F238E27FC236}">
                <a16:creationId xmlns:a16="http://schemas.microsoft.com/office/drawing/2014/main" id="{9E5124BE-9EC1-47E4-BACB-82DB85727EE5}"/>
              </a:ext>
            </a:extLst>
          </p:cNvPr>
          <p:cNvSpPr/>
          <p:nvPr/>
        </p:nvSpPr>
        <p:spPr>
          <a:xfrm>
            <a:off x="-252411" y="3698537"/>
            <a:ext cx="3512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b="1" u="sng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itchFamily="34" charset="0"/>
              </a:rPr>
              <a:t>112/166</a:t>
            </a:r>
          </a:p>
          <a:p>
            <a:pPr lvl="0" algn="ctr">
              <a:buNone/>
            </a:pPr>
            <a:r>
              <a:rPr lang="el-GR" sz="1200" b="1" dirty="0"/>
              <a:t>Ζητήστε βοήθεια &amp; καλέστε 112 / 166</a:t>
            </a:r>
            <a:endParaRPr lang="en-US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7" name="Ορθογώνιο 36">
            <a:extLst>
              <a:ext uri="{FF2B5EF4-FFF2-40B4-BE49-F238E27FC236}">
                <a16:creationId xmlns:a16="http://schemas.microsoft.com/office/drawing/2014/main" id="{D9A0A8E2-9CDC-43C5-8180-45D39B7E8754}"/>
              </a:ext>
            </a:extLst>
          </p:cNvPr>
          <p:cNvSpPr/>
          <p:nvPr/>
        </p:nvSpPr>
        <p:spPr>
          <a:xfrm>
            <a:off x="-138960" y="4243160"/>
            <a:ext cx="32852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112</a:t>
            </a: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Διεθνής Αριθμός, </a:t>
            </a:r>
          </a:p>
          <a:p>
            <a:pPr algn="ctr"/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Εντοπίζει τη θέση σας</a:t>
            </a:r>
            <a:endParaRPr lang="el-GR" sz="1200" dirty="0">
              <a:solidFill>
                <a:schemeClr val="accent1">
                  <a:lumMod val="75000"/>
                </a:schemeClr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id="{A6E8FCED-3022-405B-B345-EB8750DA43BE}"/>
              </a:ext>
            </a:extLst>
          </p:cNvPr>
          <p:cNvSpPr/>
          <p:nvPr/>
        </p:nvSpPr>
        <p:spPr>
          <a:xfrm>
            <a:off x="491071" y="4796212"/>
            <a:ext cx="1311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166</a:t>
            </a: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Ελλάδα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1" name="Εικόνα 50">
            <a:extLst>
              <a:ext uri="{FF2B5EF4-FFF2-40B4-BE49-F238E27FC236}">
                <a16:creationId xmlns:a16="http://schemas.microsoft.com/office/drawing/2014/main" id="{9F627BAC-71E6-44DB-BE03-67D4379436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70"/>
          <a:stretch/>
        </p:blipFill>
        <p:spPr>
          <a:xfrm rot="15484650">
            <a:off x="38512" y="4452594"/>
            <a:ext cx="637028" cy="637028"/>
          </a:xfrm>
          <a:prstGeom prst="ellipse">
            <a:avLst/>
          </a:prstGeom>
        </p:spPr>
      </p:pic>
      <p:sp>
        <p:nvSpPr>
          <p:cNvPr id="54" name="Ορθογώνιο 53">
            <a:extLst>
              <a:ext uri="{FF2B5EF4-FFF2-40B4-BE49-F238E27FC236}">
                <a16:creationId xmlns:a16="http://schemas.microsoft.com/office/drawing/2014/main" id="{399ACCF5-0BB0-43E2-9E6B-303EBF6C6E4A}"/>
              </a:ext>
            </a:extLst>
          </p:cNvPr>
          <p:cNvSpPr/>
          <p:nvPr/>
        </p:nvSpPr>
        <p:spPr>
          <a:xfrm>
            <a:off x="-178378" y="5327255"/>
            <a:ext cx="3319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Άνοιγμα  Αεραγωγού</a:t>
            </a:r>
          </a:p>
          <a:p>
            <a:pPr lvl="0" algn="ctr">
              <a:buNone/>
            </a:pPr>
            <a:r>
              <a:rPr lang="el-GR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Κάντε έκταση της κεφαλής και ανύψωση της κάτω γνάθου.</a:t>
            </a:r>
            <a:endParaRPr lang="en-US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5" name="Ορθογώνιο 54">
            <a:extLst>
              <a:ext uri="{FF2B5EF4-FFF2-40B4-BE49-F238E27FC236}">
                <a16:creationId xmlns:a16="http://schemas.microsoft.com/office/drawing/2014/main" id="{C85D7F3E-61A2-4793-A0D0-726D4638E704}"/>
              </a:ext>
            </a:extLst>
          </p:cNvPr>
          <p:cNvSpPr/>
          <p:nvPr/>
        </p:nvSpPr>
        <p:spPr>
          <a:xfrm>
            <a:off x="3528864" y="3807608"/>
            <a:ext cx="3319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ΚΑΡΠΑ</a:t>
            </a:r>
          </a:p>
          <a:p>
            <a:pPr lvl="0" algn="ctr">
              <a:buNone/>
            </a:pPr>
            <a:r>
              <a:rPr lang="el-GR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30 θωρακικές συμπιέσεις και </a:t>
            </a:r>
          </a:p>
          <a:p>
            <a:pPr lvl="0" algn="ctr">
              <a:buNone/>
            </a:pPr>
            <a:r>
              <a:rPr lang="el-GR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2 αναπνοές διάσωσης</a:t>
            </a:r>
            <a:endParaRPr lang="en-US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62" name="Εικόνα 61">
            <a:extLst>
              <a:ext uri="{FF2B5EF4-FFF2-40B4-BE49-F238E27FC236}">
                <a16:creationId xmlns:a16="http://schemas.microsoft.com/office/drawing/2014/main" id="{A75AE87F-0423-49FD-A75D-ED524FECB9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2227" r="4004" b="4121"/>
          <a:stretch/>
        </p:blipFill>
        <p:spPr bwMode="auto">
          <a:xfrm>
            <a:off x="3621929" y="4487918"/>
            <a:ext cx="1438850" cy="15580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3" name="Ορθογώνιο 62">
            <a:extLst>
              <a:ext uri="{FF2B5EF4-FFF2-40B4-BE49-F238E27FC236}">
                <a16:creationId xmlns:a16="http://schemas.microsoft.com/office/drawing/2014/main" id="{DA117692-2D16-4AF1-9033-453F0730104A}"/>
              </a:ext>
            </a:extLst>
          </p:cNvPr>
          <p:cNvSpPr/>
          <p:nvPr/>
        </p:nvSpPr>
        <p:spPr>
          <a:xfrm>
            <a:off x="3501810" y="25991"/>
            <a:ext cx="3290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Έλεγχος Αναπνοής </a:t>
            </a:r>
          </a:p>
          <a:p>
            <a:pPr lvl="0" algn="ctr">
              <a:buNone/>
            </a:pPr>
            <a:r>
              <a:rPr lang="el-GR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Φέρτε το αφτί σας πάνω από την μύτη και το στόμα του θύματος και αξιολογήστε την αναπνοή για 10'' επαναλαμβάνοντας "Βλέπω, ακούω, αισθάνομαι"</a:t>
            </a:r>
            <a:endParaRPr lang="en-US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9B4559A5-F379-410B-89D8-2E2AE426CD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4" y="6077947"/>
            <a:ext cx="1594233" cy="16135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6D6D8470-ACDE-4EF3-B2ED-0FB05C942C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78" y="1156386"/>
            <a:ext cx="1837116" cy="17467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E88C658-C9B5-42CD-B83D-704D873003D7}"/>
              </a:ext>
            </a:extLst>
          </p:cNvPr>
          <p:cNvSpPr/>
          <p:nvPr/>
        </p:nvSpPr>
        <p:spPr>
          <a:xfrm>
            <a:off x="3455069" y="2956273"/>
            <a:ext cx="33717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 algn="ctr">
              <a:buSzPts val="1100"/>
              <a:defRPr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Βλέπω</a:t>
            </a:r>
            <a:r>
              <a:rPr lang="el-GR" sz="1200" dirty="0">
                <a:latin typeface="Cambria" panose="02040503050406030204" pitchFamily="18" charset="0"/>
                <a:ea typeface="Cambria" panose="02040503050406030204" pitchFamily="18" charset="0"/>
              </a:rPr>
              <a:t> αν κινείται ο θώρακας</a:t>
            </a:r>
            <a:br>
              <a:rPr lang="el-GR" sz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sz="1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Ακούω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200" dirty="0">
                <a:latin typeface="Cambria" panose="02040503050406030204" pitchFamily="18" charset="0"/>
                <a:ea typeface="Cambria" panose="02040503050406030204" pitchFamily="18" charset="0"/>
              </a:rPr>
              <a:t>αν υπάρχει αναπνοή</a:t>
            </a:r>
          </a:p>
          <a:p>
            <a:pPr marL="158750" lvl="0" algn="ctr">
              <a:buSzPts val="1100"/>
              <a:defRPr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Αισθάνομαι</a:t>
            </a:r>
            <a:r>
              <a:rPr lang="el-GR" sz="1200" dirty="0">
                <a:latin typeface="Cambria" panose="02040503050406030204" pitchFamily="18" charset="0"/>
                <a:ea typeface="Cambria" panose="02040503050406030204" pitchFamily="18" charset="0"/>
              </a:rPr>
              <a:t> την αναπνοή στο μάγουλό μου</a:t>
            </a:r>
            <a:endParaRPr lang="el-GR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2F15C1CA-D512-4C8F-A7CC-41B112319D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93" t="49562" r="47590" b="5684"/>
          <a:stretch/>
        </p:blipFill>
        <p:spPr bwMode="auto">
          <a:xfrm>
            <a:off x="3621928" y="6158882"/>
            <a:ext cx="1438851" cy="1613518"/>
          </a:xfrm>
          <a:prstGeom prst="round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76105EA-939A-4B6F-83C4-4D14F5C84B21}"/>
              </a:ext>
            </a:extLst>
          </p:cNvPr>
          <p:cNvSpPr/>
          <p:nvPr/>
        </p:nvSpPr>
        <p:spPr>
          <a:xfrm>
            <a:off x="5060779" y="6381549"/>
            <a:ext cx="1716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Έκταση της κεφαλής. </a:t>
            </a:r>
          </a:p>
          <a:p>
            <a:pPr algn="ctr"/>
            <a:r>
              <a:rPr lang="el-G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Δείκτης και αντίχειρας</a:t>
            </a:r>
          </a:p>
          <a:p>
            <a:pPr algn="ctr"/>
            <a:r>
              <a:rPr lang="el-G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κλείνουν την μύτη.</a:t>
            </a:r>
          </a:p>
          <a:p>
            <a:pPr algn="ctr"/>
            <a:r>
              <a:rPr lang="el-G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Ανύψωση της κάτω γνάθου.</a:t>
            </a:r>
          </a:p>
          <a:p>
            <a:pPr algn="ctr"/>
            <a:r>
              <a:rPr lang="el-G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Τα χείλη σφραγίζουν το στόμα.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8399F82-7ABE-4B7B-9A59-C5BDCA9C5489}"/>
              </a:ext>
            </a:extLst>
          </p:cNvPr>
          <p:cNvSpPr/>
          <p:nvPr/>
        </p:nvSpPr>
        <p:spPr>
          <a:xfrm>
            <a:off x="4929165" y="4979643"/>
            <a:ext cx="1847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697" algn="ctr">
              <a:buClr>
                <a:srgbClr val="1A2A45"/>
              </a:buClr>
              <a:buSzPts val="1400"/>
            </a:pPr>
            <a:r>
              <a:rPr lang="el-GR" sz="12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Βάθος:  </a:t>
            </a:r>
            <a:r>
              <a:rPr lang="el-GR" sz="1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5-6 εκ.</a:t>
            </a:r>
            <a:br>
              <a:rPr lang="el-GR" sz="1200" i="1" dirty="0">
                <a:solidFill>
                  <a:srgbClr val="D1374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sz="12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Ρυθμός:</a:t>
            </a:r>
            <a:r>
              <a:rPr lang="el-GR" sz="1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100-120/λεπτό </a:t>
            </a:r>
          </a:p>
        </p:txBody>
      </p:sp>
      <p:sp>
        <p:nvSpPr>
          <p:cNvPr id="43" name="Υπότιτλος 4">
            <a:extLst>
              <a:ext uri="{FF2B5EF4-FFF2-40B4-BE49-F238E27FC236}">
                <a16:creationId xmlns:a16="http://schemas.microsoft.com/office/drawing/2014/main" id="{9B011818-25AE-41FB-B6D3-CBE4DBC5D0DB}"/>
              </a:ext>
            </a:extLst>
          </p:cNvPr>
          <p:cNvSpPr txBox="1">
            <a:spLocks/>
          </p:cNvSpPr>
          <p:nvPr/>
        </p:nvSpPr>
        <p:spPr>
          <a:xfrm>
            <a:off x="7339240" y="4626289"/>
            <a:ext cx="2801321" cy="5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algn="ctr">
              <a:defRPr/>
            </a:pPr>
            <a:r>
              <a:rPr lang="el-GR" sz="14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el-GR" sz="14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Ενδείκνυται απινίδωση»</a:t>
            </a:r>
            <a:endParaRPr lang="en-US" sz="1400" u="sng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4" name="Υπότιτλος 2">
            <a:extLst>
              <a:ext uri="{FF2B5EF4-FFF2-40B4-BE49-F238E27FC236}">
                <a16:creationId xmlns:a16="http://schemas.microsoft.com/office/drawing/2014/main" id="{483E4605-A4A0-458B-B32D-DD1462AD7296}"/>
              </a:ext>
            </a:extLst>
          </p:cNvPr>
          <p:cNvSpPr txBox="1">
            <a:spLocks/>
          </p:cNvSpPr>
          <p:nvPr/>
        </p:nvSpPr>
        <p:spPr>
          <a:xfrm>
            <a:off x="7147107" y="4836686"/>
            <a:ext cx="3337905" cy="8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6000" b="0" i="0" u="none" strike="noStrike" cap="none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lnSpc>
                <a:spcPct val="150000"/>
              </a:lnSpc>
              <a:buClr>
                <a:srgbClr val="004179"/>
              </a:buClr>
            </a:pP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Βεβαιωθείτε ότι ΚΑΝΕΝΑΣ ΔΕΝ ΑΓΓΙΖΕΙ το θύμα!!!</a:t>
            </a:r>
          </a:p>
          <a:p>
            <a:pPr>
              <a:lnSpc>
                <a:spcPct val="150000"/>
              </a:lnSpc>
              <a:buClr>
                <a:srgbClr val="004179"/>
              </a:buClr>
            </a:pP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Το δάκτυλο στο πλήκτρο, το βλέμμα στο θύμα.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A5D1CC3-9099-4A5E-A09F-B28757DDA27A}"/>
              </a:ext>
            </a:extLst>
          </p:cNvPr>
          <p:cNvSpPr/>
          <p:nvPr/>
        </p:nvSpPr>
        <p:spPr>
          <a:xfrm>
            <a:off x="7121414" y="4377672"/>
            <a:ext cx="3291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🔊</a:t>
            </a:r>
            <a:r>
              <a:rPr lang="el-GR" dirty="0"/>
              <a:t> Ακολουθήστε τις φωνητικές οδηγίες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78E8E9A-8ECC-45AC-8058-636F589B7ED3}"/>
              </a:ext>
            </a:extLst>
          </p:cNvPr>
          <p:cNvSpPr/>
          <p:nvPr/>
        </p:nvSpPr>
        <p:spPr>
          <a:xfrm>
            <a:off x="7413344" y="5583613"/>
            <a:ext cx="2675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Kanit"/>
              </a:rPr>
              <a:t>«Δεν ενδείκνυται απινίδωση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»</a:t>
            </a:r>
            <a:endParaRPr lang="en-US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F936A0A-7A7D-4388-B5A6-484E8B2286C6}"/>
              </a:ext>
            </a:extLst>
          </p:cNvPr>
          <p:cNvSpPr/>
          <p:nvPr/>
        </p:nvSpPr>
        <p:spPr>
          <a:xfrm>
            <a:off x="7265300" y="5769690"/>
            <a:ext cx="3006762" cy="61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Συνεχίστε </a:t>
            </a:r>
          </a:p>
          <a:p>
            <a:pPr algn="ctr">
              <a:lnSpc>
                <a:spcPct val="150000"/>
              </a:lnSpc>
            </a:pP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Καρδιοπνευμονική Αναζωογόνηση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theme/theme1.xml><?xml version="1.0" encoding="utf-8"?>
<a:theme xmlns:a="http://schemas.openxmlformats.org/drawingml/2006/main" name="Πράσινο φυλλάδιο 11 x 8,5">
  <a:themeElements>
    <a:clrScheme name="Red Brochure">
      <a:dk1>
        <a:srgbClr val="000000"/>
      </a:dk1>
      <a:lt1>
        <a:srgbClr val="FFFFFF"/>
      </a:lt1>
      <a:dk2>
        <a:srgbClr val="262626"/>
      </a:dk2>
      <a:lt2>
        <a:srgbClr val="E4E3E2"/>
      </a:lt2>
      <a:accent1>
        <a:srgbClr val="669833"/>
      </a:accent1>
      <a:accent2>
        <a:srgbClr val="245596"/>
      </a:accent2>
      <a:accent3>
        <a:srgbClr val="E87511"/>
      </a:accent3>
      <a:accent4>
        <a:srgbClr val="C02A31"/>
      </a:accent4>
      <a:accent5>
        <a:srgbClr val="30A5C0"/>
      </a:accent5>
      <a:accent6>
        <a:srgbClr val="631D76"/>
      </a:accent6>
      <a:hlink>
        <a:srgbClr val="669833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 Brochure">
      <a:dk1>
        <a:srgbClr val="000000"/>
      </a:dk1>
      <a:lt1>
        <a:srgbClr val="FFFFFF"/>
      </a:lt1>
      <a:dk2>
        <a:srgbClr val="262626"/>
      </a:dk2>
      <a:lt2>
        <a:srgbClr val="E4E3E2"/>
      </a:lt2>
      <a:accent1>
        <a:srgbClr val="669833"/>
      </a:accent1>
      <a:accent2>
        <a:srgbClr val="245596"/>
      </a:accent2>
      <a:accent3>
        <a:srgbClr val="E87511"/>
      </a:accent3>
      <a:accent4>
        <a:srgbClr val="C02A31"/>
      </a:accent4>
      <a:accent5>
        <a:srgbClr val="30A5C0"/>
      </a:accent5>
      <a:accent6>
        <a:srgbClr val="631D76"/>
      </a:accent6>
      <a:hlink>
        <a:srgbClr val="669833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463</Words>
  <Application>Microsoft Office PowerPoint</Application>
  <PresentationFormat>Προσαρμογή</PresentationFormat>
  <Paragraphs>69</Paragraphs>
  <Slides>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11" baseType="lpstr">
      <vt:lpstr>Arial</vt:lpstr>
      <vt:lpstr>Calibri</vt:lpstr>
      <vt:lpstr>Cambria</vt:lpstr>
      <vt:lpstr>Fira Sans</vt:lpstr>
      <vt:lpstr>Georgia</vt:lpstr>
      <vt:lpstr>Kanit</vt:lpstr>
      <vt:lpstr>Montserrat</vt:lpstr>
      <vt:lpstr>Patrick Hand</vt:lpstr>
      <vt:lpstr>Πράσινο φυλλάδιο 11 x 8,5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Νοσηλευτική Ειδικότητα</dc:creator>
  <cp:lastModifiedBy>Marilena Manioraki</cp:lastModifiedBy>
  <cp:revision>101</cp:revision>
  <cp:lastPrinted>2025-12-23T08:07:55Z</cp:lastPrinted>
  <dcterms:created xsi:type="dcterms:W3CDTF">2012-09-19T20:49:24Z</dcterms:created>
  <dcterms:modified xsi:type="dcterms:W3CDTF">2026-02-02T10:39:09Z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