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2"/>
    <p:sldId id="257" r:id="rId3"/>
  </p:sldIdLst>
  <p:sldSz cx="10693400" cy="7556500"/>
  <p:notesSz cx="6888163" cy="10018713"/>
  <p:embeddedFontLst>
    <p:embeddedFont>
      <p:font typeface="Calibri" panose="020F0502020204030204" pitchFamily="34" charset="0"/>
      <p:regular r:id="rId5"/>
      <p:bold r:id="rId6"/>
      <p:italic r:id="rId7"/>
      <p:boldItalic r:id="rId8"/>
    </p:embeddedFont>
    <p:embeddedFont>
      <p:font typeface="Cardo" panose="020B0604020202020204" charset="-79"/>
      <p:regular r:id="rId9"/>
    </p:embeddedFont>
    <p:embeddedFont>
      <p:font typeface="Cardo Bold" panose="020B0604020202020204" charset="-79"/>
      <p:regular r:id="rId10"/>
    </p:embeddedFont>
    <p:embeddedFont>
      <p:font typeface="Roca Two" panose="020B0604020202020204" charset="0"/>
      <p:regular r:id="rId11"/>
    </p:embeddedFont>
    <p:embeddedFont>
      <p:font typeface="TT Interphases" panose="020B0604020202020204" charset="0"/>
      <p:regular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7A1A0"/>
    <a:srgbClr val="92B4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95" d="100"/>
          <a:sy n="95" d="100"/>
        </p:scale>
        <p:origin x="152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4.fntdata"/><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font" Target="fonts/font3.fntdata"/><Relationship Id="rId12"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font" Target="fonts/font2.fntdata"/><Relationship Id="rId11" Type="http://schemas.openxmlformats.org/officeDocument/2006/relationships/font" Target="fonts/font7.fntdata"/><Relationship Id="rId5" Type="http://schemas.openxmlformats.org/officeDocument/2006/relationships/font" Target="fonts/font1.fntdata"/><Relationship Id="rId15" Type="http://schemas.openxmlformats.org/officeDocument/2006/relationships/theme" Target="theme/theme1.xml"/><Relationship Id="rId10" Type="http://schemas.openxmlformats.org/officeDocument/2006/relationships/font" Target="fonts/font6.fntdata"/><Relationship Id="rId4" Type="http://schemas.openxmlformats.org/officeDocument/2006/relationships/notesMaster" Target="notesMasters/notesMaster1.xml"/><Relationship Id="rId9" Type="http://schemas.openxmlformats.org/officeDocument/2006/relationships/font" Target="fonts/font5.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902075" y="0"/>
            <a:ext cx="2984500" cy="501650"/>
          </a:xfrm>
          <a:prstGeom prst="rect">
            <a:avLst/>
          </a:prstGeom>
        </p:spPr>
        <p:txBody>
          <a:bodyPr vert="horz" lIns="91440" tIns="45720" rIns="91440" bIns="45720" rtlCol="0"/>
          <a:lstStyle>
            <a:lvl1pPr algn="r">
              <a:defRPr sz="1200"/>
            </a:lvl1pPr>
          </a:lstStyle>
          <a:p>
            <a:fld id="{1D5559EE-EC7F-40A3-9F10-F76B22E58F77}" type="datetimeFigureOut">
              <a:rPr lang="el-GR" smtClean="0"/>
              <a:t>23/1/2026</a:t>
            </a:fld>
            <a:endParaRPr lang="el-GR"/>
          </a:p>
        </p:txBody>
      </p:sp>
      <p:sp>
        <p:nvSpPr>
          <p:cNvPr id="4" name="Θέση εικόνας διαφάνειας 3"/>
          <p:cNvSpPr>
            <a:spLocks noGrp="1" noRot="1" noChangeAspect="1"/>
          </p:cNvSpPr>
          <p:nvPr>
            <p:ph type="sldImg" idx="2"/>
          </p:nvPr>
        </p:nvSpPr>
        <p:spPr>
          <a:xfrm>
            <a:off x="1050925" y="1252538"/>
            <a:ext cx="4786313" cy="3381375"/>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8975" y="4821238"/>
            <a:ext cx="5510213" cy="3944937"/>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9517063"/>
            <a:ext cx="2984500" cy="50165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902075" y="9517063"/>
            <a:ext cx="2984500" cy="501650"/>
          </a:xfrm>
          <a:prstGeom prst="rect">
            <a:avLst/>
          </a:prstGeom>
        </p:spPr>
        <p:txBody>
          <a:bodyPr vert="horz" lIns="91440" tIns="45720" rIns="91440" bIns="45720" rtlCol="0" anchor="b"/>
          <a:lstStyle>
            <a:lvl1pPr algn="r">
              <a:defRPr sz="1200"/>
            </a:lvl1pPr>
          </a:lstStyle>
          <a:p>
            <a:fld id="{809F9E75-E1B0-46D2-A4C3-90E6542D1E90}" type="slidenum">
              <a:rPr lang="el-GR" smtClean="0"/>
              <a:t>‹#›</a:t>
            </a:fld>
            <a:endParaRPr lang="el-GR"/>
          </a:p>
        </p:txBody>
      </p:sp>
    </p:spTree>
    <p:extLst>
      <p:ext uri="{BB962C8B-B14F-4D97-AF65-F5344CB8AC3E}">
        <p14:creationId xmlns:p14="http://schemas.microsoft.com/office/powerpoint/2010/main" val="8520478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809F9E75-E1B0-46D2-A4C3-90E6542D1E90}" type="slidenum">
              <a:rPr lang="el-GR" smtClean="0"/>
              <a:t>1</a:t>
            </a:fld>
            <a:endParaRPr lang="el-GR"/>
          </a:p>
        </p:txBody>
      </p:sp>
    </p:spTree>
    <p:extLst>
      <p:ext uri="{BB962C8B-B14F-4D97-AF65-F5344CB8AC3E}">
        <p14:creationId xmlns:p14="http://schemas.microsoft.com/office/powerpoint/2010/main" val="11992332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7.jpe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svg"/><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svg"/><Relationship Id="rId7" Type="http://schemas.openxmlformats.org/officeDocument/2006/relationships/image" Target="../media/image13.sv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svg"/><Relationship Id="rId5" Type="http://schemas.openxmlformats.org/officeDocument/2006/relationships/image" Target="../media/image11.sv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E8CA"/>
        </a:solidFill>
        <a:effectLst/>
      </p:bgPr>
    </p:bg>
    <p:spTree>
      <p:nvGrpSpPr>
        <p:cNvPr id="1" name=""/>
        <p:cNvGrpSpPr/>
        <p:nvPr/>
      </p:nvGrpSpPr>
      <p:grpSpPr>
        <a:xfrm>
          <a:off x="0" y="0"/>
          <a:ext cx="0" cy="0"/>
          <a:chOff x="0" y="0"/>
          <a:chExt cx="0" cy="0"/>
        </a:xfrm>
      </p:grpSpPr>
      <p:grpSp>
        <p:nvGrpSpPr>
          <p:cNvPr id="2" name="Group 2"/>
          <p:cNvGrpSpPr/>
          <p:nvPr/>
        </p:nvGrpSpPr>
        <p:grpSpPr>
          <a:xfrm>
            <a:off x="6902886" y="0"/>
            <a:ext cx="4082613" cy="7556292"/>
            <a:chOff x="0" y="0"/>
            <a:chExt cx="1975486" cy="4133226"/>
          </a:xfrm>
          <a:solidFill>
            <a:schemeClr val="accent3">
              <a:lumMod val="40000"/>
              <a:lumOff val="60000"/>
            </a:schemeClr>
          </a:solidFill>
        </p:grpSpPr>
        <p:sp>
          <p:nvSpPr>
            <p:cNvPr id="3" name="Freeform 3">
              <a:extLst>
                <a:ext uri="{C183D7F6-B498-43B3-948B-1728B52AA6E4}">
                  <adec:decorative xmlns:adec="http://schemas.microsoft.com/office/drawing/2017/decorative" val="1"/>
                </a:ext>
              </a:extLst>
            </p:cNvPr>
            <p:cNvSpPr/>
            <p:nvPr/>
          </p:nvSpPr>
          <p:spPr>
            <a:xfrm>
              <a:off x="-139" y="0"/>
              <a:ext cx="1975499" cy="4133099"/>
            </a:xfrm>
            <a:custGeom>
              <a:avLst/>
              <a:gdLst/>
              <a:ahLst/>
              <a:cxnLst/>
              <a:rect l="l" t="t" r="r" b="b"/>
              <a:pathLst>
                <a:path w="1975499" h="4133099">
                  <a:moveTo>
                    <a:pt x="1959369" y="184404"/>
                  </a:moveTo>
                  <a:cubicBezTo>
                    <a:pt x="1958988" y="123444"/>
                    <a:pt x="1968386" y="6604"/>
                    <a:pt x="1968386" y="6604"/>
                  </a:cubicBezTo>
                  <a:lnTo>
                    <a:pt x="1823479" y="4318"/>
                  </a:lnTo>
                  <a:lnTo>
                    <a:pt x="1617993" y="14097"/>
                  </a:lnTo>
                  <a:cubicBezTo>
                    <a:pt x="1617993" y="14097"/>
                    <a:pt x="1284364" y="-1905"/>
                    <a:pt x="1252487" y="13081"/>
                  </a:cubicBezTo>
                  <a:cubicBezTo>
                    <a:pt x="1220484" y="28067"/>
                    <a:pt x="1154570" y="4318"/>
                    <a:pt x="1154570" y="4318"/>
                  </a:cubicBezTo>
                  <a:lnTo>
                    <a:pt x="920508" y="2413"/>
                  </a:lnTo>
                  <a:lnTo>
                    <a:pt x="629551" y="1651"/>
                  </a:lnTo>
                  <a:lnTo>
                    <a:pt x="402602" y="9525"/>
                  </a:lnTo>
                  <a:lnTo>
                    <a:pt x="138823" y="8763"/>
                  </a:lnTo>
                  <a:lnTo>
                    <a:pt x="38747" y="0"/>
                  </a:lnTo>
                  <a:cubicBezTo>
                    <a:pt x="22872" y="0"/>
                    <a:pt x="10045" y="12700"/>
                    <a:pt x="10045" y="28575"/>
                  </a:cubicBezTo>
                  <a:lnTo>
                    <a:pt x="26301" y="273685"/>
                  </a:lnTo>
                  <a:lnTo>
                    <a:pt x="8521" y="545084"/>
                  </a:lnTo>
                  <a:lnTo>
                    <a:pt x="6362" y="3487431"/>
                  </a:lnTo>
                  <a:lnTo>
                    <a:pt x="14363" y="3666247"/>
                  </a:lnTo>
                  <a:cubicBezTo>
                    <a:pt x="14363" y="3666247"/>
                    <a:pt x="-10656" y="3707395"/>
                    <a:pt x="5346" y="3867415"/>
                  </a:cubicBezTo>
                  <a:cubicBezTo>
                    <a:pt x="21348" y="4027435"/>
                    <a:pt x="38620" y="4122685"/>
                    <a:pt x="38620" y="4122685"/>
                  </a:cubicBezTo>
                  <a:lnTo>
                    <a:pt x="122186" y="4122939"/>
                  </a:lnTo>
                  <a:lnTo>
                    <a:pt x="294906" y="4106429"/>
                  </a:lnTo>
                  <a:lnTo>
                    <a:pt x="521855" y="4123955"/>
                  </a:lnTo>
                  <a:lnTo>
                    <a:pt x="760488" y="4133099"/>
                  </a:lnTo>
                  <a:lnTo>
                    <a:pt x="895870" y="4107953"/>
                  </a:lnTo>
                  <a:lnTo>
                    <a:pt x="998105" y="4125225"/>
                  </a:lnTo>
                  <a:lnTo>
                    <a:pt x="1219340" y="4127130"/>
                  </a:lnTo>
                  <a:lnTo>
                    <a:pt x="1462291" y="4127765"/>
                  </a:lnTo>
                  <a:lnTo>
                    <a:pt x="1699146" y="4118113"/>
                  </a:lnTo>
                  <a:lnTo>
                    <a:pt x="1885455" y="4128908"/>
                  </a:lnTo>
                  <a:lnTo>
                    <a:pt x="1962925" y="4129162"/>
                  </a:lnTo>
                  <a:lnTo>
                    <a:pt x="1963306" y="3981207"/>
                  </a:lnTo>
                  <a:lnTo>
                    <a:pt x="1963560" y="3867542"/>
                  </a:lnTo>
                  <a:lnTo>
                    <a:pt x="1955686" y="3662056"/>
                  </a:lnTo>
                  <a:lnTo>
                    <a:pt x="1964576" y="3493908"/>
                  </a:lnTo>
                  <a:lnTo>
                    <a:pt x="1966354" y="669671"/>
                  </a:lnTo>
                  <a:lnTo>
                    <a:pt x="1975498" y="422656"/>
                  </a:lnTo>
                  <a:cubicBezTo>
                    <a:pt x="1975498" y="422656"/>
                    <a:pt x="1959496" y="245110"/>
                    <a:pt x="1959115" y="184150"/>
                  </a:cubicBezTo>
                  <a:close/>
                </a:path>
              </a:pathLst>
            </a:custGeom>
            <a:grpFill/>
          </p:spPr>
        </p:sp>
      </p:grpSp>
      <p:grpSp>
        <p:nvGrpSpPr>
          <p:cNvPr id="4" name="Group 4"/>
          <p:cNvGrpSpPr/>
          <p:nvPr/>
        </p:nvGrpSpPr>
        <p:grpSpPr>
          <a:xfrm>
            <a:off x="3694444" y="-1"/>
            <a:ext cx="3208656" cy="7556501"/>
            <a:chOff x="0" y="0"/>
            <a:chExt cx="1899689" cy="4610300"/>
          </a:xfrm>
        </p:grpSpPr>
        <p:sp>
          <p:nvSpPr>
            <p:cNvPr id="5" name="Freeform 5">
              <a:extLst>
                <a:ext uri="{C183D7F6-B498-43B3-948B-1728B52AA6E4}">
                  <adec:decorative xmlns:adec="http://schemas.microsoft.com/office/drawing/2017/decorative" val="1"/>
                </a:ext>
              </a:extLst>
            </p:cNvPr>
            <p:cNvSpPr/>
            <p:nvPr/>
          </p:nvSpPr>
          <p:spPr>
            <a:xfrm>
              <a:off x="-139" y="0"/>
              <a:ext cx="1899702" cy="4610173"/>
            </a:xfrm>
            <a:custGeom>
              <a:avLst/>
              <a:gdLst/>
              <a:ahLst/>
              <a:cxnLst/>
              <a:rect l="l" t="t" r="r" b="b"/>
              <a:pathLst>
                <a:path w="1899702" h="4610173">
                  <a:moveTo>
                    <a:pt x="1883572" y="184404"/>
                  </a:moveTo>
                  <a:cubicBezTo>
                    <a:pt x="1883192" y="123444"/>
                    <a:pt x="1892590" y="6604"/>
                    <a:pt x="1892590" y="6604"/>
                  </a:cubicBezTo>
                  <a:lnTo>
                    <a:pt x="1747683" y="4318"/>
                  </a:lnTo>
                  <a:lnTo>
                    <a:pt x="1542196" y="14097"/>
                  </a:lnTo>
                  <a:cubicBezTo>
                    <a:pt x="1542196" y="14097"/>
                    <a:pt x="1208568" y="-1905"/>
                    <a:pt x="1176690" y="13081"/>
                  </a:cubicBezTo>
                  <a:cubicBezTo>
                    <a:pt x="1144687" y="28067"/>
                    <a:pt x="1078774" y="4318"/>
                    <a:pt x="1078774" y="4318"/>
                  </a:cubicBezTo>
                  <a:lnTo>
                    <a:pt x="920508" y="2413"/>
                  </a:lnTo>
                  <a:lnTo>
                    <a:pt x="629551" y="1651"/>
                  </a:lnTo>
                  <a:lnTo>
                    <a:pt x="402602" y="9525"/>
                  </a:lnTo>
                  <a:lnTo>
                    <a:pt x="138823" y="8763"/>
                  </a:lnTo>
                  <a:lnTo>
                    <a:pt x="38747" y="0"/>
                  </a:lnTo>
                  <a:cubicBezTo>
                    <a:pt x="22872" y="0"/>
                    <a:pt x="10045" y="12700"/>
                    <a:pt x="10045" y="28575"/>
                  </a:cubicBezTo>
                  <a:lnTo>
                    <a:pt x="26301" y="273685"/>
                  </a:lnTo>
                  <a:lnTo>
                    <a:pt x="8521" y="545084"/>
                  </a:lnTo>
                  <a:lnTo>
                    <a:pt x="6362" y="3964505"/>
                  </a:lnTo>
                  <a:lnTo>
                    <a:pt x="14363" y="4143321"/>
                  </a:lnTo>
                  <a:cubicBezTo>
                    <a:pt x="14363" y="4143321"/>
                    <a:pt x="-10656" y="4184469"/>
                    <a:pt x="5346" y="4344489"/>
                  </a:cubicBezTo>
                  <a:cubicBezTo>
                    <a:pt x="21348" y="4504509"/>
                    <a:pt x="38620" y="4599759"/>
                    <a:pt x="38620" y="4599759"/>
                  </a:cubicBezTo>
                  <a:lnTo>
                    <a:pt x="122186" y="4600013"/>
                  </a:lnTo>
                  <a:lnTo>
                    <a:pt x="294906" y="4583503"/>
                  </a:lnTo>
                  <a:lnTo>
                    <a:pt x="521855" y="4601029"/>
                  </a:lnTo>
                  <a:lnTo>
                    <a:pt x="760488" y="4610173"/>
                  </a:lnTo>
                  <a:lnTo>
                    <a:pt x="895870" y="4585027"/>
                  </a:lnTo>
                  <a:lnTo>
                    <a:pt x="998105" y="4602299"/>
                  </a:lnTo>
                  <a:lnTo>
                    <a:pt x="1143543" y="4604204"/>
                  </a:lnTo>
                  <a:lnTo>
                    <a:pt x="1386494" y="4604839"/>
                  </a:lnTo>
                  <a:lnTo>
                    <a:pt x="1623349" y="4595187"/>
                  </a:lnTo>
                  <a:lnTo>
                    <a:pt x="1809658" y="4605982"/>
                  </a:lnTo>
                  <a:lnTo>
                    <a:pt x="1887128" y="4606236"/>
                  </a:lnTo>
                  <a:lnTo>
                    <a:pt x="1887509" y="4458281"/>
                  </a:lnTo>
                  <a:lnTo>
                    <a:pt x="1887764" y="4344616"/>
                  </a:lnTo>
                  <a:lnTo>
                    <a:pt x="1879889" y="4139130"/>
                  </a:lnTo>
                  <a:lnTo>
                    <a:pt x="1888780" y="3970982"/>
                  </a:lnTo>
                  <a:lnTo>
                    <a:pt x="1890558" y="669671"/>
                  </a:lnTo>
                  <a:lnTo>
                    <a:pt x="1899702" y="422656"/>
                  </a:lnTo>
                  <a:cubicBezTo>
                    <a:pt x="1899702" y="422656"/>
                    <a:pt x="1883699" y="245110"/>
                    <a:pt x="1883318" y="184150"/>
                  </a:cubicBezTo>
                  <a:close/>
                </a:path>
              </a:pathLst>
            </a:custGeom>
            <a:solidFill>
              <a:srgbClr val="D6E8CA"/>
            </a:solidFill>
          </p:spPr>
        </p:sp>
      </p:grpSp>
      <p:sp>
        <p:nvSpPr>
          <p:cNvPr id="6" name="Freeform 6" descr="brushstroke"/>
          <p:cNvSpPr/>
          <p:nvPr/>
        </p:nvSpPr>
        <p:spPr>
          <a:xfrm rot="-182851">
            <a:off x="7687448" y="7127454"/>
            <a:ext cx="2455333" cy="406246"/>
          </a:xfrm>
          <a:custGeom>
            <a:avLst/>
            <a:gdLst/>
            <a:ahLst/>
            <a:cxnLst/>
            <a:rect l="l" t="t" r="r" b="b"/>
            <a:pathLst>
              <a:path w="2455333" h="406246">
                <a:moveTo>
                  <a:pt x="0" y="0"/>
                </a:moveTo>
                <a:lnTo>
                  <a:pt x="2455333" y="0"/>
                </a:lnTo>
                <a:lnTo>
                  <a:pt x="2455333" y="406246"/>
                </a:lnTo>
                <a:lnTo>
                  <a:pt x="0" y="406246"/>
                </a:lnTo>
                <a:lnTo>
                  <a:pt x="0" y="0"/>
                </a:lnTo>
                <a:close/>
              </a:path>
            </a:pathLst>
          </a:custGeom>
          <a:blipFill>
            <a:blip r:embed="rId3">
              <a:duotone>
                <a:schemeClr val="accent6">
                  <a:shade val="45000"/>
                  <a:satMod val="135000"/>
                </a:schemeClr>
                <a:prstClr val="white"/>
              </a:duotone>
              <a:extLst>
                <a:ext uri="{96DAC541-7B7A-43D3-8B79-37D633B846F1}">
                  <asvg:svgBlip xmlns:asvg="http://schemas.microsoft.com/office/drawing/2016/SVG/main" r:embed="rId4"/>
                </a:ext>
              </a:extLst>
            </a:blip>
            <a:stretch>
              <a:fillRect/>
            </a:stretch>
          </a:blipFill>
        </p:spPr>
      </p:sp>
      <p:sp>
        <p:nvSpPr>
          <p:cNvPr id="7" name="Freeform 7"/>
          <p:cNvSpPr/>
          <p:nvPr/>
        </p:nvSpPr>
        <p:spPr>
          <a:xfrm>
            <a:off x="527177" y="917585"/>
            <a:ext cx="2295235" cy="1160510"/>
          </a:xfrm>
          <a:custGeom>
            <a:avLst/>
            <a:gdLst/>
            <a:ahLst/>
            <a:cxnLst/>
            <a:rect l="l" t="t" r="r" b="b"/>
            <a:pathLst>
              <a:path w="3057695" h="1625161">
                <a:moveTo>
                  <a:pt x="0" y="0"/>
                </a:moveTo>
                <a:lnTo>
                  <a:pt x="3057695" y="0"/>
                </a:lnTo>
                <a:lnTo>
                  <a:pt x="3057695" y="1625161"/>
                </a:lnTo>
                <a:lnTo>
                  <a:pt x="0" y="1625161"/>
                </a:lnTo>
                <a:lnTo>
                  <a:pt x="0" y="0"/>
                </a:lnTo>
                <a:close/>
              </a:path>
            </a:pathLst>
          </a:custGeom>
          <a:blipFill>
            <a:blip r:embed="rId5">
              <a:extLst>
                <a:ext uri="{BEBA8EAE-BF5A-486C-A8C5-ECC9F3942E4B}">
                  <a14:imgProps xmlns:a14="http://schemas.microsoft.com/office/drawing/2010/main">
                    <a14:imgLayer r:embed="rId6">
                      <a14:imgEffect>
                        <a14:colorTemperature colorTemp="4700"/>
                      </a14:imgEffect>
                    </a14:imgLayer>
                  </a14:imgProps>
                </a:ext>
              </a:extLst>
            </a:blip>
            <a:stretch>
              <a:fillRect t="-25353"/>
            </a:stretch>
          </a:blipFill>
          <a:effectLst>
            <a:outerShdw blurRad="50800" dist="50800" dir="5400000" algn="ctr" rotWithShape="0">
              <a:schemeClr val="accent1">
                <a:lumMod val="20000"/>
                <a:lumOff val="80000"/>
              </a:schemeClr>
            </a:outerShdw>
          </a:effectLst>
        </p:spPr>
      </p:sp>
      <p:sp>
        <p:nvSpPr>
          <p:cNvPr id="8" name="Freeform 8"/>
          <p:cNvSpPr/>
          <p:nvPr/>
        </p:nvSpPr>
        <p:spPr>
          <a:xfrm>
            <a:off x="8449828" y="6672068"/>
            <a:ext cx="988182" cy="536208"/>
          </a:xfrm>
          <a:custGeom>
            <a:avLst/>
            <a:gdLst/>
            <a:ahLst/>
            <a:cxnLst/>
            <a:rect l="l" t="t" r="r" b="b"/>
            <a:pathLst>
              <a:path w="1797342" h="1031225">
                <a:moveTo>
                  <a:pt x="0" y="0"/>
                </a:moveTo>
                <a:lnTo>
                  <a:pt x="1797342" y="0"/>
                </a:lnTo>
                <a:lnTo>
                  <a:pt x="1797342" y="1031225"/>
                </a:lnTo>
                <a:lnTo>
                  <a:pt x="0" y="1031225"/>
                </a:lnTo>
                <a:lnTo>
                  <a:pt x="0" y="0"/>
                </a:lnTo>
                <a:close/>
              </a:path>
            </a:pathLst>
          </a:custGeom>
          <a:blipFill>
            <a:blip r:embed="rId7"/>
            <a:stretch>
              <a:fillRect/>
            </a:stretch>
          </a:blipFill>
        </p:spPr>
        <p:txBody>
          <a:bodyPr/>
          <a:lstStyle/>
          <a:p>
            <a:endParaRPr lang="el-GR" dirty="0"/>
          </a:p>
        </p:txBody>
      </p:sp>
      <p:sp>
        <p:nvSpPr>
          <p:cNvPr id="11" name="TextBox 11"/>
          <p:cNvSpPr txBox="1"/>
          <p:nvPr/>
        </p:nvSpPr>
        <p:spPr>
          <a:xfrm>
            <a:off x="3648332" y="147068"/>
            <a:ext cx="3370598" cy="7261924"/>
          </a:xfrm>
          <a:prstGeom prst="rect">
            <a:avLst/>
          </a:prstGeom>
          <a:solidFill>
            <a:schemeClr val="accent3">
              <a:lumMod val="20000"/>
              <a:lumOff val="80000"/>
            </a:schemeClr>
          </a:solidFill>
        </p:spPr>
        <p:txBody>
          <a:bodyPr wrap="square" lIns="0" tIns="0" rIns="0" bIns="0" rtlCol="0" anchor="t">
            <a:spAutoFit/>
          </a:bodyPr>
          <a:lstStyle/>
          <a:p>
            <a:pPr algn="ctr">
              <a:lnSpc>
                <a:spcPts val="3015"/>
              </a:lnSpc>
              <a:spcBef>
                <a:spcPct val="0"/>
              </a:spcBef>
            </a:pPr>
            <a:endParaRPr lang="el-GR" sz="2000" b="1" spc="-65" dirty="0">
              <a:solidFill>
                <a:srgbClr val="4383C0"/>
              </a:solidFill>
              <a:latin typeface="Cardo"/>
              <a:ea typeface="Cardo"/>
              <a:cs typeface="Cardo"/>
              <a:sym typeface="Cardo"/>
            </a:endParaRPr>
          </a:p>
          <a:p>
            <a:pPr algn="ctr">
              <a:lnSpc>
                <a:spcPts val="3015"/>
              </a:lnSpc>
              <a:spcBef>
                <a:spcPct val="0"/>
              </a:spcBef>
            </a:pPr>
            <a:r>
              <a:rPr lang="en-US" sz="2000" b="1" spc="-65" dirty="0">
                <a:solidFill>
                  <a:srgbClr val="4383C0"/>
                </a:solidFill>
                <a:latin typeface="Cardo Bold" panose="020B0604020202020204" charset="-79"/>
                <a:ea typeface="Cardo Bold" panose="020B0604020202020204" charset="-79"/>
                <a:cs typeface="Cardo Bold" panose="020B0604020202020204" charset="-79"/>
                <a:sym typeface="Cardo"/>
              </a:rPr>
              <a:t>«Μ</a:t>
            </a:r>
            <a:r>
              <a:rPr lang="el-GR" sz="2000" b="1" spc="-65" dirty="0">
                <a:solidFill>
                  <a:srgbClr val="4383C0"/>
                </a:solidFill>
                <a:latin typeface="Cardo Bold" panose="020B0604020202020204" charset="-79"/>
                <a:ea typeface="Cardo Bold" panose="020B0604020202020204" charset="-79"/>
                <a:cs typeface="Cardo Bold" panose="020B0604020202020204" charset="-79"/>
                <a:sym typeface="Cardo"/>
              </a:rPr>
              <a:t>ΑΖΙ ΜΠΟΡΟΥΜΕ ΠΕΡΙΣΣΟΤΕΡΑ</a:t>
            </a:r>
            <a:r>
              <a:rPr lang="en-US" sz="2000" u="none" strike="noStrike" spc="-65" dirty="0">
                <a:solidFill>
                  <a:srgbClr val="4383C0"/>
                </a:solidFill>
                <a:latin typeface="Cardo Bold" panose="020B0604020202020204" charset="-79"/>
                <a:ea typeface="Cardo Bold" panose="020B0604020202020204" charset="-79"/>
                <a:cs typeface="Cardo Bold" panose="020B0604020202020204" charset="-79"/>
                <a:sym typeface="Cardo"/>
              </a:rPr>
              <a:t>»</a:t>
            </a: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750"/>
              </a:lnSpc>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spcBef>
                <a:spcPct val="0"/>
              </a:spcBef>
            </a:pPr>
            <a:endParaRPr lang="en-US" sz="3278" u="none" strike="noStrike" spc="-65"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spcBef>
                <a:spcPct val="0"/>
              </a:spcBef>
            </a:pPr>
            <a:r>
              <a:rPr lang="en-US" sz="2124" b="1" u="none" strike="noStrike" spc="-42" dirty="0">
                <a:solidFill>
                  <a:srgbClr val="4383C0"/>
                </a:solidFill>
                <a:latin typeface="Cardo Bold" panose="020B0604020202020204" charset="-79"/>
                <a:ea typeface="Cardo Bold" panose="020B0604020202020204" charset="-79"/>
                <a:cs typeface="Cardo Bold" panose="020B0604020202020204" charset="-79"/>
                <a:sym typeface="Cardo Bold"/>
              </a:rPr>
              <a:t> </a:t>
            </a:r>
            <a:r>
              <a:rPr lang="en-US" sz="2124" u="none" strike="noStrike" spc="-42" dirty="0">
                <a:solidFill>
                  <a:srgbClr val="4383C0"/>
                </a:solidFill>
                <a:latin typeface="Cardo Bold" panose="020B0604020202020204" charset="-79"/>
                <a:ea typeface="Cardo Bold" panose="020B0604020202020204" charset="-79"/>
                <a:cs typeface="Cardo Bold" panose="020B0604020202020204" charset="-79"/>
                <a:sym typeface="Cardo"/>
              </a:rPr>
              <a:t>Ενημερώσου </a:t>
            </a:r>
          </a:p>
          <a:p>
            <a:pPr algn="ctr">
              <a:spcBef>
                <a:spcPct val="0"/>
              </a:spcBef>
            </a:pPr>
            <a:r>
              <a:rPr lang="en-US" sz="2124" u="none" strike="noStrike" spc="-42" dirty="0">
                <a:solidFill>
                  <a:srgbClr val="4383C0"/>
                </a:solidFill>
                <a:latin typeface="Cardo Bold" panose="020B0604020202020204" charset="-79"/>
                <a:ea typeface="Cardo Bold" panose="020B0604020202020204" charset="-79"/>
                <a:cs typeface="Cardo Bold" panose="020B0604020202020204" charset="-79"/>
                <a:sym typeface="Cardo"/>
              </a:rPr>
              <a:t> Μοιράσου</a:t>
            </a:r>
          </a:p>
          <a:p>
            <a:pPr marL="0" lvl="1" indent="0" algn="ctr">
              <a:spcBef>
                <a:spcPct val="0"/>
              </a:spcBef>
            </a:pPr>
            <a:r>
              <a:rPr lang="en-US" sz="2124" u="none" strike="noStrike" spc="-42" dirty="0">
                <a:solidFill>
                  <a:srgbClr val="4383C0"/>
                </a:solidFill>
                <a:latin typeface="Cardo Bold" panose="020B0604020202020204" charset="-79"/>
                <a:ea typeface="Cardo Bold" panose="020B0604020202020204" charset="-79"/>
                <a:cs typeface="Cardo Bold" panose="020B0604020202020204" charset="-79"/>
                <a:sym typeface="Cardo"/>
              </a:rPr>
              <a:t> Στήριξε</a:t>
            </a:r>
            <a:r>
              <a:rPr lang="el-GR" sz="2124" u="none" strike="noStrike" spc="-42" dirty="0">
                <a:solidFill>
                  <a:srgbClr val="4383C0"/>
                </a:solidFill>
                <a:latin typeface="Cardo Bold" panose="020B0604020202020204" charset="-79"/>
                <a:ea typeface="Cardo Bold" panose="020B0604020202020204" charset="-79"/>
                <a:cs typeface="Cardo Bold" panose="020B0604020202020204" charset="-79"/>
                <a:sym typeface="Cardo"/>
              </a:rPr>
              <a:t> </a:t>
            </a:r>
          </a:p>
          <a:p>
            <a:pPr marL="0" lvl="1" indent="0" algn="ctr">
              <a:spcBef>
                <a:spcPct val="0"/>
              </a:spcBef>
            </a:pPr>
            <a:endParaRPr lang="el-GR" sz="2124" u="none" strike="noStrike" spc="-42"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1" indent="0" algn="ctr">
              <a:spcBef>
                <a:spcPct val="0"/>
              </a:spcBef>
            </a:pPr>
            <a:endParaRPr lang="el-GR" sz="2124" spc="-42"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1" indent="0" algn="ctr">
              <a:spcBef>
                <a:spcPct val="0"/>
              </a:spcBef>
            </a:pPr>
            <a:endParaRPr lang="el-GR" sz="2124" u="none" strike="noStrike" spc="-42"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194"/>
              </a:lnSpc>
            </a:pPr>
            <a:r>
              <a:rPr lang="el-GR" sz="1600" dirty="0">
                <a:solidFill>
                  <a:schemeClr val="accent1"/>
                </a:solidFill>
                <a:latin typeface="Cardo Bold" panose="020B0604020202020204" charset="-79"/>
                <a:ea typeface="Cardo Bold" panose="020B0604020202020204" charset="-79"/>
                <a:cs typeface="Cardo Bold" panose="020B0604020202020204" charset="-79"/>
              </a:rPr>
              <a:t>Μαζί μπορούμε να χαρίσουμε ελπίδα, να στηρίξουμε τα παιδιά και τις οικογένειές τους, το έργο της κλινικής και των εθελοντών</a:t>
            </a:r>
            <a:r>
              <a:rPr lang="el-GR" dirty="0">
                <a:solidFill>
                  <a:schemeClr val="accent1"/>
                </a:solidFill>
                <a:latin typeface="Cardo" panose="020B0604020202020204" charset="-79"/>
                <a:ea typeface="Cardo" panose="020B0604020202020204" charset="-79"/>
                <a:cs typeface="Cardo" panose="020B0604020202020204" charset="-79"/>
              </a:rPr>
              <a:t>.</a:t>
            </a:r>
          </a:p>
        </p:txBody>
      </p:sp>
      <p:sp>
        <p:nvSpPr>
          <p:cNvPr id="12" name="TextBox 12"/>
          <p:cNvSpPr txBox="1"/>
          <p:nvPr/>
        </p:nvSpPr>
        <p:spPr>
          <a:xfrm>
            <a:off x="224600" y="2869851"/>
            <a:ext cx="2974652" cy="3657476"/>
          </a:xfrm>
          <a:prstGeom prst="rect">
            <a:avLst/>
          </a:prstGeom>
        </p:spPr>
        <p:txBody>
          <a:bodyPr wrap="square" lIns="0" tIns="0" rIns="0" bIns="0" rtlCol="0" anchor="t">
            <a:spAutoFit/>
          </a:bodyPr>
          <a:lstStyle/>
          <a:p>
            <a:pPr marL="0" lvl="0" indent="0" algn="ctr">
              <a:lnSpc>
                <a:spcPts val="2194"/>
              </a:lnSpc>
            </a:pPr>
            <a:r>
              <a:rPr lang="el-GR" sz="1600" dirty="0">
                <a:solidFill>
                  <a:srgbClr val="4383C0"/>
                </a:solidFill>
                <a:latin typeface="Cardo Bold" panose="020B0604020202020204" charset="-79"/>
                <a:ea typeface="Cardo Bold" panose="020B0604020202020204" charset="-79"/>
                <a:cs typeface="Cardo Bold" panose="020B0604020202020204" charset="-79"/>
                <a:sym typeface="Cardo"/>
              </a:rPr>
              <a:t>Στην Κρήτη λειτουργεί </a:t>
            </a:r>
            <a:r>
              <a:rPr lang="el-GR" sz="1600" dirty="0">
                <a:solidFill>
                  <a:srgbClr val="0070C0"/>
                </a:solidFill>
                <a:latin typeface="Cardo Bold" panose="020B0604020202020204" charset="-79"/>
                <a:ea typeface="Cardo Bold" panose="020B0604020202020204" charset="-79"/>
                <a:cs typeface="Cardo Bold" panose="020B0604020202020204" charset="-79"/>
                <a:sym typeface="Cardo"/>
              </a:rPr>
              <a:t>η Κλινική Αιματολογίας – Ογκολογίας Παίδων στο  ΠαΓΝΗ, </a:t>
            </a:r>
            <a:r>
              <a:rPr lang="el-GR" sz="1600" dirty="0">
                <a:solidFill>
                  <a:srgbClr val="4383C0"/>
                </a:solidFill>
                <a:latin typeface="Cardo Bold" panose="020B0604020202020204" charset="-79"/>
                <a:ea typeface="Cardo Bold" panose="020B0604020202020204" charset="-79"/>
                <a:cs typeface="Cardo Bold" panose="020B0604020202020204" charset="-79"/>
                <a:sym typeface="Cardo"/>
              </a:rPr>
              <a:t>με εξιδεικευμένο ιατρονοσηλευτικό προσωπικό.</a:t>
            </a:r>
          </a:p>
          <a:p>
            <a:pPr marL="0" lvl="0" indent="0" algn="ctr">
              <a:lnSpc>
                <a:spcPts val="2194"/>
              </a:lnSpc>
            </a:pPr>
            <a:endParaRPr lang="el-GR" sz="1600"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0" indent="0" algn="ctr">
              <a:lnSpc>
                <a:spcPts val="2194"/>
              </a:lnSpc>
            </a:pPr>
            <a:endParaRPr lang="el-GR" sz="1600" dirty="0">
              <a:solidFill>
                <a:srgbClr val="4383C0"/>
              </a:solidFill>
              <a:latin typeface="Cardo Bold" panose="020B0604020202020204" charset="-79"/>
              <a:ea typeface="Cardo Bold" panose="020B0604020202020204" charset="-79"/>
              <a:cs typeface="Cardo Bold" panose="020B0604020202020204" charset="-79"/>
              <a:sym typeface="Cardo"/>
            </a:endParaRPr>
          </a:p>
          <a:p>
            <a:pPr algn="ctr">
              <a:lnSpc>
                <a:spcPts val="2194"/>
              </a:lnSpc>
            </a:pPr>
            <a:r>
              <a:rPr lang="el-GR" sz="1600" dirty="0">
                <a:latin typeface="Cardo Bold" panose="020B0604020202020204" charset="-79"/>
                <a:ea typeface="Cardo Bold" panose="020B0604020202020204" charset="-79"/>
                <a:cs typeface="Cardo Bold" panose="020B0604020202020204" charset="-79"/>
              </a:rPr>
              <a:t> </a:t>
            </a:r>
            <a:r>
              <a:rPr lang="el-GR" sz="1600" dirty="0">
                <a:solidFill>
                  <a:schemeClr val="accent1"/>
                </a:solidFill>
                <a:latin typeface="Cardo Bold" panose="020B0604020202020204" charset="-79"/>
                <a:ea typeface="Cardo Bold" panose="020B0604020202020204" charset="-79"/>
                <a:cs typeface="Cardo Bold" panose="020B0604020202020204" charset="-79"/>
              </a:rPr>
              <a:t>Κάθε παιδί αξίζει τη φροντίδα, την αγάπη και τις καλύτερες ιατρικές υπηρεσίες, για να έχει την ευκαιρία να ζήσει μια υγιή και ευτυχισμένη ζωή. </a:t>
            </a:r>
          </a:p>
          <a:p>
            <a:pPr marL="0" lvl="0" indent="0" algn="ctr">
              <a:lnSpc>
                <a:spcPts val="2194"/>
              </a:lnSpc>
            </a:pPr>
            <a:endParaRPr lang="en-US" sz="1567" dirty="0">
              <a:solidFill>
                <a:srgbClr val="4383C0"/>
              </a:solidFill>
              <a:latin typeface="Cardo"/>
              <a:ea typeface="Cardo"/>
              <a:cs typeface="Cardo"/>
              <a:sym typeface="Cardo"/>
            </a:endParaRPr>
          </a:p>
        </p:txBody>
      </p:sp>
      <p:sp>
        <p:nvSpPr>
          <p:cNvPr id="13" name="TextBox 13"/>
          <p:cNvSpPr txBox="1"/>
          <p:nvPr/>
        </p:nvSpPr>
        <p:spPr>
          <a:xfrm>
            <a:off x="7234125" y="3039140"/>
            <a:ext cx="3057695" cy="2579552"/>
          </a:xfrm>
          <a:prstGeom prst="rect">
            <a:avLst/>
          </a:prstGeom>
        </p:spPr>
        <p:txBody>
          <a:bodyPr wrap="square" lIns="0" tIns="0" rIns="0" bIns="0" rtlCol="0" anchor="t">
            <a:spAutoFit/>
          </a:bodyPr>
          <a:lstStyle/>
          <a:p>
            <a:pPr marL="0" lvl="0" indent="0" algn="ctr">
              <a:lnSpc>
                <a:spcPts val="2892"/>
              </a:lnSpc>
            </a:pP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«Μικρο</a:t>
            </a:r>
            <a:r>
              <a:rPr lang="el-GR"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ί </a:t>
            </a: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 </a:t>
            </a:r>
            <a:r>
              <a:rPr lang="el-GR"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Ή</a:t>
            </a: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ρωες</a:t>
            </a:r>
            <a:endParaRPr lang="el-GR"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0" indent="0" algn="ctr">
              <a:lnSpc>
                <a:spcPts val="2892"/>
              </a:lnSpc>
            </a:pP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 </a:t>
            </a:r>
            <a:r>
              <a:rPr lang="el-GR"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Μ</a:t>
            </a: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εγάλος</a:t>
            </a:r>
            <a:r>
              <a:rPr lang="el-GR"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 </a:t>
            </a: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 </a:t>
            </a:r>
            <a:r>
              <a:rPr lang="el-GR" sz="2065" b="1" dirty="0">
                <a:solidFill>
                  <a:srgbClr val="4383C0"/>
                </a:solidFill>
                <a:latin typeface="Cardo Bold" panose="020B0604020202020204" charset="-79"/>
                <a:ea typeface="Cardo Bold" panose="020B0604020202020204" charset="-79"/>
                <a:cs typeface="Cardo Bold" panose="020B0604020202020204" charset="-79"/>
                <a:sym typeface="Cardo"/>
              </a:rPr>
              <a:t>Α</a:t>
            </a:r>
            <a:r>
              <a:rPr lang="en-US" sz="2065" b="1" u="none" strike="noStrike" dirty="0" err="1">
                <a:solidFill>
                  <a:srgbClr val="4383C0"/>
                </a:solidFill>
                <a:latin typeface="Cardo Bold" panose="020B0604020202020204" charset="-79"/>
                <a:ea typeface="Cardo Bold" panose="020B0604020202020204" charset="-79"/>
                <a:cs typeface="Cardo Bold" panose="020B0604020202020204" charset="-79"/>
                <a:sym typeface="Cardo"/>
              </a:rPr>
              <a:t>γών</a:t>
            </a:r>
            <a:r>
              <a:rPr lang="en-US" sz="2065"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ας»</a:t>
            </a:r>
          </a:p>
          <a:p>
            <a:pPr marL="0" lvl="0" indent="0" algn="ctr">
              <a:lnSpc>
                <a:spcPts val="2892"/>
              </a:lnSpc>
            </a:pPr>
            <a:endParaRPr lang="en-US" sz="2065" u="none" strike="noStrike"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0" indent="0" algn="ctr">
              <a:lnSpc>
                <a:spcPts val="2892"/>
              </a:lnSpc>
            </a:pPr>
            <a:endParaRPr lang="en-US" sz="2065" u="none" strike="noStrike" dirty="0">
              <a:solidFill>
                <a:srgbClr val="4383C0"/>
              </a:solidFill>
              <a:latin typeface="Cardo"/>
              <a:ea typeface="Cardo"/>
              <a:cs typeface="Cardo"/>
              <a:sym typeface="Cardo"/>
            </a:endParaRPr>
          </a:p>
          <a:p>
            <a:pPr marL="0" lvl="0" indent="0" algn="ctr">
              <a:lnSpc>
                <a:spcPts val="2892"/>
              </a:lnSpc>
            </a:pPr>
            <a:r>
              <a:rPr lang="en-US"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Ο </a:t>
            </a:r>
            <a:r>
              <a:rPr lang="el-GR"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Κ</a:t>
            </a:r>
            <a:r>
              <a:rPr lang="en-US"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α</a:t>
            </a:r>
            <a:r>
              <a:rPr lang="el-GR" b="1" u="none" strike="noStrike" dirty="0" err="1">
                <a:solidFill>
                  <a:srgbClr val="4383C0"/>
                </a:solidFill>
                <a:latin typeface="Cardo Bold" panose="020B0604020202020204" charset="-79"/>
                <a:ea typeface="Cardo Bold" panose="020B0604020202020204" charset="-79"/>
                <a:cs typeface="Cardo Bold" panose="020B0604020202020204" charset="-79"/>
                <a:sym typeface="Cardo"/>
              </a:rPr>
              <a:t>ρκίνος</a:t>
            </a:r>
            <a:r>
              <a:rPr lang="en-US"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 </a:t>
            </a:r>
            <a:endParaRPr lang="el-GR" b="1" u="none" strike="noStrike"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0" indent="0" algn="ctr">
              <a:lnSpc>
                <a:spcPts val="2892"/>
              </a:lnSpc>
            </a:pPr>
            <a:r>
              <a:rPr lang="el-GR" b="1" dirty="0">
                <a:solidFill>
                  <a:srgbClr val="4383C0"/>
                </a:solidFill>
                <a:latin typeface="Cardo Bold" panose="020B0604020202020204" charset="-79"/>
                <a:ea typeface="Cardo Bold" panose="020B0604020202020204" charset="-79"/>
                <a:cs typeface="Cardo Bold" panose="020B0604020202020204" charset="-79"/>
                <a:sym typeface="Cardo"/>
              </a:rPr>
              <a:t>Σ</a:t>
            </a:r>
            <a:r>
              <a:rPr lang="el-GR"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τα Παιδ</a:t>
            </a:r>
            <a:r>
              <a:rPr lang="el-GR" b="1" dirty="0">
                <a:solidFill>
                  <a:srgbClr val="4383C0"/>
                </a:solidFill>
                <a:latin typeface="Cardo Bold" panose="020B0604020202020204" charset="-79"/>
                <a:ea typeface="Cardo Bold" panose="020B0604020202020204" charset="-79"/>
                <a:cs typeface="Cardo Bold" panose="020B0604020202020204" charset="-79"/>
                <a:sym typeface="Cardo"/>
              </a:rPr>
              <a:t>ιά &amp; Εφήβους</a:t>
            </a:r>
          </a:p>
          <a:p>
            <a:pPr marL="0" lvl="0" indent="0" algn="ctr">
              <a:lnSpc>
                <a:spcPts val="2892"/>
              </a:lnSpc>
            </a:pPr>
            <a:r>
              <a:rPr lang="el-GR" b="1" u="none" strike="noStrike" dirty="0">
                <a:solidFill>
                  <a:srgbClr val="4383C0"/>
                </a:solidFill>
                <a:latin typeface="Cardo Bold" panose="020B0604020202020204" charset="-79"/>
                <a:ea typeface="Cardo Bold" panose="020B0604020202020204" charset="-79"/>
                <a:cs typeface="Cardo Bold" panose="020B0604020202020204" charset="-79"/>
                <a:sym typeface="Cardo"/>
              </a:rPr>
              <a:t>Μπορεί Να Νικηθεί</a:t>
            </a:r>
            <a:endParaRPr lang="en-US" b="1" u="none" strike="noStrike" dirty="0">
              <a:solidFill>
                <a:srgbClr val="4383C0"/>
              </a:solidFill>
              <a:latin typeface="Cardo Bold" panose="020B0604020202020204" charset="-79"/>
              <a:ea typeface="Cardo Bold" panose="020B0604020202020204" charset="-79"/>
              <a:cs typeface="Cardo Bold" panose="020B0604020202020204" charset="-79"/>
              <a:sym typeface="Cardo"/>
            </a:endParaRPr>
          </a:p>
        </p:txBody>
      </p:sp>
      <p:sp>
        <p:nvSpPr>
          <p:cNvPr id="14" name="TextBox 14"/>
          <p:cNvSpPr txBox="1"/>
          <p:nvPr/>
        </p:nvSpPr>
        <p:spPr>
          <a:xfrm>
            <a:off x="211339" y="414242"/>
            <a:ext cx="3121155" cy="503343"/>
          </a:xfrm>
          <a:prstGeom prst="rect">
            <a:avLst/>
          </a:prstGeom>
        </p:spPr>
        <p:txBody>
          <a:bodyPr lIns="0" tIns="0" rIns="0" bIns="0" rtlCol="0" anchor="t">
            <a:spAutoFit/>
          </a:bodyPr>
          <a:lstStyle/>
          <a:p>
            <a:pPr algn="ctr">
              <a:lnSpc>
                <a:spcPts val="1919"/>
              </a:lnSpc>
              <a:spcBef>
                <a:spcPct val="0"/>
              </a:spcBef>
            </a:pPr>
            <a:r>
              <a:rPr lang="en-US" sz="2000" b="1" spc="-31" dirty="0">
                <a:solidFill>
                  <a:srgbClr val="4383C0"/>
                </a:solidFill>
                <a:latin typeface="Cardo Bold"/>
                <a:ea typeface="Cardo Bold"/>
                <a:cs typeface="Cardo Bold"/>
                <a:sym typeface="Cardo Bold"/>
              </a:rPr>
              <a:t>ΚΑΡΚΙΝΟΣ ΠΑΙΔΙΩΝ &amp; ΕΦΗΒΩΝ</a:t>
            </a:r>
          </a:p>
        </p:txBody>
      </p:sp>
      <p:sp>
        <p:nvSpPr>
          <p:cNvPr id="9" name="Freeform 9"/>
          <p:cNvSpPr/>
          <p:nvPr/>
        </p:nvSpPr>
        <p:spPr>
          <a:xfrm>
            <a:off x="3889985" y="1962309"/>
            <a:ext cx="2817126" cy="1876911"/>
          </a:xfrm>
          <a:custGeom>
            <a:avLst/>
            <a:gdLst/>
            <a:ahLst/>
            <a:cxnLst/>
            <a:rect l="l" t="t" r="r" b="b"/>
            <a:pathLst>
              <a:path w="2817126" h="1876911">
                <a:moveTo>
                  <a:pt x="0" y="0"/>
                </a:moveTo>
                <a:lnTo>
                  <a:pt x="2817126" y="0"/>
                </a:lnTo>
                <a:lnTo>
                  <a:pt x="2817126" y="1876910"/>
                </a:lnTo>
                <a:lnTo>
                  <a:pt x="0" y="1876910"/>
                </a:lnTo>
                <a:lnTo>
                  <a:pt x="0" y="0"/>
                </a:lnTo>
                <a:close/>
              </a:path>
            </a:pathLst>
          </a:custGeom>
          <a:blipFill>
            <a:blip r:embed="rId8"/>
            <a:stretch>
              <a:fillRect/>
            </a:stretch>
          </a:blipFill>
        </p:spPr>
      </p:sp>
      <p:cxnSp>
        <p:nvCxnSpPr>
          <p:cNvPr id="17" name="Ευθεία γραμμή σύνδεσης 16">
            <a:extLst>
              <a:ext uri="{FF2B5EF4-FFF2-40B4-BE49-F238E27FC236}">
                <a16:creationId xmlns:a16="http://schemas.microsoft.com/office/drawing/2014/main" id="{4EE7A20C-384F-4700-9306-72D844C3E50E}"/>
              </a:ext>
            </a:extLst>
          </p:cNvPr>
          <p:cNvCxnSpPr/>
          <p:nvPr/>
        </p:nvCxnSpPr>
        <p:spPr>
          <a:xfrm>
            <a:off x="0" y="0"/>
            <a:ext cx="0" cy="7556500"/>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0" name="Ευθεία γραμμή σύνδεσης 19">
            <a:extLst>
              <a:ext uri="{FF2B5EF4-FFF2-40B4-BE49-F238E27FC236}">
                <a16:creationId xmlns:a16="http://schemas.microsoft.com/office/drawing/2014/main" id="{7B7D0B05-EDF5-4FE1-B7A1-2E2A23BCA3A5}"/>
              </a:ext>
            </a:extLst>
          </p:cNvPr>
          <p:cNvCxnSpPr>
            <a:cxnSpLocks/>
          </p:cNvCxnSpPr>
          <p:nvPr/>
        </p:nvCxnSpPr>
        <p:spPr>
          <a:xfrm flipV="1">
            <a:off x="-63500" y="-1"/>
            <a:ext cx="11201400"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23" name="Ευθεία γραμμή σύνδεσης 22">
            <a:extLst>
              <a:ext uri="{FF2B5EF4-FFF2-40B4-BE49-F238E27FC236}">
                <a16:creationId xmlns:a16="http://schemas.microsoft.com/office/drawing/2014/main" id="{0F83638F-B4D6-490D-B85F-0E0AECD77A69}"/>
              </a:ext>
            </a:extLst>
          </p:cNvPr>
          <p:cNvCxnSpPr/>
          <p:nvPr/>
        </p:nvCxnSpPr>
        <p:spPr>
          <a:xfrm flipV="1">
            <a:off x="10985239" y="-107950"/>
            <a:ext cx="0" cy="10795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Ευθεία γραμμή σύνδεσης 26">
            <a:extLst>
              <a:ext uri="{FF2B5EF4-FFF2-40B4-BE49-F238E27FC236}">
                <a16:creationId xmlns:a16="http://schemas.microsoft.com/office/drawing/2014/main" id="{29540830-3C90-42CE-9072-DDC587086160}"/>
              </a:ext>
            </a:extLst>
          </p:cNvPr>
          <p:cNvCxnSpPr>
            <a:cxnSpLocks/>
          </p:cNvCxnSpPr>
          <p:nvPr/>
        </p:nvCxnSpPr>
        <p:spPr>
          <a:xfrm flipV="1">
            <a:off x="-55627" y="7538686"/>
            <a:ext cx="11201400"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0" name="Ευθεία γραμμή σύνδεσης 29">
            <a:extLst>
              <a:ext uri="{FF2B5EF4-FFF2-40B4-BE49-F238E27FC236}">
                <a16:creationId xmlns:a16="http://schemas.microsoft.com/office/drawing/2014/main" id="{E1BF3425-F179-46E1-9958-787EF5FC328A}"/>
              </a:ext>
            </a:extLst>
          </p:cNvPr>
          <p:cNvCxnSpPr>
            <a:cxnSpLocks/>
          </p:cNvCxnSpPr>
          <p:nvPr/>
        </p:nvCxnSpPr>
        <p:spPr>
          <a:xfrm flipH="1">
            <a:off x="0" y="7516286"/>
            <a:ext cx="10927340" cy="245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1" name="Ευθεία γραμμή σύνδεσης 30">
            <a:extLst>
              <a:ext uri="{FF2B5EF4-FFF2-40B4-BE49-F238E27FC236}">
                <a16:creationId xmlns:a16="http://schemas.microsoft.com/office/drawing/2014/main" id="{1F73B406-46C8-4C5F-9D11-1AB2205886DB}"/>
              </a:ext>
            </a:extLst>
          </p:cNvPr>
          <p:cNvCxnSpPr>
            <a:cxnSpLocks/>
          </p:cNvCxnSpPr>
          <p:nvPr/>
        </p:nvCxnSpPr>
        <p:spPr>
          <a:xfrm>
            <a:off x="10693400" y="-24553"/>
            <a:ext cx="0" cy="7540839"/>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36" name="Εικόνα 35">
            <a:extLst>
              <a:ext uri="{FF2B5EF4-FFF2-40B4-BE49-F238E27FC236}">
                <a16:creationId xmlns:a16="http://schemas.microsoft.com/office/drawing/2014/main" id="{B12D7692-340A-4967-963B-ADF33E7B260E}"/>
              </a:ext>
            </a:extLst>
          </p:cNvPr>
          <p:cNvPicPr>
            <a:picLocks noChangeAspect="1"/>
          </p:cNvPicPr>
          <p:nvPr/>
        </p:nvPicPr>
        <p:blipFill>
          <a:blip r:embed="rId9" cstate="print">
            <a:extLst>
              <a:ext uri="{BEBA8EAE-BF5A-486C-A8C5-ECC9F3942E4B}">
                <a14:imgProps xmlns:a14="http://schemas.microsoft.com/office/drawing/2010/main">
                  <a14:imgLayer r:embed="rId10">
                    <a14:imgEffect>
                      <a14:colorTemperature colorTemp="5900"/>
                    </a14:imgEffect>
                  </a14:imgLayer>
                </a14:imgProps>
              </a:ext>
              <a:ext uri="{28A0092B-C50C-407E-A947-70E740481C1C}">
                <a14:useLocalDpi xmlns:a14="http://schemas.microsoft.com/office/drawing/2010/main" val="0"/>
              </a:ext>
            </a:extLst>
          </a:blip>
          <a:stretch>
            <a:fillRect/>
          </a:stretch>
        </p:blipFill>
        <p:spPr>
          <a:xfrm>
            <a:off x="7789930" y="663558"/>
            <a:ext cx="2250367" cy="1500245"/>
          </a:xfrm>
          <a:prstGeom prst="rect">
            <a:avLst/>
          </a:prstGeom>
          <a:blipFill>
            <a:blip r:embed="rId11"/>
            <a:tile tx="0" ty="0" sx="100000" sy="100000" flip="none" algn="tl"/>
          </a:blip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6E8CA"/>
        </a:solidFill>
        <a:effectLst/>
      </p:bgPr>
    </p:bg>
    <p:spTree>
      <p:nvGrpSpPr>
        <p:cNvPr id="1" name=""/>
        <p:cNvGrpSpPr/>
        <p:nvPr/>
      </p:nvGrpSpPr>
      <p:grpSpPr>
        <a:xfrm>
          <a:off x="0" y="0"/>
          <a:ext cx="0" cy="0"/>
          <a:chOff x="0" y="0"/>
          <a:chExt cx="0" cy="0"/>
        </a:xfrm>
      </p:grpSpPr>
      <p:grpSp>
        <p:nvGrpSpPr>
          <p:cNvPr id="3" name="Group 3"/>
          <p:cNvGrpSpPr/>
          <p:nvPr/>
        </p:nvGrpSpPr>
        <p:grpSpPr>
          <a:xfrm>
            <a:off x="7332524" y="-1022350"/>
            <a:ext cx="3629634" cy="8846727"/>
            <a:chOff x="0" y="0"/>
            <a:chExt cx="1945078" cy="3998134"/>
          </a:xfrm>
          <a:noFill/>
        </p:grpSpPr>
        <p:sp>
          <p:nvSpPr>
            <p:cNvPr id="4" name="Freeform 4">
              <a:extLst>
                <a:ext uri="{C183D7F6-B498-43B3-948B-1728B52AA6E4}">
                  <adec:decorative xmlns:adec="http://schemas.microsoft.com/office/drawing/2017/decorative" val="1"/>
                </a:ext>
              </a:extLst>
            </p:cNvPr>
            <p:cNvSpPr/>
            <p:nvPr/>
          </p:nvSpPr>
          <p:spPr>
            <a:xfrm>
              <a:off x="-139" y="0"/>
              <a:ext cx="1945091" cy="3998007"/>
            </a:xfrm>
            <a:custGeom>
              <a:avLst/>
              <a:gdLst/>
              <a:ahLst/>
              <a:cxnLst/>
              <a:rect l="l" t="t" r="r" b="b"/>
              <a:pathLst>
                <a:path w="1945091" h="3998007">
                  <a:moveTo>
                    <a:pt x="1928961" y="184404"/>
                  </a:moveTo>
                  <a:cubicBezTo>
                    <a:pt x="1928580" y="123444"/>
                    <a:pt x="1937978" y="6604"/>
                    <a:pt x="1937978" y="6604"/>
                  </a:cubicBezTo>
                  <a:lnTo>
                    <a:pt x="1793071" y="4318"/>
                  </a:lnTo>
                  <a:lnTo>
                    <a:pt x="1587585" y="14097"/>
                  </a:lnTo>
                  <a:cubicBezTo>
                    <a:pt x="1587585" y="14097"/>
                    <a:pt x="1253956" y="-1905"/>
                    <a:pt x="1222079" y="13081"/>
                  </a:cubicBezTo>
                  <a:cubicBezTo>
                    <a:pt x="1190075" y="28067"/>
                    <a:pt x="1124162" y="4318"/>
                    <a:pt x="1124162" y="4318"/>
                  </a:cubicBezTo>
                  <a:lnTo>
                    <a:pt x="920508" y="2413"/>
                  </a:lnTo>
                  <a:lnTo>
                    <a:pt x="629551" y="1651"/>
                  </a:lnTo>
                  <a:lnTo>
                    <a:pt x="402602" y="9525"/>
                  </a:lnTo>
                  <a:lnTo>
                    <a:pt x="138823" y="8763"/>
                  </a:lnTo>
                  <a:lnTo>
                    <a:pt x="38747" y="0"/>
                  </a:lnTo>
                  <a:cubicBezTo>
                    <a:pt x="22872" y="0"/>
                    <a:pt x="10045" y="12700"/>
                    <a:pt x="10045" y="28575"/>
                  </a:cubicBezTo>
                  <a:lnTo>
                    <a:pt x="26301" y="273685"/>
                  </a:lnTo>
                  <a:lnTo>
                    <a:pt x="8521" y="545084"/>
                  </a:lnTo>
                  <a:lnTo>
                    <a:pt x="6362" y="3352339"/>
                  </a:lnTo>
                  <a:lnTo>
                    <a:pt x="14363" y="3531155"/>
                  </a:lnTo>
                  <a:cubicBezTo>
                    <a:pt x="14363" y="3531155"/>
                    <a:pt x="-10656" y="3572302"/>
                    <a:pt x="5346" y="3732323"/>
                  </a:cubicBezTo>
                  <a:cubicBezTo>
                    <a:pt x="21348" y="3892343"/>
                    <a:pt x="38620" y="3987593"/>
                    <a:pt x="38620" y="3987593"/>
                  </a:cubicBezTo>
                  <a:lnTo>
                    <a:pt x="122186" y="3987847"/>
                  </a:lnTo>
                  <a:lnTo>
                    <a:pt x="294906" y="3971337"/>
                  </a:lnTo>
                  <a:lnTo>
                    <a:pt x="521855" y="3988863"/>
                  </a:lnTo>
                  <a:lnTo>
                    <a:pt x="760488" y="3998007"/>
                  </a:lnTo>
                  <a:lnTo>
                    <a:pt x="895870" y="3972861"/>
                  </a:lnTo>
                  <a:lnTo>
                    <a:pt x="998105" y="3990133"/>
                  </a:lnTo>
                  <a:lnTo>
                    <a:pt x="1188932" y="3992038"/>
                  </a:lnTo>
                  <a:lnTo>
                    <a:pt x="1431883" y="3992673"/>
                  </a:lnTo>
                  <a:lnTo>
                    <a:pt x="1668738" y="3983021"/>
                  </a:lnTo>
                  <a:lnTo>
                    <a:pt x="1855047" y="3993816"/>
                  </a:lnTo>
                  <a:lnTo>
                    <a:pt x="1932517" y="3994070"/>
                  </a:lnTo>
                  <a:lnTo>
                    <a:pt x="1932898" y="3846115"/>
                  </a:lnTo>
                  <a:lnTo>
                    <a:pt x="1933152" y="3732450"/>
                  </a:lnTo>
                  <a:lnTo>
                    <a:pt x="1925278" y="3526964"/>
                  </a:lnTo>
                  <a:lnTo>
                    <a:pt x="1934168" y="3358816"/>
                  </a:lnTo>
                  <a:lnTo>
                    <a:pt x="1935946" y="669671"/>
                  </a:lnTo>
                  <a:lnTo>
                    <a:pt x="1945090" y="422656"/>
                  </a:lnTo>
                  <a:cubicBezTo>
                    <a:pt x="1945090" y="422656"/>
                    <a:pt x="1929088" y="245110"/>
                    <a:pt x="1928707" y="184150"/>
                  </a:cubicBezTo>
                  <a:close/>
                </a:path>
              </a:pathLst>
            </a:custGeom>
            <a:grpFill/>
          </p:spPr>
        </p:sp>
      </p:grpSp>
      <p:sp>
        <p:nvSpPr>
          <p:cNvPr id="7" name="Freeform 7" descr="circle brushstroke"/>
          <p:cNvSpPr/>
          <p:nvPr/>
        </p:nvSpPr>
        <p:spPr>
          <a:xfrm rot="-234179">
            <a:off x="4109286" y="132272"/>
            <a:ext cx="2012408" cy="731828"/>
          </a:xfrm>
          <a:custGeom>
            <a:avLst/>
            <a:gdLst/>
            <a:ahLst/>
            <a:cxnLst/>
            <a:rect l="l" t="t" r="r" b="b"/>
            <a:pathLst>
              <a:path w="2208545" h="883418">
                <a:moveTo>
                  <a:pt x="0" y="0"/>
                </a:moveTo>
                <a:lnTo>
                  <a:pt x="2208545" y="0"/>
                </a:lnTo>
                <a:lnTo>
                  <a:pt x="2208545" y="883418"/>
                </a:lnTo>
                <a:lnTo>
                  <a:pt x="0" y="88341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sp>
      <p:sp>
        <p:nvSpPr>
          <p:cNvPr id="8" name="Freeform 8" descr="rectangle brushstroke"/>
          <p:cNvSpPr/>
          <p:nvPr/>
        </p:nvSpPr>
        <p:spPr>
          <a:xfrm>
            <a:off x="3848101" y="5258588"/>
            <a:ext cx="2377218" cy="384677"/>
          </a:xfrm>
          <a:custGeom>
            <a:avLst/>
            <a:gdLst/>
            <a:ahLst/>
            <a:cxnLst/>
            <a:rect l="l" t="t" r="r" b="b"/>
            <a:pathLst>
              <a:path w="2377218" h="384677">
                <a:moveTo>
                  <a:pt x="0" y="0"/>
                </a:moveTo>
                <a:lnTo>
                  <a:pt x="2377219" y="0"/>
                </a:lnTo>
                <a:lnTo>
                  <a:pt x="2377219" y="384677"/>
                </a:lnTo>
                <a:lnTo>
                  <a:pt x="0" y="3846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10" name="Freeform 10" descr="brushstroke"/>
          <p:cNvSpPr/>
          <p:nvPr/>
        </p:nvSpPr>
        <p:spPr>
          <a:xfrm>
            <a:off x="7241442" y="5313491"/>
            <a:ext cx="3075312" cy="588435"/>
          </a:xfrm>
          <a:custGeom>
            <a:avLst/>
            <a:gdLst/>
            <a:ahLst/>
            <a:cxnLst/>
            <a:rect l="l" t="t" r="r" b="b"/>
            <a:pathLst>
              <a:path w="2882198" h="676006">
                <a:moveTo>
                  <a:pt x="0" y="0"/>
                </a:moveTo>
                <a:lnTo>
                  <a:pt x="2882199" y="0"/>
                </a:lnTo>
                <a:lnTo>
                  <a:pt x="2882199" y="676006"/>
                </a:lnTo>
                <a:lnTo>
                  <a:pt x="0" y="67600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11" name="Freeform 11"/>
          <p:cNvSpPr/>
          <p:nvPr/>
        </p:nvSpPr>
        <p:spPr>
          <a:xfrm>
            <a:off x="4324685" y="227827"/>
            <a:ext cx="1645663" cy="496118"/>
          </a:xfrm>
          <a:custGeom>
            <a:avLst/>
            <a:gdLst/>
            <a:ahLst/>
            <a:cxnLst/>
            <a:rect l="l" t="t" r="r" b="b"/>
            <a:pathLst>
              <a:path w="1485991" h="508917">
                <a:moveTo>
                  <a:pt x="0" y="0"/>
                </a:moveTo>
                <a:lnTo>
                  <a:pt x="1485991" y="0"/>
                </a:lnTo>
                <a:lnTo>
                  <a:pt x="1485991" y="508917"/>
                </a:lnTo>
                <a:lnTo>
                  <a:pt x="0" y="508917"/>
                </a:lnTo>
                <a:lnTo>
                  <a:pt x="0" y="0"/>
                </a:lnTo>
                <a:close/>
              </a:path>
            </a:pathLst>
          </a:custGeom>
          <a:blipFill>
            <a:blip r:embed="rId8"/>
            <a:stretch>
              <a:fillRect t="-45621" b="-48917"/>
            </a:stretch>
          </a:blipFill>
        </p:spPr>
      </p:sp>
      <p:sp>
        <p:nvSpPr>
          <p:cNvPr id="12" name="Freeform 12"/>
          <p:cNvSpPr/>
          <p:nvPr/>
        </p:nvSpPr>
        <p:spPr>
          <a:xfrm>
            <a:off x="6585488" y="2169855"/>
            <a:ext cx="314138" cy="314138"/>
          </a:xfrm>
          <a:custGeom>
            <a:avLst/>
            <a:gdLst/>
            <a:ahLst/>
            <a:cxnLst/>
            <a:rect l="l" t="t" r="r" b="b"/>
            <a:pathLst>
              <a:path w="314138" h="314138">
                <a:moveTo>
                  <a:pt x="0" y="0"/>
                </a:moveTo>
                <a:lnTo>
                  <a:pt x="314138" y="0"/>
                </a:lnTo>
                <a:lnTo>
                  <a:pt x="314138" y="314137"/>
                </a:lnTo>
                <a:lnTo>
                  <a:pt x="0" y="314137"/>
                </a:lnTo>
                <a:lnTo>
                  <a:pt x="0" y="0"/>
                </a:lnTo>
                <a:close/>
              </a:path>
            </a:pathLst>
          </a:custGeom>
          <a:blipFill>
            <a:blip r:embed="rId9"/>
            <a:stretch>
              <a:fillRect/>
            </a:stretch>
          </a:blipFill>
        </p:spPr>
      </p:sp>
      <p:sp>
        <p:nvSpPr>
          <p:cNvPr id="13" name="Freeform 13"/>
          <p:cNvSpPr/>
          <p:nvPr/>
        </p:nvSpPr>
        <p:spPr>
          <a:xfrm>
            <a:off x="3766506" y="2194029"/>
            <a:ext cx="309248" cy="309248"/>
          </a:xfrm>
          <a:custGeom>
            <a:avLst/>
            <a:gdLst/>
            <a:ahLst/>
            <a:cxnLst/>
            <a:rect l="l" t="t" r="r" b="b"/>
            <a:pathLst>
              <a:path w="309248" h="309248">
                <a:moveTo>
                  <a:pt x="0" y="0"/>
                </a:moveTo>
                <a:lnTo>
                  <a:pt x="309248" y="0"/>
                </a:lnTo>
                <a:lnTo>
                  <a:pt x="309248" y="309248"/>
                </a:lnTo>
                <a:lnTo>
                  <a:pt x="0" y="309248"/>
                </a:lnTo>
                <a:lnTo>
                  <a:pt x="0" y="0"/>
                </a:lnTo>
                <a:close/>
              </a:path>
            </a:pathLst>
          </a:custGeom>
          <a:blipFill>
            <a:blip r:embed="rId9"/>
            <a:stretch>
              <a:fillRect/>
            </a:stretch>
          </a:blipFill>
        </p:spPr>
      </p:sp>
      <p:sp>
        <p:nvSpPr>
          <p:cNvPr id="15" name="Freeform 15"/>
          <p:cNvSpPr/>
          <p:nvPr/>
        </p:nvSpPr>
        <p:spPr>
          <a:xfrm>
            <a:off x="3626526" y="5892895"/>
            <a:ext cx="300892" cy="216642"/>
          </a:xfrm>
          <a:custGeom>
            <a:avLst/>
            <a:gdLst/>
            <a:ahLst/>
            <a:cxnLst/>
            <a:rect l="l" t="t" r="r" b="b"/>
            <a:pathLst>
              <a:path w="300892" h="216642">
                <a:moveTo>
                  <a:pt x="0" y="0"/>
                </a:moveTo>
                <a:lnTo>
                  <a:pt x="300892" y="0"/>
                </a:lnTo>
                <a:lnTo>
                  <a:pt x="300892" y="216642"/>
                </a:lnTo>
                <a:lnTo>
                  <a:pt x="0" y="216642"/>
                </a:lnTo>
                <a:lnTo>
                  <a:pt x="0" y="0"/>
                </a:lnTo>
                <a:close/>
              </a:path>
            </a:pathLst>
          </a:custGeom>
          <a:blipFill>
            <a:blip r:embed="rId10">
              <a:extLst>
                <a:ext uri="{96DAC541-7B7A-43D3-8B79-37D633B846F1}">
                  <asvg:svgBlip xmlns:asvg="http://schemas.microsoft.com/office/drawing/2016/SVG/main" r:embed="rId11"/>
                </a:ext>
              </a:extLst>
            </a:blip>
            <a:stretch>
              <a:fillRect/>
            </a:stretch>
          </a:blipFill>
          <a:ln cap="sq">
            <a:noFill/>
            <a:prstDash val="solid"/>
            <a:miter/>
          </a:ln>
        </p:spPr>
      </p:sp>
      <p:sp>
        <p:nvSpPr>
          <p:cNvPr id="16" name="TextBox 16"/>
          <p:cNvSpPr txBox="1"/>
          <p:nvPr/>
        </p:nvSpPr>
        <p:spPr>
          <a:xfrm>
            <a:off x="4021268" y="2162017"/>
            <a:ext cx="2534417" cy="739305"/>
          </a:xfrm>
          <a:prstGeom prst="rect">
            <a:avLst/>
          </a:prstGeom>
        </p:spPr>
        <p:txBody>
          <a:bodyPr wrap="square" lIns="0" tIns="0" rIns="0" bIns="0" rtlCol="0" anchor="t">
            <a:spAutoFit/>
          </a:bodyPr>
          <a:lstStyle/>
          <a:p>
            <a:pPr marL="0" lvl="1" indent="0" algn="ctr">
              <a:lnSpc>
                <a:spcPts val="1919"/>
              </a:lnSpc>
            </a:pPr>
            <a:r>
              <a:rPr lang="en-US" b="1" spc="-31" dirty="0">
                <a:solidFill>
                  <a:srgbClr val="0070C0"/>
                </a:solidFill>
                <a:latin typeface="Cardo Bold"/>
                <a:ea typeface="Cardo Bold"/>
                <a:cs typeface="Cardo Bold"/>
                <a:sym typeface="Cardo Bold"/>
              </a:rPr>
              <a:t>ΚΥΡΙΕΣ ΚΑΤΗΓΟΡΙΕΣ ΚΑΡΚΙΝΟΥ ΣΤΑ ΠΑΙΔΙΑ</a:t>
            </a:r>
          </a:p>
        </p:txBody>
      </p:sp>
      <p:sp>
        <p:nvSpPr>
          <p:cNvPr id="17" name="TextBox 17"/>
          <p:cNvSpPr txBox="1"/>
          <p:nvPr/>
        </p:nvSpPr>
        <p:spPr>
          <a:xfrm>
            <a:off x="3721176" y="2999545"/>
            <a:ext cx="2398365" cy="200025"/>
          </a:xfrm>
          <a:prstGeom prst="rect">
            <a:avLst/>
          </a:prstGeom>
        </p:spPr>
        <p:txBody>
          <a:bodyPr lIns="0" tIns="0" rIns="0" bIns="0" rtlCol="0" anchor="t">
            <a:spAutoFit/>
          </a:bodyPr>
          <a:lstStyle/>
          <a:p>
            <a:pPr marL="272999" lvl="1" indent="-136500" algn="l">
              <a:lnSpc>
                <a:spcPts val="1517"/>
              </a:lnSpc>
              <a:buFont typeface="Arial"/>
              <a:buChar char="•"/>
            </a:pP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Λευχ</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αιμία</a:t>
            </a:r>
          </a:p>
        </p:txBody>
      </p:sp>
      <p:sp>
        <p:nvSpPr>
          <p:cNvPr id="18" name="TextBox 18"/>
          <p:cNvSpPr txBox="1"/>
          <p:nvPr/>
        </p:nvSpPr>
        <p:spPr>
          <a:xfrm>
            <a:off x="7354614" y="1012532"/>
            <a:ext cx="3039530" cy="4380751"/>
          </a:xfrm>
          <a:prstGeom prst="rect">
            <a:avLst/>
          </a:prstGeom>
        </p:spPr>
        <p:txBody>
          <a:bodyPr wrap="square" lIns="0" tIns="0" rIns="0" bIns="0" rtlCol="0" anchor="t">
            <a:spAutoFit/>
          </a:bodyPr>
          <a:lstStyle/>
          <a:p>
            <a:pPr marL="0" lvl="0" indent="0" algn="just">
              <a:lnSpc>
                <a:spcPts val="1777"/>
              </a:lnSpc>
              <a:spcBef>
                <a:spcPct val="0"/>
              </a:spcBef>
            </a:pP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Ο</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κα</a:t>
            </a: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ρκίνος</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a:t>
            </a: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της</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πα</a:t>
            </a: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ιδικής</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και </a:t>
            </a: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εφη</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βικής ηλικίας μπορεί να νικηθεί. </a:t>
            </a:r>
          </a:p>
          <a:p>
            <a:pPr marL="0" lvl="0" indent="0" algn="just">
              <a:lnSpc>
                <a:spcPts val="1777"/>
              </a:lnSpc>
              <a:spcBef>
                <a:spcPct val="0"/>
              </a:spcBef>
            </a:pPr>
            <a:endPar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endParaRPr>
          </a:p>
          <a:p>
            <a:pPr marL="0" lvl="0" indent="0" algn="just">
              <a:lnSpc>
                <a:spcPts val="1777"/>
              </a:lnSpc>
              <a:spcBef>
                <a:spcPct val="0"/>
              </a:spcBef>
            </a:pP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Σήμερ</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α τα περισσότερα παιδιά που θα εμφανίσουν καρκίνο θα βγουν νικητές σε αυτό τον αγώνα. </a:t>
            </a:r>
          </a:p>
          <a:p>
            <a:pPr marL="0" lvl="0" indent="0" algn="just">
              <a:lnSpc>
                <a:spcPts val="1777"/>
              </a:lnSpc>
              <a:spcBef>
                <a:spcPct val="0"/>
              </a:spcBef>
            </a:pPr>
            <a:endPar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endParaRPr>
          </a:p>
          <a:p>
            <a:pPr marL="0" lvl="0" indent="0" algn="just">
              <a:lnSpc>
                <a:spcPts val="1777"/>
              </a:lnSpc>
              <a:spcBef>
                <a:spcPct val="0"/>
              </a:spcBef>
            </a:pP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Όμως</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a:t>
            </a: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ότ</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αν τελειώσει η θεραπεία και η ίαση είναι πια πραγματικότητα, μια καινούργια περίοδος ξεκινά για τα </a:t>
            </a:r>
            <a:r>
              <a:rPr lang="el-GR" sz="1230" dirty="0">
                <a:solidFill>
                  <a:srgbClr val="4383C0"/>
                </a:solidFill>
                <a:latin typeface="Cardo Bold" panose="020B0604020202020204" charset="-79"/>
                <a:ea typeface="Cardo Bold" panose="020B0604020202020204" charset="-79"/>
                <a:cs typeface="Cardo Bold" panose="020B0604020202020204" charset="-79"/>
                <a:sym typeface="TT Interphases"/>
              </a:rPr>
              <a:t>ίδια</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και τ</a:t>
            </a:r>
            <a:r>
              <a:rPr lang="el-GR"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ις</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οικογένειές </a:t>
            </a:r>
            <a:r>
              <a:rPr lang="en-US" sz="123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τους</a:t>
            </a:r>
            <a:r>
              <a:rPr lang="en-US"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a:t>
            </a:r>
            <a:endParaRPr lang="el-GR"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endParaRPr>
          </a:p>
          <a:p>
            <a:pPr marL="0" lvl="0" indent="0" algn="just">
              <a:lnSpc>
                <a:spcPts val="1777"/>
              </a:lnSpc>
              <a:spcBef>
                <a:spcPct val="0"/>
              </a:spcBef>
            </a:pPr>
            <a:endParaRPr lang="el-GR" sz="123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endParaRPr>
          </a:p>
          <a:p>
            <a:pPr algn="just">
              <a:lnSpc>
                <a:spcPts val="1777"/>
              </a:lnSpc>
              <a:spcBef>
                <a:spcPct val="0"/>
              </a:spcBef>
            </a:pP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Οι</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επιβ</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ιώσ</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αντες από καρκίνο της παιδικής ηλικίας, ακόμα και μετά την μεγάλη μάχη ζωής που έδωσαν κατά τη διάγνωση και τη θεραπεία, πρέπει να συνεχίσουν την προσπάθειά τους για επιβίωση χωρίς νοσηρότητα</a:t>
            </a:r>
            <a:endParaRPr lang="el-GR" sz="1230" dirty="0">
              <a:solidFill>
                <a:srgbClr val="4383C0"/>
              </a:solidFill>
              <a:latin typeface="Cardo Bold" panose="020B0604020202020204" charset="-79"/>
              <a:ea typeface="Cardo Bold" panose="020B0604020202020204" charset="-79"/>
              <a:cs typeface="Cardo Bold" panose="020B0604020202020204" charset="-79"/>
              <a:sym typeface="TT Interphases"/>
            </a:endParaRPr>
          </a:p>
          <a:p>
            <a:pPr marL="0" lvl="0" indent="0" algn="just">
              <a:lnSpc>
                <a:spcPts val="1777"/>
              </a:lnSpc>
              <a:spcBef>
                <a:spcPct val="0"/>
              </a:spcBef>
            </a:pPr>
            <a:endParaRPr lang="en-US" sz="1367"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endParaRPr>
          </a:p>
        </p:txBody>
      </p:sp>
      <p:sp>
        <p:nvSpPr>
          <p:cNvPr id="19" name="TextBox 19"/>
          <p:cNvSpPr txBox="1"/>
          <p:nvPr/>
        </p:nvSpPr>
        <p:spPr>
          <a:xfrm>
            <a:off x="3738504" y="1003255"/>
            <a:ext cx="3416623" cy="1077218"/>
          </a:xfrm>
          <a:prstGeom prst="rect">
            <a:avLst/>
          </a:prstGeom>
        </p:spPr>
        <p:txBody>
          <a:bodyPr lIns="0" tIns="0" rIns="0" bIns="0" rtlCol="0" anchor="t">
            <a:spAutoFit/>
          </a:bodyPr>
          <a:lstStyle/>
          <a:p>
            <a:pPr marL="0" lvl="0" indent="0" algn="l">
              <a:lnSpc>
                <a:spcPts val="1779"/>
              </a:lnSpc>
              <a:spcBef>
                <a:spcPct val="0"/>
              </a:spcBef>
            </a:pPr>
            <a:r>
              <a:rPr lang="en-US" sz="1260" dirty="0">
                <a:solidFill>
                  <a:srgbClr val="4383C0"/>
                </a:solidFill>
                <a:latin typeface="Cardo Bold" panose="020B0604020202020204" charset="-79"/>
                <a:ea typeface="Cardo Bold" panose="020B0604020202020204" charset="-79"/>
                <a:cs typeface="Cardo Bold" panose="020B0604020202020204" charset="-79"/>
                <a:sym typeface="TT Interphases"/>
              </a:rPr>
              <a:t>Ο</a:t>
            </a:r>
            <a:r>
              <a:rPr lang="en-US" sz="126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κα</a:t>
            </a:r>
            <a:r>
              <a:rPr lang="en-US" sz="126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ρκίνος</a:t>
            </a:r>
            <a:r>
              <a:rPr lang="en-US" sz="126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a:t>
            </a:r>
            <a:r>
              <a:rPr lang="en-US" sz="126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στην</a:t>
            </a:r>
            <a:r>
              <a:rPr lang="en-US" sz="126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πα</a:t>
            </a:r>
            <a:r>
              <a:rPr lang="en-US" sz="126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ιδική</a:t>
            </a:r>
            <a:r>
              <a:rPr lang="en-US" sz="126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 και </a:t>
            </a:r>
            <a:r>
              <a:rPr lang="en-US" sz="1260" u="none" strike="noStrike" dirty="0" err="1">
                <a:solidFill>
                  <a:srgbClr val="4383C0"/>
                </a:solidFill>
                <a:latin typeface="Cardo Bold" panose="020B0604020202020204" charset="-79"/>
                <a:ea typeface="Cardo Bold" panose="020B0604020202020204" charset="-79"/>
                <a:cs typeface="Cardo Bold" panose="020B0604020202020204" charset="-79"/>
                <a:sym typeface="TT Interphases"/>
              </a:rPr>
              <a:t>εφη</a:t>
            </a:r>
            <a:r>
              <a:rPr lang="en-US" sz="1260" u="none" strike="noStrike" dirty="0">
                <a:solidFill>
                  <a:srgbClr val="4383C0"/>
                </a:solidFill>
                <a:latin typeface="Cardo Bold" panose="020B0604020202020204" charset="-79"/>
                <a:ea typeface="Cardo Bold" panose="020B0604020202020204" charset="-79"/>
                <a:cs typeface="Cardo Bold" panose="020B0604020202020204" charset="-79"/>
                <a:sym typeface="TT Interphases"/>
              </a:rPr>
              <a:t>βική ηλικία εμφανίζεται σπάνια, όμως οι συνέπειές του είναι ιδιαίτερα σοβαρές.</a:t>
            </a:r>
          </a:p>
          <a:p>
            <a:pPr marL="0" lvl="0" indent="0" algn="l">
              <a:lnSpc>
                <a:spcPts val="1519"/>
              </a:lnSpc>
              <a:spcBef>
                <a:spcPct val="0"/>
              </a:spcBef>
            </a:pPr>
            <a:endParaRPr lang="en-US" sz="1260" u="none" strike="noStrike" dirty="0">
              <a:solidFill>
                <a:srgbClr val="4383C0"/>
              </a:solidFill>
              <a:latin typeface="TT Interphases"/>
              <a:ea typeface="TT Interphases"/>
              <a:cs typeface="TT Interphases"/>
              <a:sym typeface="TT Interphases"/>
            </a:endParaRPr>
          </a:p>
          <a:p>
            <a:pPr marL="0" lvl="0" indent="0" algn="l">
              <a:lnSpc>
                <a:spcPts val="1519"/>
              </a:lnSpc>
              <a:spcBef>
                <a:spcPct val="0"/>
              </a:spcBef>
            </a:pPr>
            <a:endParaRPr lang="en-US" sz="1368" u="none" strike="noStrike" dirty="0">
              <a:solidFill>
                <a:srgbClr val="4383C0"/>
              </a:solidFill>
              <a:latin typeface="TT Interphases"/>
              <a:ea typeface="TT Interphases"/>
              <a:cs typeface="TT Interphases"/>
              <a:sym typeface="TT Interphases"/>
            </a:endParaRPr>
          </a:p>
        </p:txBody>
      </p:sp>
      <p:sp>
        <p:nvSpPr>
          <p:cNvPr id="20" name="TextBox 20"/>
          <p:cNvSpPr txBox="1"/>
          <p:nvPr/>
        </p:nvSpPr>
        <p:spPr>
          <a:xfrm>
            <a:off x="4048249" y="5857963"/>
            <a:ext cx="2782096" cy="1143775"/>
          </a:xfrm>
          <a:prstGeom prst="rect">
            <a:avLst/>
          </a:prstGeom>
        </p:spPr>
        <p:txBody>
          <a:bodyPr lIns="0" tIns="0" rIns="0" bIns="0" rtlCol="0" anchor="t">
            <a:spAutoFit/>
          </a:bodyPr>
          <a:lstStyle/>
          <a:p>
            <a:pPr marL="0" lvl="0" indent="0" algn="l">
              <a:lnSpc>
                <a:spcPts val="1808"/>
              </a:lnSpc>
              <a:spcBef>
                <a:spcPct val="0"/>
              </a:spcBef>
            </a:pP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Οι</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συχνότερες</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επιπ</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λοκές</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π</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ου</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μπ</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ορεί</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να πα</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ρουσιάσουν</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οι</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επιβ</a:t>
            </a:r>
            <a:r>
              <a:rPr lang="en-US" sz="1230" dirty="0" err="1">
                <a:solidFill>
                  <a:srgbClr val="4383C0"/>
                </a:solidFill>
                <a:latin typeface="Cardo Bold" panose="020B0604020202020204" charset="-79"/>
                <a:ea typeface="Cardo Bold" panose="020B0604020202020204" charset="-79"/>
                <a:cs typeface="Cardo Bold" panose="020B0604020202020204" charset="-79"/>
                <a:sym typeface="TT Interphases"/>
              </a:rPr>
              <a:t>ιώσ</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αντες αφορούν ενδοκρινολογικές διαταραχές, καρδιαγγειακά νοσήματα</a:t>
            </a:r>
            <a:r>
              <a:rPr lang="el-GR" sz="1230" dirty="0">
                <a:solidFill>
                  <a:srgbClr val="4383C0"/>
                </a:solidFill>
                <a:latin typeface="Cardo Bold" panose="020B0604020202020204" charset="-79"/>
                <a:ea typeface="Cardo Bold" panose="020B0604020202020204" charset="-79"/>
                <a:cs typeface="Cardo Bold" panose="020B0604020202020204" charset="-79"/>
                <a:sym typeface="TT Interphases"/>
              </a:rPr>
              <a:t>,</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μεταβολικό σύνδρομο ή</a:t>
            </a:r>
            <a:r>
              <a:rPr lang="el-GR" sz="1230" dirty="0">
                <a:solidFill>
                  <a:srgbClr val="4383C0"/>
                </a:solidFill>
                <a:latin typeface="Cardo Bold" panose="020B0604020202020204" charset="-79"/>
                <a:ea typeface="Cardo Bold" panose="020B0604020202020204" charset="-79"/>
                <a:cs typeface="Cardo Bold" panose="020B0604020202020204" charset="-79"/>
                <a:sym typeface="TT Interphases"/>
              </a:rPr>
              <a:t> και</a:t>
            </a:r>
            <a:r>
              <a:rPr lang="en-US" sz="1230" dirty="0">
                <a:solidFill>
                  <a:srgbClr val="4383C0"/>
                </a:solidFill>
                <a:latin typeface="Cardo Bold" panose="020B0604020202020204" charset="-79"/>
                <a:ea typeface="Cardo Bold" panose="020B0604020202020204" charset="-79"/>
                <a:cs typeface="Cardo Bold" panose="020B0604020202020204" charset="-79"/>
                <a:sym typeface="TT Interphases"/>
              </a:rPr>
              <a:t> παχυσαρκία. </a:t>
            </a:r>
          </a:p>
        </p:txBody>
      </p:sp>
      <p:sp>
        <p:nvSpPr>
          <p:cNvPr id="21" name="TextBox 21"/>
          <p:cNvSpPr txBox="1"/>
          <p:nvPr/>
        </p:nvSpPr>
        <p:spPr>
          <a:xfrm>
            <a:off x="7409617" y="6061785"/>
            <a:ext cx="2862739" cy="1380827"/>
          </a:xfrm>
          <a:prstGeom prst="rect">
            <a:avLst/>
          </a:prstGeom>
        </p:spPr>
        <p:txBody>
          <a:bodyPr lIns="0" tIns="0" rIns="0" bIns="0" rtlCol="0" anchor="t">
            <a:spAutoFit/>
          </a:bodyPr>
          <a:lstStyle/>
          <a:p>
            <a:pPr>
              <a:lnSpc>
                <a:spcPts val="1808"/>
              </a:lnSpc>
            </a:pPr>
            <a:r>
              <a:rPr lang="el-GR" sz="1400" dirty="0">
                <a:solidFill>
                  <a:srgbClr val="4383C0"/>
                </a:solidFill>
                <a:latin typeface="Cardo Bold" panose="020B0604020202020204" charset="-79"/>
                <a:ea typeface="Cardo Bold" panose="020B0604020202020204" charset="-79"/>
                <a:cs typeface="Cardo Bold" panose="020B0604020202020204" charset="-79"/>
                <a:sym typeface="Cardo"/>
              </a:rPr>
              <a:t>Η</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π</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ροσ</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πάθεια όλων </a:t>
            </a:r>
            <a:r>
              <a:rPr lang="el-GR" sz="1400" dirty="0">
                <a:solidFill>
                  <a:srgbClr val="4383C0"/>
                </a:solidFill>
                <a:latin typeface="Cardo Bold" panose="020B0604020202020204" charset="-79"/>
                <a:ea typeface="Cardo Bold" panose="020B0604020202020204" charset="-79"/>
                <a:cs typeface="Cardo Bold" panose="020B0604020202020204" charset="-79"/>
                <a:sym typeface="Cardo"/>
              </a:rPr>
              <a:t>επικεντρώνεται </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όχι</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μόνο</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l-GR" sz="1400" dirty="0" err="1">
                <a:solidFill>
                  <a:srgbClr val="4383C0"/>
                </a:solidFill>
                <a:latin typeface="Cardo Bold" panose="020B0604020202020204" charset="-79"/>
                <a:ea typeface="Cardo Bold" panose="020B0604020202020204" charset="-79"/>
                <a:cs typeface="Cardo Bold" panose="020B0604020202020204" charset="-79"/>
                <a:sym typeface="Cardo"/>
              </a:rPr>
              <a:t>στ</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η</a:t>
            </a:r>
            <a:r>
              <a:rPr lang="el-GR" sz="1400" dirty="0">
                <a:solidFill>
                  <a:srgbClr val="4383C0"/>
                </a:solidFill>
                <a:latin typeface="Cardo Bold" panose="020B0604020202020204" charset="-79"/>
                <a:ea typeface="Cardo Bold" panose="020B0604020202020204" charset="-79"/>
                <a:cs typeface="Cardo Bold" panose="020B0604020202020204" charset="-79"/>
                <a:sym typeface="Cardo"/>
              </a:rPr>
              <a:t>ν </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ία</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ση</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α</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λλά</a:t>
            </a:r>
            <a:r>
              <a:rPr lang="el-GR" sz="1400" dirty="0">
                <a:solidFill>
                  <a:srgbClr val="4383C0"/>
                </a:solidFill>
                <a:latin typeface="Cardo Bold" panose="020B0604020202020204" charset="-79"/>
                <a:ea typeface="Cardo Bold" panose="020B0604020202020204" charset="-79"/>
                <a:cs typeface="Cardo Bold" panose="020B0604020202020204" charset="-79"/>
                <a:sym typeface="Cardo"/>
              </a:rPr>
              <a:t>  &amp;</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l-GR" sz="1400" dirty="0">
                <a:solidFill>
                  <a:srgbClr val="4383C0"/>
                </a:solidFill>
                <a:latin typeface="Cardo Bold" panose="020B0604020202020204" charset="-79"/>
                <a:ea typeface="Cardo Bold" panose="020B0604020202020204" charset="-79"/>
                <a:cs typeface="Cardo Bold" panose="020B0604020202020204" charset="-79"/>
                <a:sym typeface="Cardo"/>
              </a:rPr>
              <a:t>στην επιβίωση</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με</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τις</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λιγότερες</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δυν</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ατές </a:t>
            </a:r>
            <a:r>
              <a:rPr lang="el-GR" sz="1400" dirty="0">
                <a:solidFill>
                  <a:srgbClr val="4383C0"/>
                </a:solidFill>
                <a:latin typeface="Cardo Bold" panose="020B0604020202020204" charset="-79"/>
                <a:ea typeface="Cardo Bold" panose="020B0604020202020204" charset="-79"/>
                <a:cs typeface="Cardo Bold" panose="020B0604020202020204" charset="-79"/>
                <a:sym typeface="Cardo"/>
              </a:rPr>
              <a:t>ψυχικές &amp; σωματικές </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επιπ</a:t>
            </a:r>
            <a:r>
              <a:rPr lang="en-US" sz="1400" dirty="0" err="1">
                <a:solidFill>
                  <a:srgbClr val="4383C0"/>
                </a:solidFill>
                <a:latin typeface="Cardo Bold" panose="020B0604020202020204" charset="-79"/>
                <a:ea typeface="Cardo Bold" panose="020B0604020202020204" charset="-79"/>
                <a:cs typeface="Cardo Bold" panose="020B0604020202020204" charset="-79"/>
                <a:sym typeface="Cardo"/>
              </a:rPr>
              <a:t>τώσεις</a:t>
            </a:r>
            <a:r>
              <a:rPr lang="en-US" sz="1400" dirty="0">
                <a:solidFill>
                  <a:srgbClr val="4383C0"/>
                </a:solidFill>
                <a:latin typeface="Cardo Bold" panose="020B0604020202020204" charset="-79"/>
                <a:ea typeface="Cardo Bold" panose="020B0604020202020204" charset="-79"/>
                <a:cs typeface="Cardo Bold" panose="020B0604020202020204" charset="-79"/>
                <a:sym typeface="Cardo"/>
              </a:rPr>
              <a:t>. </a:t>
            </a:r>
            <a:endParaRPr lang="el-GR" sz="1400" dirty="0">
              <a:solidFill>
                <a:srgbClr val="4383C0"/>
              </a:solidFill>
              <a:latin typeface="Cardo Bold" panose="020B0604020202020204" charset="-79"/>
              <a:ea typeface="Cardo Bold" panose="020B0604020202020204" charset="-79"/>
              <a:cs typeface="Cardo Bold" panose="020B0604020202020204" charset="-79"/>
              <a:sym typeface="Cardo"/>
            </a:endParaRPr>
          </a:p>
          <a:p>
            <a:pPr marL="0" lvl="0" indent="0" algn="l">
              <a:lnSpc>
                <a:spcPts val="1808"/>
              </a:lnSpc>
            </a:pPr>
            <a:endParaRPr lang="en-US" sz="1391" dirty="0">
              <a:solidFill>
                <a:srgbClr val="4383C0"/>
              </a:solidFill>
              <a:latin typeface="Cardo Bold" panose="020B0604020202020204" charset="-79"/>
              <a:ea typeface="Cardo Bold" panose="020B0604020202020204" charset="-79"/>
              <a:cs typeface="Cardo Bold" panose="020B0604020202020204" charset="-79"/>
              <a:sym typeface="TT Interphases"/>
            </a:endParaRPr>
          </a:p>
        </p:txBody>
      </p:sp>
      <p:sp>
        <p:nvSpPr>
          <p:cNvPr id="22" name="TextBox 22"/>
          <p:cNvSpPr txBox="1"/>
          <p:nvPr/>
        </p:nvSpPr>
        <p:spPr>
          <a:xfrm>
            <a:off x="3721177" y="3591109"/>
            <a:ext cx="3217923" cy="200025"/>
          </a:xfrm>
          <a:prstGeom prst="rect">
            <a:avLst/>
          </a:prstGeom>
        </p:spPr>
        <p:txBody>
          <a:bodyPr lIns="0" tIns="0" rIns="0" bIns="0" rtlCol="0" anchor="t">
            <a:spAutoFit/>
          </a:bodyPr>
          <a:lstStyle/>
          <a:p>
            <a:pPr marL="272999" lvl="1" indent="-136500" algn="l">
              <a:lnSpc>
                <a:spcPts val="1517"/>
              </a:lnSpc>
              <a:buFont typeface="Arial"/>
              <a:buChar char="•"/>
            </a:pP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Όγκοι</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Κεντρικού</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Νευρικού</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Συστήμ</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ατος</a:t>
            </a:r>
          </a:p>
        </p:txBody>
      </p:sp>
      <p:sp>
        <p:nvSpPr>
          <p:cNvPr id="23" name="TextBox 23"/>
          <p:cNvSpPr txBox="1"/>
          <p:nvPr/>
        </p:nvSpPr>
        <p:spPr>
          <a:xfrm>
            <a:off x="3721177" y="3281114"/>
            <a:ext cx="2398365" cy="200025"/>
          </a:xfrm>
          <a:prstGeom prst="rect">
            <a:avLst/>
          </a:prstGeom>
        </p:spPr>
        <p:txBody>
          <a:bodyPr lIns="0" tIns="0" rIns="0" bIns="0" rtlCol="0" anchor="t">
            <a:spAutoFit/>
          </a:bodyPr>
          <a:lstStyle/>
          <a:p>
            <a:pPr marL="272999" lvl="1" indent="-136500" algn="l">
              <a:lnSpc>
                <a:spcPts val="1517"/>
              </a:lnSpc>
              <a:buFont typeface="Arial"/>
              <a:buChar char="•"/>
            </a:pP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Λεμφώμ</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ατα</a:t>
            </a:r>
          </a:p>
        </p:txBody>
      </p:sp>
      <p:sp>
        <p:nvSpPr>
          <p:cNvPr id="24" name="TextBox 24"/>
          <p:cNvSpPr txBox="1"/>
          <p:nvPr/>
        </p:nvSpPr>
        <p:spPr>
          <a:xfrm>
            <a:off x="3731155" y="3863957"/>
            <a:ext cx="3312434" cy="962315"/>
          </a:xfrm>
          <a:prstGeom prst="rect">
            <a:avLst/>
          </a:prstGeom>
        </p:spPr>
        <p:txBody>
          <a:bodyPr wrap="square" lIns="0" tIns="0" rIns="0" bIns="0" rtlCol="0" anchor="t">
            <a:spAutoFit/>
          </a:bodyPr>
          <a:lstStyle/>
          <a:p>
            <a:pPr marL="272999" lvl="1" indent="-136500">
              <a:lnSpc>
                <a:spcPts val="1517"/>
              </a:lnSpc>
              <a:buFont typeface="Arial"/>
              <a:buChar char="•"/>
            </a:pP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Άλλες</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σημ</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αν</a:t>
            </a: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τι</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κές</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Μορφές</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endPar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endParaRPr>
          </a:p>
          <a:p>
            <a:pPr marL="136499" lvl="1">
              <a:lnSpc>
                <a:spcPts val="1517"/>
              </a:lnSpc>
            </a:pP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όπως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Νεφρικός</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όγκος</a:t>
            </a: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 (π.χ. Wilms), </a:t>
            </a: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n-US" sz="1264" spc="-25" dirty="0" err="1">
                <a:solidFill>
                  <a:srgbClr val="4383C0"/>
                </a:solidFill>
                <a:latin typeface="Cardo Bold" panose="020B0604020202020204" charset="-79"/>
                <a:ea typeface="Cardo Bold" panose="020B0604020202020204" charset="-79"/>
                <a:cs typeface="Cardo Bold" panose="020B0604020202020204" charset="-79"/>
                <a:sym typeface="Roca Two"/>
              </a:rPr>
              <a:t>νευρο</a:t>
            </a:r>
            <a:r>
              <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rPr>
              <a:t>βλάστωμα </a:t>
            </a: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a:t>
            </a:r>
          </a:p>
          <a:p>
            <a:pPr marL="136499" lvl="1" algn="l">
              <a:lnSpc>
                <a:spcPts val="1517"/>
              </a:lnSpc>
            </a:pPr>
            <a:r>
              <a:rPr lang="el-GR" sz="1264" spc="-25" dirty="0">
                <a:solidFill>
                  <a:srgbClr val="4383C0"/>
                </a:solidFill>
                <a:latin typeface="Cardo Bold" panose="020B0604020202020204" charset="-79"/>
                <a:ea typeface="Cardo Bold" panose="020B0604020202020204" charset="-79"/>
                <a:cs typeface="Cardo Bold" panose="020B0604020202020204" charset="-79"/>
                <a:sym typeface="Roca Two"/>
              </a:rPr>
              <a:t> </a:t>
            </a:r>
            <a:r>
              <a:rPr lang="el-GR" sz="1264" spc="-25" dirty="0" err="1">
                <a:solidFill>
                  <a:srgbClr val="4383C0"/>
                </a:solidFill>
                <a:latin typeface="Cardo Bold" panose="020B0604020202020204" charset="-79"/>
                <a:ea typeface="Cardo Bold" panose="020B0604020202020204" charset="-79"/>
                <a:cs typeface="Cardo Bold" panose="020B0604020202020204" charset="-79"/>
                <a:sym typeface="Roca Two"/>
              </a:rPr>
              <a:t>σαρκώματα,κ.α</a:t>
            </a:r>
            <a:endPar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endParaRPr>
          </a:p>
          <a:p>
            <a:pPr algn="l">
              <a:lnSpc>
                <a:spcPts val="1517"/>
              </a:lnSpc>
            </a:pPr>
            <a:endParaRPr lang="en-US" sz="1264" spc="-25" dirty="0">
              <a:solidFill>
                <a:srgbClr val="4383C0"/>
              </a:solidFill>
              <a:latin typeface="Cardo Bold" panose="020B0604020202020204" charset="-79"/>
              <a:ea typeface="Cardo Bold" panose="020B0604020202020204" charset="-79"/>
              <a:cs typeface="Cardo Bold" panose="020B0604020202020204" charset="-79"/>
              <a:sym typeface="Roca Two"/>
            </a:endParaRPr>
          </a:p>
        </p:txBody>
      </p:sp>
      <p:sp>
        <p:nvSpPr>
          <p:cNvPr id="25" name="TextBox 25"/>
          <p:cNvSpPr txBox="1"/>
          <p:nvPr/>
        </p:nvSpPr>
        <p:spPr>
          <a:xfrm>
            <a:off x="3891859" y="5312846"/>
            <a:ext cx="2377218" cy="282129"/>
          </a:xfrm>
          <a:prstGeom prst="rect">
            <a:avLst/>
          </a:prstGeom>
        </p:spPr>
        <p:txBody>
          <a:bodyPr lIns="0" tIns="0" rIns="0" bIns="0" rtlCol="0" anchor="t">
            <a:spAutoFit/>
          </a:bodyPr>
          <a:lstStyle/>
          <a:p>
            <a:pPr algn="ctr">
              <a:lnSpc>
                <a:spcPts val="2239"/>
              </a:lnSpc>
              <a:spcBef>
                <a:spcPct val="0"/>
              </a:spcBef>
            </a:pPr>
            <a:r>
              <a:rPr lang="en-US" b="1" spc="-31" dirty="0">
                <a:solidFill>
                  <a:srgbClr val="0070C0"/>
                </a:solidFill>
                <a:latin typeface="Cardo Bold"/>
                <a:ea typeface="Cardo Bold"/>
                <a:cs typeface="Cardo Bold"/>
                <a:sym typeface="Cardo Bold"/>
              </a:rPr>
              <a:t>ΕΠΙΠΛΟΚΕΣ</a:t>
            </a:r>
          </a:p>
        </p:txBody>
      </p:sp>
      <p:sp>
        <p:nvSpPr>
          <p:cNvPr id="28" name="Freeform 10" descr="brushstroke">
            <a:extLst>
              <a:ext uri="{FF2B5EF4-FFF2-40B4-BE49-F238E27FC236}">
                <a16:creationId xmlns:a16="http://schemas.microsoft.com/office/drawing/2014/main" id="{C2FAA0D4-C382-4EB4-8CEE-C9CB7414FAFB}"/>
              </a:ext>
            </a:extLst>
          </p:cNvPr>
          <p:cNvSpPr/>
          <p:nvPr/>
        </p:nvSpPr>
        <p:spPr>
          <a:xfrm>
            <a:off x="7199631" y="197835"/>
            <a:ext cx="3344546" cy="719275"/>
          </a:xfrm>
          <a:custGeom>
            <a:avLst/>
            <a:gdLst/>
            <a:ahLst/>
            <a:cxnLst/>
            <a:rect l="l" t="t" r="r" b="b"/>
            <a:pathLst>
              <a:path w="2882198" h="676006">
                <a:moveTo>
                  <a:pt x="0" y="0"/>
                </a:moveTo>
                <a:lnTo>
                  <a:pt x="2882199" y="0"/>
                </a:lnTo>
                <a:lnTo>
                  <a:pt x="2882199" y="676006"/>
                </a:lnTo>
                <a:lnTo>
                  <a:pt x="0" y="676006"/>
                </a:lnTo>
                <a:lnTo>
                  <a:pt x="0" y="0"/>
                </a:lnTo>
                <a:close/>
              </a:path>
            </a:pathLst>
          </a:custGeom>
          <a:blipFill>
            <a:blip r:embed="rId6">
              <a:extLst>
                <a:ext uri="{96DAC541-7B7A-43D3-8B79-37D633B846F1}">
                  <asvg:svgBlip xmlns:asvg="http://schemas.microsoft.com/office/drawing/2016/SVG/main" r:embed="rId7"/>
                </a:ext>
              </a:extLst>
            </a:blip>
            <a:stretch>
              <a:fillRect/>
            </a:stretch>
          </a:blipFill>
          <a:ln cap="sq">
            <a:noFill/>
            <a:prstDash val="solid"/>
            <a:miter/>
          </a:ln>
        </p:spPr>
      </p:sp>
      <p:sp>
        <p:nvSpPr>
          <p:cNvPr id="26" name="TextBox 26"/>
          <p:cNvSpPr txBox="1"/>
          <p:nvPr/>
        </p:nvSpPr>
        <p:spPr>
          <a:xfrm>
            <a:off x="7442399" y="335005"/>
            <a:ext cx="2932024" cy="564257"/>
          </a:xfrm>
          <a:prstGeom prst="rect">
            <a:avLst/>
          </a:prstGeom>
        </p:spPr>
        <p:txBody>
          <a:bodyPr wrap="square" lIns="0" tIns="0" rIns="0" bIns="0" rtlCol="0" anchor="t">
            <a:spAutoFit/>
          </a:bodyPr>
          <a:lstStyle/>
          <a:p>
            <a:pPr algn="ctr">
              <a:lnSpc>
                <a:spcPts val="2239"/>
              </a:lnSpc>
              <a:spcBef>
                <a:spcPct val="0"/>
              </a:spcBef>
            </a:pPr>
            <a:r>
              <a:rPr lang="en-US" b="1" spc="-31" dirty="0">
                <a:solidFill>
                  <a:srgbClr val="4383C0"/>
                </a:solidFill>
                <a:latin typeface="Cardo Bold"/>
                <a:ea typeface="Cardo Bold"/>
                <a:cs typeface="Cardo Bold"/>
                <a:sym typeface="Cardo Bold"/>
              </a:rPr>
              <a:t>ΜΑΖΙ ΚΑΙ ΜΕΤΑ ΤΗΝ ΘΕΡΑΠΕΙΑ</a:t>
            </a:r>
          </a:p>
        </p:txBody>
      </p:sp>
      <p:sp>
        <p:nvSpPr>
          <p:cNvPr id="27" name="TextBox 27"/>
          <p:cNvSpPr txBox="1"/>
          <p:nvPr/>
        </p:nvSpPr>
        <p:spPr>
          <a:xfrm>
            <a:off x="7466646" y="5361393"/>
            <a:ext cx="2782703" cy="540533"/>
          </a:xfrm>
          <a:prstGeom prst="rect">
            <a:avLst/>
          </a:prstGeom>
        </p:spPr>
        <p:txBody>
          <a:bodyPr wrap="square" lIns="0" tIns="0" rIns="0" bIns="0" rtlCol="0" anchor="t">
            <a:spAutoFit/>
          </a:bodyPr>
          <a:lstStyle/>
          <a:p>
            <a:pPr algn="ctr">
              <a:lnSpc>
                <a:spcPts val="2140"/>
              </a:lnSpc>
              <a:spcBef>
                <a:spcPct val="0"/>
              </a:spcBef>
            </a:pPr>
            <a:r>
              <a:rPr lang="en-US" b="1" spc="-30" dirty="0">
                <a:solidFill>
                  <a:srgbClr val="0070C0"/>
                </a:solidFill>
                <a:latin typeface="Cardo Bold"/>
                <a:ea typeface="Cardo Bold"/>
                <a:cs typeface="Cardo Bold"/>
                <a:sym typeface="Cardo Bold"/>
              </a:rPr>
              <a:t>ΑΠΟΚΑΤΑΣΤΑΣΗ ΚΑΙ ΠΟΙΟΤΗΤΑ ΖΩΗΣ</a:t>
            </a:r>
          </a:p>
        </p:txBody>
      </p:sp>
      <p:pic>
        <p:nvPicPr>
          <p:cNvPr id="30" name="Εικόνα 29">
            <a:extLst>
              <a:ext uri="{FF2B5EF4-FFF2-40B4-BE49-F238E27FC236}">
                <a16:creationId xmlns:a16="http://schemas.microsoft.com/office/drawing/2014/main" id="{0AAEE8D1-7872-48BF-AA05-9E3AE8C02E4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87014" y="48348"/>
            <a:ext cx="3174483" cy="7445761"/>
          </a:xfrm>
          <a:prstGeom prst="rect">
            <a:avLst/>
          </a:prstGeom>
        </p:spPr>
      </p:pic>
      <p:cxnSp>
        <p:nvCxnSpPr>
          <p:cNvPr id="31" name="Ευθεία γραμμή σύνδεσης 30">
            <a:extLst>
              <a:ext uri="{FF2B5EF4-FFF2-40B4-BE49-F238E27FC236}">
                <a16:creationId xmlns:a16="http://schemas.microsoft.com/office/drawing/2014/main" id="{9C9922E5-B1CA-49BC-93B4-5F8577D1D560}"/>
              </a:ext>
            </a:extLst>
          </p:cNvPr>
          <p:cNvCxnSpPr>
            <a:cxnSpLocks/>
          </p:cNvCxnSpPr>
          <p:nvPr/>
        </p:nvCxnSpPr>
        <p:spPr>
          <a:xfrm flipV="1">
            <a:off x="-31680" y="26173"/>
            <a:ext cx="11201400" cy="1"/>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3" name="Ευθεία γραμμή σύνδεσης 32">
            <a:extLst>
              <a:ext uri="{FF2B5EF4-FFF2-40B4-BE49-F238E27FC236}">
                <a16:creationId xmlns:a16="http://schemas.microsoft.com/office/drawing/2014/main" id="{805DE40F-8588-44DF-B390-ECC597C30BB8}"/>
              </a:ext>
            </a:extLst>
          </p:cNvPr>
          <p:cNvCxnSpPr>
            <a:cxnSpLocks/>
          </p:cNvCxnSpPr>
          <p:nvPr/>
        </p:nvCxnSpPr>
        <p:spPr>
          <a:xfrm>
            <a:off x="21046" y="-62311"/>
            <a:ext cx="22210" cy="7686292"/>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4" name="Ευθεία γραμμή σύνδεσης 33">
            <a:extLst>
              <a:ext uri="{FF2B5EF4-FFF2-40B4-BE49-F238E27FC236}">
                <a16:creationId xmlns:a16="http://schemas.microsoft.com/office/drawing/2014/main" id="{7DF094A6-8B66-46EA-B3FC-A7C7D66E1C74}"/>
              </a:ext>
            </a:extLst>
          </p:cNvPr>
          <p:cNvCxnSpPr>
            <a:cxnSpLocks/>
          </p:cNvCxnSpPr>
          <p:nvPr/>
        </p:nvCxnSpPr>
        <p:spPr>
          <a:xfrm flipH="1">
            <a:off x="0" y="7516286"/>
            <a:ext cx="10927340" cy="24553"/>
          </a:xfrm>
          <a:prstGeom prst="line">
            <a:avLst/>
          </a:prstGeom>
          <a:ln w="76200"/>
        </p:spPr>
        <p:style>
          <a:lnRef idx="1">
            <a:schemeClr val="accent1"/>
          </a:lnRef>
          <a:fillRef idx="0">
            <a:schemeClr val="accent1"/>
          </a:fillRef>
          <a:effectRef idx="0">
            <a:schemeClr val="accent1"/>
          </a:effectRef>
          <a:fontRef idx="minor">
            <a:schemeClr val="tx1"/>
          </a:fontRef>
        </p:style>
      </p:cxnSp>
      <p:cxnSp>
        <p:nvCxnSpPr>
          <p:cNvPr id="38" name="Ευθεία γραμμή σύνδεσης 37">
            <a:extLst>
              <a:ext uri="{FF2B5EF4-FFF2-40B4-BE49-F238E27FC236}">
                <a16:creationId xmlns:a16="http://schemas.microsoft.com/office/drawing/2014/main" id="{E562DE5C-8CB9-4F4A-8181-5560A5EB3310}"/>
              </a:ext>
            </a:extLst>
          </p:cNvPr>
          <p:cNvCxnSpPr>
            <a:cxnSpLocks/>
          </p:cNvCxnSpPr>
          <p:nvPr/>
        </p:nvCxnSpPr>
        <p:spPr>
          <a:xfrm>
            <a:off x="10652576" y="48349"/>
            <a:ext cx="21046" cy="7631216"/>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534</TotalTime>
  <Words>304</Words>
  <Application>Microsoft Office PowerPoint</Application>
  <PresentationFormat>Προσαρμογή</PresentationFormat>
  <Paragraphs>50</Paragraphs>
  <Slides>2</Slides>
  <Notes>1</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vt:i4>
      </vt:variant>
    </vt:vector>
  </HeadingPairs>
  <TitlesOfParts>
    <vt:vector size="9" baseType="lpstr">
      <vt:lpstr>Calibri</vt:lpstr>
      <vt:lpstr>Arial</vt:lpstr>
      <vt:lpstr>Cardo Bold</vt:lpstr>
      <vt:lpstr>Roca Two</vt:lpstr>
      <vt:lpstr>TT Interphases</vt:lpstr>
      <vt:lpstr>Cardo</vt:lpstr>
      <vt:lpstr>Office Theme</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 Education Brochure in Green Light Green Minimal Illustration Style</dc:title>
  <dc:creator>Νοσηλευτική Ειδικότητα</dc:creator>
  <cp:lastModifiedBy>Νοσηλευτική Ειδικότητα</cp:lastModifiedBy>
  <cp:revision>21</cp:revision>
  <cp:lastPrinted>2026-01-23T11:07:47Z</cp:lastPrinted>
  <dcterms:created xsi:type="dcterms:W3CDTF">2006-08-16T00:00:00Z</dcterms:created>
  <dcterms:modified xsi:type="dcterms:W3CDTF">2026-01-23T11:17:38Z</dcterms:modified>
  <dc:identifier>DAG-8DQgwDY</dc:identifier>
</cp:coreProperties>
</file>