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1" r:id="rId2"/>
    <p:sldId id="269" r:id="rId3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92FF"/>
    <a:srgbClr val="0083E6"/>
    <a:srgbClr val="008FFA"/>
    <a:srgbClr val="008AF2"/>
    <a:srgbClr val="3278CC"/>
    <a:srgbClr val="75A4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120E0-1A36-451E-B7F3-4CD50F1FED32}" type="datetimeFigureOut">
              <a:rPr lang="el-GR" smtClean="0"/>
              <a:pPr/>
              <a:t>20/9/2022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F431F-D0CD-4664-8221-D8909074BAB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6713-05B6-4F58-9A28-6281CD406D4B}" type="datetimeFigureOut">
              <a:rPr lang="el-GR" smtClean="0"/>
              <a:pPr/>
              <a:t>20/9/2022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4E98-4A0C-4AD3-8CA3-F3CC63345F3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6713-05B6-4F58-9A28-6281CD406D4B}" type="datetimeFigureOut">
              <a:rPr lang="el-GR" smtClean="0"/>
              <a:pPr/>
              <a:t>20/9/2022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4E98-4A0C-4AD3-8CA3-F3CC63345F3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6713-05B6-4F58-9A28-6281CD406D4B}" type="datetimeFigureOut">
              <a:rPr lang="el-GR" smtClean="0"/>
              <a:pPr/>
              <a:t>20/9/2022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4E98-4A0C-4AD3-8CA3-F3CC63345F3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6713-05B6-4F58-9A28-6281CD406D4B}" type="datetimeFigureOut">
              <a:rPr lang="el-GR" smtClean="0"/>
              <a:pPr/>
              <a:t>20/9/2022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4E98-4A0C-4AD3-8CA3-F3CC63345F3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6713-05B6-4F58-9A28-6281CD406D4B}" type="datetimeFigureOut">
              <a:rPr lang="el-GR" smtClean="0"/>
              <a:pPr/>
              <a:t>20/9/2022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4E98-4A0C-4AD3-8CA3-F3CC63345F3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6713-05B6-4F58-9A28-6281CD406D4B}" type="datetimeFigureOut">
              <a:rPr lang="el-GR" smtClean="0"/>
              <a:pPr/>
              <a:t>20/9/2022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4E98-4A0C-4AD3-8CA3-F3CC63345F3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6713-05B6-4F58-9A28-6281CD406D4B}" type="datetimeFigureOut">
              <a:rPr lang="el-GR" smtClean="0"/>
              <a:pPr/>
              <a:t>20/9/2022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4E98-4A0C-4AD3-8CA3-F3CC63345F3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6713-05B6-4F58-9A28-6281CD406D4B}" type="datetimeFigureOut">
              <a:rPr lang="el-GR" smtClean="0"/>
              <a:pPr/>
              <a:t>20/9/2022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4E98-4A0C-4AD3-8CA3-F3CC63345F3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6713-05B6-4F58-9A28-6281CD406D4B}" type="datetimeFigureOut">
              <a:rPr lang="el-GR" smtClean="0"/>
              <a:pPr/>
              <a:t>20/9/2022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4E98-4A0C-4AD3-8CA3-F3CC63345F3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6713-05B6-4F58-9A28-6281CD406D4B}" type="datetimeFigureOut">
              <a:rPr lang="el-GR" smtClean="0"/>
              <a:pPr/>
              <a:t>20/9/2022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4E98-4A0C-4AD3-8CA3-F3CC63345F3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6713-05B6-4F58-9A28-6281CD406D4B}" type="datetimeFigureOut">
              <a:rPr lang="el-GR" smtClean="0"/>
              <a:pPr/>
              <a:t>20/9/2022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4E98-4A0C-4AD3-8CA3-F3CC63345F3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A6713-05B6-4F58-9A28-6281CD406D4B}" type="datetimeFigureOut">
              <a:rPr lang="el-GR" smtClean="0"/>
              <a:pPr/>
              <a:t>20/9/2022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F4E98-4A0C-4AD3-8CA3-F3CC63345F3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9000" r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 numCol="2">
            <a:normAutofit/>
          </a:bodyPr>
          <a:lstStyle/>
          <a:p>
            <a:pPr>
              <a:buNone/>
            </a:pPr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+mj-lt"/>
            </a:endParaRP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+mj-lt"/>
            </a:endParaRP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+mj-lt"/>
            </a:endParaRP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+mj-lt"/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  <a:latin typeface="+mj-lt"/>
              </a:rPr>
              <a:t>	</a:t>
            </a:r>
            <a:r>
              <a:rPr lang="el-GR" b="1" dirty="0" smtClean="0">
                <a:solidFill>
                  <a:srgbClr val="FFFF00"/>
                </a:solidFill>
                <a:latin typeface="+mj-lt"/>
              </a:rPr>
              <a:t>Η Κλιματική Αλλαγή </a:t>
            </a:r>
            <a:br>
              <a:rPr lang="el-GR" b="1" dirty="0" smtClean="0">
                <a:solidFill>
                  <a:srgbClr val="FFFF00"/>
                </a:solidFill>
                <a:latin typeface="+mj-lt"/>
              </a:rPr>
            </a:br>
            <a:r>
              <a:rPr lang="el-GR" b="1" dirty="0" smtClean="0">
                <a:solidFill>
                  <a:srgbClr val="FFFF00"/>
                </a:solidFill>
                <a:latin typeface="+mj-lt"/>
              </a:rPr>
              <a:t>Επηρεάζει την Υγεία μας!</a:t>
            </a:r>
            <a:endParaRPr lang="en-US" b="1" dirty="0" smtClean="0">
              <a:solidFill>
                <a:srgbClr val="FFFF00"/>
              </a:solidFill>
              <a:latin typeface="+mj-lt"/>
            </a:endParaRPr>
          </a:p>
          <a:p>
            <a:pPr algn="ctr">
              <a:buNone/>
            </a:pPr>
            <a:endParaRPr lang="el-GR" b="1" dirty="0" smtClean="0">
              <a:solidFill>
                <a:srgbClr val="FFFF00"/>
              </a:solidFill>
              <a:latin typeface="+mj-lt"/>
            </a:endParaRPr>
          </a:p>
          <a:p>
            <a:pPr algn="ctr">
              <a:buNone/>
            </a:pPr>
            <a:endParaRPr lang="en-US" b="1" dirty="0" smtClean="0">
              <a:solidFill>
                <a:srgbClr val="FFFF00"/>
              </a:solidFill>
              <a:latin typeface="+mj-lt"/>
            </a:endParaRPr>
          </a:p>
          <a:p>
            <a:pPr algn="ctr">
              <a:buNone/>
            </a:pPr>
            <a:r>
              <a:rPr lang="en-US" sz="2600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	</a:t>
            </a:r>
            <a:endParaRPr lang="el-GR" sz="2600" b="1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  <a:p>
            <a:pPr algn="ctr">
              <a:buNone/>
            </a:pPr>
            <a:endParaRPr lang="el-GR" sz="2600" b="1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  <a:p>
            <a:pPr algn="ctr">
              <a:buNone/>
            </a:pPr>
            <a:endParaRPr lang="el-GR" sz="1400" b="1" dirty="0" smtClean="0">
              <a:latin typeface="+mj-lt"/>
              <a:cs typeface="Times New Roman" pitchFamily="18" charset="0"/>
            </a:endParaRPr>
          </a:p>
          <a:p>
            <a:pPr algn="ctr">
              <a:buNone/>
            </a:pPr>
            <a:endParaRPr lang="el-GR" sz="1400" b="1" dirty="0" smtClean="0">
              <a:latin typeface="+mj-lt"/>
              <a:cs typeface="Times New Roman" pitchFamily="18" charset="0"/>
            </a:endParaRPr>
          </a:p>
          <a:p>
            <a:pPr algn="ctr">
              <a:buNone/>
            </a:pPr>
            <a:r>
              <a:rPr lang="el-GR" sz="1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	</a:t>
            </a:r>
          </a:p>
          <a:p>
            <a:pPr algn="ctr">
              <a:buNone/>
            </a:pPr>
            <a:endParaRPr lang="el-GR" sz="1600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pPr algn="ctr">
              <a:buNone/>
            </a:pPr>
            <a:r>
              <a:rPr lang="en-US" sz="1600" dirty="0" smtClean="0">
                <a:latin typeface="+mj-lt"/>
                <a:cs typeface="Times New Roman" pitchFamily="18" charset="0"/>
              </a:rPr>
              <a:t>7</a:t>
            </a:r>
            <a:r>
              <a:rPr lang="el-GR" sz="1600" dirty="0" smtClean="0">
                <a:latin typeface="+mj-lt"/>
                <a:cs typeface="Times New Roman" pitchFamily="18" charset="0"/>
              </a:rPr>
              <a:t>η Υγειονομική Περιφέρεια Κρήτης</a:t>
            </a:r>
          </a:p>
          <a:p>
            <a:pPr algn="ctr">
              <a:buNone/>
            </a:pPr>
            <a:r>
              <a:rPr lang="en-US" sz="1600" dirty="0" smtClean="0">
                <a:latin typeface="+mj-lt"/>
                <a:cs typeface="Times New Roman" pitchFamily="18" charset="0"/>
              </a:rPr>
              <a:t>	</a:t>
            </a:r>
            <a:r>
              <a:rPr lang="el-GR" sz="1600" dirty="0" smtClean="0">
                <a:latin typeface="+mj-lt"/>
                <a:cs typeface="Times New Roman" pitchFamily="18" charset="0"/>
              </a:rPr>
              <a:t>Διεύθυνση Δημόσιας Υγείας</a:t>
            </a:r>
          </a:p>
          <a:p>
            <a:pPr algn="ctr">
              <a:buNone/>
            </a:pPr>
            <a:r>
              <a:rPr lang="el-GR" sz="1600" dirty="0" smtClean="0">
                <a:latin typeface="+mj-lt"/>
                <a:cs typeface="Times New Roman" pitchFamily="18" charset="0"/>
              </a:rPr>
              <a:t>2022</a:t>
            </a:r>
          </a:p>
          <a:p>
            <a:pPr algn="ctr">
              <a:buNone/>
            </a:pPr>
            <a:endParaRPr lang="el-GR" dirty="0"/>
          </a:p>
        </p:txBody>
      </p:sp>
      <p:pic>
        <p:nvPicPr>
          <p:cNvPr id="8" name="Picture 1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5572140"/>
            <a:ext cx="2608193" cy="1071570"/>
          </a:xfrm>
          <a:prstGeom prst="rect">
            <a:avLst/>
          </a:prstGeom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 dirty="0"/>
          </a:p>
        </p:txBody>
      </p:sp>
      <p:sp>
        <p:nvSpPr>
          <p:cNvPr id="1032" name="AutoShape 8" descr="Um nerd de mulher feliz dos desenhos animados com uma idéia Stock Vectors,  Royalty Free Um nerd de mulher feliz dos desenhos animados com uma idéia  Illustration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1034" name="AutoShape 10" descr="Um nerd de mulher feliz dos desenhos animados com uma idéia Stock Vectors,  Royalty Free Um nerd de mulher feliz dos desenhos animados com uma idéia  Illustration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1036" name="AutoShape 12" descr="Um nerd de mulher feliz dos desenhos animados com uma idéia Stock Vectors,  Royalty Free Um nerd de mulher feliz dos desenhos animados com uma idéia  Illustration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1038" name="AutoShape 14" descr="Um nerd de mulher feliz dos desenhos animados com uma idéia Stock Vectors,  Royalty Free Um nerd de mulher feliz dos desenhos animados com uma idéia  Illustration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1042" name="AutoShape 18" descr="Um nerd de mulher feliz dos desenhos animados com uma idéia Stock Vectors,  Royalty Free Um nerd de mulher feliz dos desenhos animados com uma idéia  Illustration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pic>
        <p:nvPicPr>
          <p:cNvPr id="1044" name="Picture 20" descr="Λογική Σκέψη: 4 δραστηριότητες για εξάσκηση του παιδιού | Ειδικός Παιδαγωγό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0"/>
            <a:ext cx="2000264" cy="1486350"/>
          </a:xfrm>
          <a:prstGeom prst="rect">
            <a:avLst/>
          </a:prstGeom>
          <a:noFill/>
        </p:spPr>
      </p:pic>
      <p:sp>
        <p:nvSpPr>
          <p:cNvPr id="16" name="15 - Ορθογώνιο"/>
          <p:cNvSpPr/>
          <p:nvPr/>
        </p:nvSpPr>
        <p:spPr>
          <a:xfrm>
            <a:off x="0" y="428604"/>
            <a:ext cx="2285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u="sng" dirty="0" smtClean="0">
                <a:solidFill>
                  <a:srgbClr val="FFFF00"/>
                </a:solidFill>
              </a:rPr>
              <a:t>Δεν Ξεχνώ…</a:t>
            </a:r>
            <a:endParaRPr lang="el-GR" sz="3200" b="1" u="sng" dirty="0">
              <a:solidFill>
                <a:srgbClr val="FFFF00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0" y="1857364"/>
            <a:ext cx="457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Να κλείσω τον υπολογιστή!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Να κλείσω την τηλεόραση!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Να βάλω το κινητό σε κατάσταση εξοικονόμησης ενέργειας!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Να βγάλω το φορτιστή από την πρίζα!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Να ρυθμίσω το θερμοστάτη στο σπίτι!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Να αγοράσω φρούτα/λαχανικά εποχής!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Να αγοράσω λάμπες εξοικονόμησης   ενέργειας!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Να πάρω τα σκουπίδια ανακύκλωσης!</a:t>
            </a:r>
          </a:p>
        </p:txBody>
      </p:sp>
      <p:pic>
        <p:nvPicPr>
          <p:cNvPr id="14" name="Picture 3" descr="Κλιματική αλλαγή: Τι περιλαμβάνει το σχέδιο της ΕΕ - Τι αλλάζει στη ζωή μας  - Ειδήσεις - νέα - Το Βήμα Onlin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2071678"/>
            <a:ext cx="3643338" cy="22770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>
          <a:xfrm>
            <a:off x="0" y="0"/>
            <a:ext cx="4497389" cy="68580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l-GR" sz="4400" b="1" u="sng" dirty="0" smtClean="0"/>
              <a:t>1</a:t>
            </a:r>
            <a:r>
              <a:rPr lang="el-GR" sz="4400" b="1" u="sng" baseline="30000" dirty="0" smtClean="0"/>
              <a:t>ο</a:t>
            </a:r>
            <a:r>
              <a:rPr lang="el-GR" sz="4400" b="1" u="sng" dirty="0" smtClean="0"/>
              <a:t> ΠΕΙΡΑΜΑ!</a:t>
            </a:r>
            <a:endParaRPr lang="el-GR" sz="4400" u="sng" dirty="0" smtClean="0"/>
          </a:p>
          <a:p>
            <a:pPr>
              <a:buNone/>
            </a:pPr>
            <a:r>
              <a:rPr lang="el-GR" i="1" dirty="0" smtClean="0"/>
              <a:t> </a:t>
            </a:r>
            <a:endParaRPr lang="el-GR" dirty="0" smtClean="0"/>
          </a:p>
          <a:p>
            <a:pPr>
              <a:buNone/>
            </a:pPr>
            <a:r>
              <a:rPr lang="el-GR" i="1" dirty="0" smtClean="0"/>
              <a:t> </a:t>
            </a:r>
            <a:endParaRPr lang="el-GR" dirty="0" smtClean="0"/>
          </a:p>
          <a:p>
            <a:pPr>
              <a:buNone/>
            </a:pPr>
            <a:r>
              <a:rPr lang="el-GR" b="1" i="1" u="sng" dirty="0" smtClean="0"/>
              <a:t>Θα Χρειαστείτε:</a:t>
            </a:r>
            <a:r>
              <a:rPr lang="el-GR" i="1" dirty="0" smtClean="0"/>
              <a:t>  2 Πλαστικά Ποτήρια</a:t>
            </a:r>
            <a:endParaRPr lang="el-GR" dirty="0" smtClean="0"/>
          </a:p>
          <a:p>
            <a:pPr>
              <a:buNone/>
            </a:pPr>
            <a:r>
              <a:rPr lang="el-GR" i="1" dirty="0" smtClean="0"/>
              <a:t>		         Νερό</a:t>
            </a:r>
            <a:endParaRPr lang="el-GR" dirty="0" smtClean="0"/>
          </a:p>
          <a:p>
            <a:pPr>
              <a:buNone/>
            </a:pPr>
            <a:r>
              <a:rPr lang="el-GR" i="1" dirty="0" smtClean="0"/>
              <a:t>		        Ψυγείο</a:t>
            </a:r>
            <a:endParaRPr lang="el-GR" dirty="0" smtClean="0"/>
          </a:p>
          <a:p>
            <a:pPr>
              <a:buNone/>
            </a:pPr>
            <a:r>
              <a:rPr lang="el-GR" i="1" dirty="0" smtClean="0"/>
              <a:t> </a:t>
            </a:r>
            <a:endParaRPr lang="el-GR" dirty="0" smtClean="0"/>
          </a:p>
          <a:p>
            <a:endParaRPr lang="el-GR" dirty="0" smtClean="0"/>
          </a:p>
          <a:p>
            <a:pPr marL="514350" lvl="0" indent="-514350">
              <a:buAutoNum type="arabicParenR"/>
            </a:pPr>
            <a:r>
              <a:rPr lang="el-GR" dirty="0" smtClean="0"/>
              <a:t>Πάρτε 2 ίδια πλαστικά ποτήρια.</a:t>
            </a:r>
          </a:p>
          <a:p>
            <a:pPr marL="514350" lvl="0" indent="-514350">
              <a:buAutoNum type="arabicParenR"/>
            </a:pPr>
            <a:r>
              <a:rPr lang="el-GR" dirty="0" smtClean="0"/>
              <a:t>Γεμίστε το ένα με νερό βρύσης και αφήστε το άλλο άδειο.</a:t>
            </a:r>
          </a:p>
          <a:p>
            <a:pPr marL="514350" lvl="0" indent="-514350">
              <a:buAutoNum type="arabicParenR"/>
            </a:pPr>
            <a:r>
              <a:rPr lang="el-GR" dirty="0" smtClean="0"/>
              <a:t>Βάλτε και τα δύο ποτήρια στο ψυγείο για 15 λεπτά.</a:t>
            </a:r>
          </a:p>
          <a:p>
            <a:pPr marL="514350" lvl="0" indent="-514350">
              <a:buAutoNum type="arabicParenR"/>
            </a:pPr>
            <a:r>
              <a:rPr lang="el-GR" dirty="0" smtClean="0"/>
              <a:t>Βγάλτε τα ποτήρια από το ψυγείο και ακουμπήστε την εξωτερική πλευρά των ποτηριών.</a:t>
            </a:r>
          </a:p>
          <a:p>
            <a:pPr>
              <a:buNone/>
            </a:pPr>
            <a:endParaRPr lang="el-GR" b="1" i="1" u="sng" dirty="0" smtClean="0"/>
          </a:p>
          <a:p>
            <a:pPr>
              <a:buNone/>
            </a:pPr>
            <a:endParaRPr lang="el-GR" b="1" i="1" u="sng" dirty="0" smtClean="0"/>
          </a:p>
          <a:p>
            <a:pPr>
              <a:buNone/>
            </a:pPr>
            <a:endParaRPr lang="el-GR" b="1" i="1" u="sng" dirty="0" smtClean="0"/>
          </a:p>
          <a:p>
            <a:pPr>
              <a:buNone/>
            </a:pPr>
            <a:endParaRPr lang="el-GR" b="1" i="1" u="sng" dirty="0" smtClean="0"/>
          </a:p>
          <a:p>
            <a:pPr>
              <a:buNone/>
            </a:pPr>
            <a:endParaRPr lang="el-GR" b="1" i="1" u="sng" dirty="0" smtClean="0"/>
          </a:p>
          <a:p>
            <a:pPr>
              <a:buNone/>
            </a:pPr>
            <a:endParaRPr lang="el-GR" b="1" i="1" u="sng" dirty="0" smtClean="0"/>
          </a:p>
          <a:p>
            <a:pPr>
              <a:buNone/>
            </a:pPr>
            <a:endParaRPr lang="el-GR" b="1" i="1" u="sng" dirty="0" smtClean="0"/>
          </a:p>
          <a:p>
            <a:pPr>
              <a:buNone/>
            </a:pPr>
            <a:r>
              <a:rPr lang="el-GR" b="1" i="1" u="sng" dirty="0" smtClean="0"/>
              <a:t>Τι παρατηρείτε;</a:t>
            </a:r>
          </a:p>
          <a:p>
            <a:pPr>
              <a:buNone/>
            </a:pPr>
            <a:endParaRPr lang="el-GR" b="1" i="1" u="sng" dirty="0" smtClean="0"/>
          </a:p>
          <a:p>
            <a:pPr>
              <a:buNone/>
            </a:pPr>
            <a:endParaRPr lang="el-GR" dirty="0" smtClean="0"/>
          </a:p>
          <a:p>
            <a:pPr algn="just">
              <a:buFont typeface="Wingdings" pitchFamily="2" charset="2"/>
              <a:buChar char="v"/>
            </a:pPr>
            <a:r>
              <a:rPr lang="el-GR" dirty="0" smtClean="0"/>
              <a:t>Το ποτήρι που περιέχει το νερό είναι πιο ζεστό,  το νερό διατηρεί τη ζέστη περισσότερο από τον αέρα. Ο αέρας μέσα στο άδειο ποτήρι χάνει πιο γρήγορα τη θερμότητα, οπότε αυτό το ποτήρι είναι πιο ψυχρό.</a:t>
            </a:r>
          </a:p>
          <a:p>
            <a:pPr algn="just"/>
            <a:endParaRPr lang="el-GR" dirty="0" smtClean="0"/>
          </a:p>
          <a:p>
            <a:pPr algn="just">
              <a:buFont typeface="Wingdings" pitchFamily="2" charset="2"/>
              <a:buChar char="v"/>
            </a:pPr>
            <a:r>
              <a:rPr lang="el-GR" dirty="0" smtClean="0"/>
              <a:t>Επομένως η αύξηση της θερμοκρασίας της γης, η οποία θα οδηγήσει στην άνοδο της στάθμης της θάλασσας και τη θέρμανση των ωκεανών, θα έχει ως συνέπεια οι ωκεανοί να παραμείνουν θερμοί για πολύ περισσότερο καιρό απ’ ότι ο αέρας στην ατμόσφαιρα!</a:t>
            </a:r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572000" y="0"/>
            <a:ext cx="4572000" cy="68580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l-GR" sz="4400" b="1" u="sng" dirty="0" smtClean="0"/>
              <a:t>2</a:t>
            </a:r>
            <a:r>
              <a:rPr lang="el-GR" sz="4400" b="1" u="sng" baseline="30000" dirty="0" smtClean="0"/>
              <a:t>ο</a:t>
            </a:r>
            <a:r>
              <a:rPr lang="el-GR" sz="4400" b="1" u="sng" dirty="0" smtClean="0"/>
              <a:t> ΠΕΙΡΑΜΑ!</a:t>
            </a:r>
            <a:endParaRPr lang="el-GR" sz="4400" u="sng" dirty="0" smtClean="0"/>
          </a:p>
          <a:p>
            <a:endParaRPr lang="el-GR" dirty="0" smtClean="0"/>
          </a:p>
          <a:p>
            <a:pPr>
              <a:buNone/>
            </a:pPr>
            <a:r>
              <a:rPr lang="el-GR" i="1" dirty="0" smtClean="0"/>
              <a:t> </a:t>
            </a:r>
            <a:endParaRPr lang="el-GR" dirty="0" smtClean="0"/>
          </a:p>
          <a:p>
            <a:pPr>
              <a:buNone/>
            </a:pPr>
            <a:r>
              <a:rPr lang="el-GR" b="1" i="1" u="sng" dirty="0" smtClean="0"/>
              <a:t>Θα Χρειαστείτε:</a:t>
            </a:r>
            <a:r>
              <a:rPr lang="el-GR" i="1" dirty="0" smtClean="0"/>
              <a:t>    2 Μικρά Θερμόμετρα</a:t>
            </a:r>
            <a:endParaRPr lang="el-GR" dirty="0" smtClean="0"/>
          </a:p>
          <a:p>
            <a:pPr>
              <a:buNone/>
            </a:pPr>
            <a:r>
              <a:rPr lang="el-GR" i="1" dirty="0" smtClean="0"/>
              <a:t>	   	          1 Μεγάλο Γυάλινο Βαζάκι</a:t>
            </a:r>
            <a:endParaRPr lang="el-GR" dirty="0" smtClean="0"/>
          </a:p>
          <a:p>
            <a:pPr>
              <a:buNone/>
            </a:pPr>
            <a:r>
              <a:rPr lang="el-GR" i="1" dirty="0" smtClean="0"/>
              <a:t> 		          Ηλιόλουστη Μέρα</a:t>
            </a:r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i="1" dirty="0" smtClean="0"/>
              <a:t> </a:t>
            </a:r>
            <a:endParaRPr lang="el-GR" dirty="0" smtClean="0"/>
          </a:p>
          <a:p>
            <a:pPr marL="514350" lvl="0" indent="-514350">
              <a:buAutoNum type="arabicParenR"/>
            </a:pPr>
            <a:r>
              <a:rPr lang="el-GR" dirty="0" smtClean="0"/>
              <a:t>Μία ηλιόλουστη ημέρα τοποθετήστε σε εξωτερικό χώρο, στην ίδια επιφάνεια 2 θερμόμετρα. </a:t>
            </a:r>
          </a:p>
          <a:p>
            <a:pPr marL="514350" lvl="0" indent="-514350">
              <a:buAutoNum type="arabicParenR"/>
            </a:pPr>
            <a:r>
              <a:rPr lang="el-GR" dirty="0" smtClean="0"/>
              <a:t>Μετά από μισή ώρα, καταγράψτε τη θερμοκρασία σε καθένα από τα 2 θερμόμετρα.</a:t>
            </a:r>
          </a:p>
          <a:p>
            <a:pPr marL="514350" lvl="0" indent="-514350">
              <a:buAutoNum type="arabicParenR"/>
            </a:pPr>
            <a:r>
              <a:rPr lang="el-GR" dirty="0" smtClean="0"/>
              <a:t>Σκεπάστε το ένα θερμόμετρο με το γυάλινο βαζάκι και το άλλο αφήστε το ως έχει.</a:t>
            </a:r>
          </a:p>
          <a:p>
            <a:pPr marL="514350" lvl="0" indent="-514350">
              <a:buAutoNum type="arabicParenR"/>
            </a:pPr>
            <a:r>
              <a:rPr lang="el-GR" dirty="0" smtClean="0"/>
              <a:t>Έπειτα από μισή ώρα, καταγράψτε τη θερμοκρασία σε καθένα από τα 2 θερμόμετρα.</a:t>
            </a:r>
          </a:p>
          <a:p>
            <a:pPr marL="514350" lvl="0" indent="-514350">
              <a:buAutoNum type="arabicParenR"/>
            </a:pPr>
            <a:r>
              <a:rPr lang="el-GR" dirty="0" smtClean="0"/>
              <a:t>Επαναλάβετε την καταγραφή έπειτα από άλλη μισή ώρα.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b="1" i="1" u="sng" dirty="0" smtClean="0"/>
              <a:t>Τι παρατηρείτε;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algn="just">
              <a:buFont typeface="Wingdings" pitchFamily="2" charset="2"/>
              <a:buChar char="v"/>
            </a:pPr>
            <a:r>
              <a:rPr lang="el-GR" dirty="0" smtClean="0"/>
              <a:t>Το θερμόμετρο που περιβάλλεται από το γυάλινο βαζάκι έχει σημειώσει πολύ πιο υψηλές θερμοκρασίες από το θερμόμετρο χωρίς το βαζάκι. </a:t>
            </a:r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>
              <a:buFont typeface="Wingdings" pitchFamily="2" charset="2"/>
              <a:buChar char="v"/>
            </a:pPr>
            <a:r>
              <a:rPr lang="el-GR" dirty="0" smtClean="0"/>
              <a:t>Ακριβώς το ίδιο συμβαίνει και κατά τη διάρκεια μιας ηλιόλουστης ημέρας σε ένα θερμοκήπιο, όπου παγιδεύεται η θερμότητα του ήλιου και αδυνατεί να διαρρεύσει πίσω στο διάστημα με αποτέλεσμα να προκαλείται υπερθέρμανση του πλανήτη.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60</Words>
  <Application>Microsoft Office PowerPoint</Application>
  <PresentationFormat>Προβολή στην οθόνη (4:3)</PresentationFormat>
  <Paragraphs>81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Διαφάνεια 1</vt:lpstr>
      <vt:lpstr>Διαφάνεια 2</vt:lpstr>
    </vt:vector>
  </TitlesOfParts>
  <Company>HP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neidikotita</dc:creator>
  <cp:lastModifiedBy>pkladou</cp:lastModifiedBy>
  <cp:revision>77</cp:revision>
  <dcterms:created xsi:type="dcterms:W3CDTF">2022-04-01T07:42:17Z</dcterms:created>
  <dcterms:modified xsi:type="dcterms:W3CDTF">2022-09-20T09:49:54Z</dcterms:modified>
</cp:coreProperties>
</file>