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theme/themeOverride1.xml" ContentType="application/vnd.openxmlformats-officedocument.themeOverride+xml"/>
  <Override PartName="/ppt/notesSlides/notesSlide16.xml" ContentType="application/vnd.openxmlformats-officedocument.presentationml.notesSlide+xml"/>
  <Override PartName="/ppt/notesSlides/notesSlide25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notesSlides/notesSlide4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44"/>
  </p:notesMasterIdLst>
  <p:handoutMasterIdLst>
    <p:handoutMasterId r:id="rId45"/>
  </p:handoutMasterIdLst>
  <p:sldIdLst>
    <p:sldId id="256" r:id="rId2"/>
    <p:sldId id="257" r:id="rId3"/>
    <p:sldId id="258" r:id="rId4"/>
    <p:sldId id="332" r:id="rId5"/>
    <p:sldId id="266" r:id="rId6"/>
    <p:sldId id="315" r:id="rId7"/>
    <p:sldId id="333" r:id="rId8"/>
    <p:sldId id="260" r:id="rId9"/>
    <p:sldId id="301" r:id="rId10"/>
    <p:sldId id="334" r:id="rId11"/>
    <p:sldId id="271" r:id="rId12"/>
    <p:sldId id="273" r:id="rId13"/>
    <p:sldId id="323" r:id="rId14"/>
    <p:sldId id="313" r:id="rId15"/>
    <p:sldId id="264" r:id="rId16"/>
    <p:sldId id="284" r:id="rId17"/>
    <p:sldId id="275" r:id="rId18"/>
    <p:sldId id="282" r:id="rId19"/>
    <p:sldId id="283" r:id="rId20"/>
    <p:sldId id="312" r:id="rId21"/>
    <p:sldId id="277" r:id="rId22"/>
    <p:sldId id="314" r:id="rId23"/>
    <p:sldId id="336" r:id="rId24"/>
    <p:sldId id="293" r:id="rId25"/>
    <p:sldId id="316" r:id="rId26"/>
    <p:sldId id="294" r:id="rId27"/>
    <p:sldId id="295" r:id="rId28"/>
    <p:sldId id="291" r:id="rId29"/>
    <p:sldId id="296" r:id="rId30"/>
    <p:sldId id="297" r:id="rId31"/>
    <p:sldId id="299" r:id="rId32"/>
    <p:sldId id="300" r:id="rId33"/>
    <p:sldId id="298" r:id="rId34"/>
    <p:sldId id="274" r:id="rId35"/>
    <p:sldId id="331" r:id="rId36"/>
    <p:sldId id="278" r:id="rId37"/>
    <p:sldId id="324" r:id="rId38"/>
    <p:sldId id="330" r:id="rId39"/>
    <p:sldId id="326" r:id="rId40"/>
    <p:sldId id="325" r:id="rId41"/>
    <p:sldId id="329" r:id="rId42"/>
    <p:sldId id="280" r:id="rId43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AD3F8"/>
    <a:srgbClr val="020D0E"/>
    <a:srgbClr val="333333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Μεσαίο στυλ 2 - Έμφαση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vertBarState="maximized">
    <p:restoredLeft sz="34587" autoAdjust="0"/>
    <p:restoredTop sz="93381" autoAdjust="0"/>
  </p:normalViewPr>
  <p:slideViewPr>
    <p:cSldViewPr>
      <p:cViewPr>
        <p:scale>
          <a:sx n="100" d="100"/>
          <a:sy n="100" d="100"/>
        </p:scale>
        <p:origin x="-1944" y="-46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48" y="15234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κεφαλίδας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DC060A9-032A-4C52-B394-1325F7F29316}" type="datetimeFigureOut">
              <a:rPr lang="el-GR" smtClean="0"/>
              <a:t>6/4/2023</a:t>
            </a:fld>
            <a:endParaRPr lang="el-GR"/>
          </a:p>
        </p:txBody>
      </p:sp>
      <p:sp>
        <p:nvSpPr>
          <p:cNvPr id="4" name="3 - Θέση υποσέλιδου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3351A6C-FB1C-4116-BCBE-295C4EBFECF6}" type="slidenum">
              <a:rPr lang="el-GR" smtClean="0"/>
              <a:t>‹#›</a:t>
            </a:fld>
            <a:endParaRPr 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κεφαλίδας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 dirty="0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7CA2EC2-E3A1-4973-BDF1-4927A2B00BD6}" type="datetimeFigureOut">
              <a:rPr lang="el-GR" smtClean="0"/>
              <a:pPr/>
              <a:t>6/4/2023</a:t>
            </a:fld>
            <a:endParaRPr lang="el-GR" dirty="0"/>
          </a:p>
        </p:txBody>
      </p:sp>
      <p:sp>
        <p:nvSpPr>
          <p:cNvPr id="4" name="3 - Θέση εικόνας διαφάνειας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l-GR" dirty="0"/>
          </a:p>
        </p:txBody>
      </p:sp>
      <p:sp>
        <p:nvSpPr>
          <p:cNvPr id="5" name="4 - Θέση σημειώσεων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 dirty="0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66DAB3C-2888-4524-9C56-D742FB6E5F18}" type="slidenum">
              <a:rPr lang="el-GR" smtClean="0"/>
              <a:pPr/>
              <a:t>‹#›</a:t>
            </a:fld>
            <a:endParaRPr lang="el-GR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ecdc.europa.eu/en/climate-change/climate-change-europe" TargetMode="External"/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amna.gr/" TargetMode="External"/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amna.gr/" TargetMode="External"/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ecdc.europa.eu/en/climate-change/climate-change-europe" TargetMode="External"/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blogit.realwire.com/?ReleaseID=13791" TargetMode="External"/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://www.genadios.edu.gr/pdf/klima.pdf" TargetMode="Externa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ec.europa.eu/clima/sites/youth/what-about-you_el" TargetMode="External"/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limatechangenews.com/2020/05/20/denmark-proposes-two-huge-energy-islands-meet-2030-climate-target/" TargetMode="External"/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oxfam.org.uk/" TargetMode="External"/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s://www.youtube.com/watch?v=ghfirMLNfNA" TargetMode="Externa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merriam-webster.com/dictionary/climate%20change" TargetMode="External"/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europa.eu/climate-pact/about/climate-change_el" TargetMode="External"/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6DAB3C-2888-4524-9C56-D742FB6E5F18}" type="slidenum">
              <a:rPr lang="el-GR" smtClean="0"/>
              <a:pPr/>
              <a:t>1</a:t>
            </a:fld>
            <a:endParaRPr lang="el-GR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l-GR" sz="80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1) </a:t>
            </a:r>
            <a:r>
              <a:rPr lang="en-US" sz="80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European Center for Disease Prevention and Control</a:t>
            </a:r>
            <a:r>
              <a:rPr lang="el-GR" sz="80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,</a:t>
            </a:r>
            <a:r>
              <a:rPr lang="en-US" sz="80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 Climate changes</a:t>
            </a:r>
            <a:r>
              <a:rPr lang="el-GR" sz="80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, 2010 διαθέσιμο στο </a:t>
            </a:r>
            <a:r>
              <a:rPr lang="en-US" sz="80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  <a:hlinkClick r:id="rId3"/>
              </a:rPr>
              <a:t>https://www.ecdc.europa.eu/en/climate-change/climate-change-europe</a:t>
            </a:r>
            <a:r>
              <a:rPr lang="el-GR" sz="80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, τελευταία προσπέλαση στην ιστοσελίδα 28.04.2022.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l-GR" dirty="0" smtClean="0"/>
              <a:t>2) </a:t>
            </a:r>
            <a:r>
              <a:rPr lang="en-US" sz="1200" i="1" dirty="0" smtClean="0">
                <a:solidFill>
                  <a:schemeClr val="bg1"/>
                </a:solidFill>
              </a:rPr>
              <a:t>Food and</a:t>
            </a:r>
            <a:r>
              <a:rPr lang="el-GR" sz="1200" i="1" dirty="0" smtClean="0">
                <a:solidFill>
                  <a:schemeClr val="bg1"/>
                </a:solidFill>
              </a:rPr>
              <a:t> </a:t>
            </a:r>
            <a:r>
              <a:rPr lang="en-US" sz="1200" dirty="0" smtClean="0">
                <a:solidFill>
                  <a:schemeClr val="bg1"/>
                </a:solidFill>
              </a:rPr>
              <a:t>Agriculture Organization of the United Nations, 2005, </a:t>
            </a:r>
            <a:r>
              <a:rPr lang="en-US" sz="1200" i="1" dirty="0" smtClean="0">
                <a:solidFill>
                  <a:schemeClr val="bg1"/>
                </a:solidFill>
              </a:rPr>
              <a:t>The state of food insecurity around the world. Eradicating hunger –Key to achieving the Millennium, Development Goals, </a:t>
            </a:r>
            <a:r>
              <a:rPr lang="en-US" sz="1200" dirty="0" smtClean="0">
                <a:solidFill>
                  <a:schemeClr val="bg1"/>
                </a:solidFill>
              </a:rPr>
              <a:t>Διαθέσιμο </a:t>
            </a:r>
            <a:r>
              <a:rPr lang="el-GR" sz="1200" dirty="0" smtClean="0">
                <a:solidFill>
                  <a:schemeClr val="bg1"/>
                </a:solidFill>
              </a:rPr>
              <a:t>στο</a:t>
            </a:r>
            <a:r>
              <a:rPr lang="en-US" sz="1200" dirty="0" smtClean="0">
                <a:solidFill>
                  <a:schemeClr val="bg1"/>
                </a:solidFill>
              </a:rPr>
              <a:t>: https://www.fao.org/3/a0200e/a0200e.pdf </a:t>
            </a:r>
            <a:r>
              <a:rPr lang="el-GR" sz="1200" dirty="0" smtClean="0">
                <a:solidFill>
                  <a:schemeClr val="bg1"/>
                </a:solidFill>
              </a:rPr>
              <a:t>τελευταία προσπέλαση στην ιστοσελίδα 09.05.2022.</a:t>
            </a:r>
          </a:p>
          <a:p>
            <a:endParaRPr lang="el-GR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6DAB3C-2888-4524-9C56-D742FB6E5F18}" type="slidenum">
              <a:rPr lang="el-GR" smtClean="0"/>
              <a:pPr/>
              <a:t>13</a:t>
            </a:fld>
            <a:endParaRPr lang="el-GR" dirty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Font typeface="Arial" pitchFamily="34" charset="0"/>
              <a:buNone/>
            </a:pPr>
            <a:r>
              <a:rPr lang="el-GR" sz="1400" dirty="0" smtClean="0">
                <a:solidFill>
                  <a:schemeClr val="bg1"/>
                </a:solidFill>
              </a:rPr>
              <a:t>1.</a:t>
            </a:r>
            <a:r>
              <a:rPr lang="el-GR" sz="1400" baseline="0" dirty="0" smtClean="0">
                <a:solidFill>
                  <a:schemeClr val="bg1"/>
                </a:solidFill>
              </a:rPr>
              <a:t> </a:t>
            </a:r>
            <a:r>
              <a:rPr lang="en-US" sz="1400" dirty="0" smtClean="0">
                <a:solidFill>
                  <a:schemeClr val="bg1"/>
                </a:solidFill>
              </a:rPr>
              <a:t>Patz, J. A., &amp; Thomson, M. C. (2018). Climate change and health: moving from theory to practice. </a:t>
            </a:r>
            <a:r>
              <a:rPr lang="en-US" sz="1400" i="1" dirty="0" smtClean="0">
                <a:solidFill>
                  <a:schemeClr val="bg1"/>
                </a:solidFill>
              </a:rPr>
              <a:t>PLoS Medicine</a:t>
            </a:r>
            <a:r>
              <a:rPr lang="en-US" sz="1400" dirty="0" smtClean="0">
                <a:solidFill>
                  <a:schemeClr val="bg1"/>
                </a:solidFill>
              </a:rPr>
              <a:t>, </a:t>
            </a:r>
            <a:r>
              <a:rPr lang="en-US" sz="1400" i="1" dirty="0" smtClean="0">
                <a:solidFill>
                  <a:schemeClr val="bg1"/>
                </a:solidFill>
              </a:rPr>
              <a:t>15</a:t>
            </a:r>
            <a:r>
              <a:rPr lang="en-US" sz="1400" dirty="0" smtClean="0">
                <a:solidFill>
                  <a:schemeClr val="bg1"/>
                </a:solidFill>
              </a:rPr>
              <a:t>(7), e1002628.</a:t>
            </a:r>
            <a:endParaRPr lang="el-GR" sz="1400" dirty="0" smtClean="0">
              <a:solidFill>
                <a:schemeClr val="bg1"/>
              </a:solidFill>
            </a:endParaRPr>
          </a:p>
          <a:p>
            <a:pPr>
              <a:buFont typeface="Arial" pitchFamily="34" charset="0"/>
              <a:buNone/>
            </a:pPr>
            <a:r>
              <a:rPr lang="el-GR" sz="1400" dirty="0" smtClean="0">
                <a:solidFill>
                  <a:schemeClr val="bg1"/>
                </a:solidFill>
              </a:rPr>
              <a:t>2. Αθηναϊκό Μακεδονικό Πρακτορείο Ειδήσεων (ΑΠΕ-ΜΠΕ), 202</a:t>
            </a:r>
            <a:r>
              <a:rPr lang="en-US" sz="1400" dirty="0" smtClean="0">
                <a:solidFill>
                  <a:schemeClr val="bg1"/>
                </a:solidFill>
              </a:rPr>
              <a:t>0</a:t>
            </a:r>
            <a:r>
              <a:rPr lang="el-GR" sz="1400" dirty="0" smtClean="0">
                <a:solidFill>
                  <a:schemeClr val="bg1"/>
                </a:solidFill>
              </a:rPr>
              <a:t>, Καύσωνας στη Σιβηρία: Σχεδόν αδύνατος χωρίς την κλιματική αλλαγή</a:t>
            </a:r>
            <a:r>
              <a:rPr lang="en-US" sz="1400" dirty="0" smtClean="0">
                <a:solidFill>
                  <a:schemeClr val="bg1"/>
                </a:solidFill>
              </a:rPr>
              <a:t>, </a:t>
            </a:r>
            <a:r>
              <a:rPr lang="el-GR" sz="1400" dirty="0" smtClean="0">
                <a:solidFill>
                  <a:schemeClr val="bg1"/>
                </a:solidFill>
              </a:rPr>
              <a:t>διαθέσιμο στο </a:t>
            </a:r>
            <a:r>
              <a:rPr lang="en-US" sz="1400" dirty="0" smtClean="0">
                <a:solidFill>
                  <a:schemeClr val="bg1"/>
                </a:solidFill>
                <a:hlinkClick r:id="rId3"/>
              </a:rPr>
              <a:t>https://www.amna.gr/</a:t>
            </a:r>
            <a:r>
              <a:rPr lang="el-GR" sz="1400" dirty="0" smtClean="0">
                <a:solidFill>
                  <a:schemeClr val="bg1"/>
                </a:solidFill>
              </a:rPr>
              <a:t>, τελευταία προσπέλαση στην ιστοσελίδα </a:t>
            </a:r>
            <a:r>
              <a:rPr lang="en-US" sz="1400" dirty="0" smtClean="0">
                <a:solidFill>
                  <a:schemeClr val="bg1"/>
                </a:solidFill>
              </a:rPr>
              <a:t>17</a:t>
            </a:r>
            <a:r>
              <a:rPr lang="el-GR" sz="1400" dirty="0" smtClean="0">
                <a:solidFill>
                  <a:schemeClr val="bg1"/>
                </a:solidFill>
              </a:rPr>
              <a:t>.04.2022.</a:t>
            </a:r>
          </a:p>
          <a:p>
            <a:r>
              <a:rPr lang="el-GR" sz="1400" dirty="0" smtClean="0">
                <a:solidFill>
                  <a:schemeClr val="bg1"/>
                </a:solidFill>
              </a:rPr>
              <a:t>3. </a:t>
            </a:r>
            <a:r>
              <a:rPr lang="en-US" sz="1200" dirty="0" smtClean="0">
                <a:solidFill>
                  <a:schemeClr val="bg1"/>
                </a:solidFill>
              </a:rPr>
              <a:t>Robine, J. M., Cheung, S. L. K., Le Roy, S., Van Oyen, H., Griffiths, C., Michel, J. P., &amp; Herrmann, F. R. (2008). Death toll exceeded 70,000 in Europe during the summer of 2003. </a:t>
            </a:r>
            <a:r>
              <a:rPr lang="en-US" sz="1200" i="1" dirty="0" smtClean="0">
                <a:solidFill>
                  <a:schemeClr val="bg1"/>
                </a:solidFill>
              </a:rPr>
              <a:t>Comptes rendus biologies</a:t>
            </a:r>
            <a:r>
              <a:rPr lang="en-US" sz="1200" dirty="0" smtClean="0">
                <a:solidFill>
                  <a:schemeClr val="bg1"/>
                </a:solidFill>
              </a:rPr>
              <a:t>, </a:t>
            </a:r>
            <a:r>
              <a:rPr lang="en-US" sz="1200" i="1" dirty="0" smtClean="0">
                <a:solidFill>
                  <a:schemeClr val="bg1"/>
                </a:solidFill>
              </a:rPr>
              <a:t>331</a:t>
            </a:r>
            <a:r>
              <a:rPr lang="en-US" sz="1200" dirty="0" smtClean="0">
                <a:solidFill>
                  <a:schemeClr val="bg1"/>
                </a:solidFill>
              </a:rPr>
              <a:t>(2), 171-178.</a:t>
            </a:r>
            <a:endParaRPr lang="el-GR" sz="1200" dirty="0" smtClean="0">
              <a:solidFill>
                <a:schemeClr val="bg1"/>
              </a:solidFill>
            </a:endParaRPr>
          </a:p>
          <a:p>
            <a:endParaRPr lang="el-GR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6DAB3C-2888-4524-9C56-D742FB6E5F18}" type="slidenum">
              <a:rPr lang="el-GR" smtClean="0"/>
              <a:pPr/>
              <a:t>15</a:t>
            </a:fld>
            <a:endParaRPr lang="el-GR" dirty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6DAB3C-2888-4524-9C56-D742FB6E5F18}" type="slidenum">
              <a:rPr lang="el-GR" smtClean="0"/>
              <a:pPr/>
              <a:t>16</a:t>
            </a:fld>
            <a:endParaRPr lang="el-GR" dirty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l-GR" dirty="0" smtClean="0">
                <a:solidFill>
                  <a:schemeClr val="bg1"/>
                </a:solidFill>
              </a:rPr>
              <a:t>Αθηναϊκό Μακεδονικό Πρακτορείο Ειδήσεων (</a:t>
            </a:r>
            <a:r>
              <a:rPr lang="el-GR" sz="1200" dirty="0" smtClean="0">
                <a:solidFill>
                  <a:schemeClr val="bg1"/>
                </a:solidFill>
              </a:rPr>
              <a:t>ΑΠΕ-ΜΠΕ), 2021, διαθέσιμο στο </a:t>
            </a:r>
            <a:r>
              <a:rPr lang="en-US" sz="1200" dirty="0" smtClean="0">
                <a:solidFill>
                  <a:schemeClr val="bg1"/>
                </a:solidFill>
                <a:hlinkClick r:id="rId3"/>
              </a:rPr>
              <a:t>https://www.amna.gr/</a:t>
            </a:r>
            <a:r>
              <a:rPr lang="el-GR" sz="1200" dirty="0" smtClean="0">
                <a:solidFill>
                  <a:schemeClr val="bg1"/>
                </a:solidFill>
              </a:rPr>
              <a:t>, τελευταία προσπέλαση στην ιστοσελίδα 28.04.2022.</a:t>
            </a:r>
            <a:endParaRPr lang="el-GR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6DAB3C-2888-4524-9C56-D742FB6E5F18}" type="slidenum">
              <a:rPr lang="el-GR" smtClean="0"/>
              <a:pPr/>
              <a:t>17</a:t>
            </a:fld>
            <a:endParaRPr lang="el-GR" dirty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228600" indent="-228600">
              <a:buAutoNum type="arabicPeriod"/>
            </a:pPr>
            <a:r>
              <a:rPr lang="en-US" sz="1200" dirty="0" smtClean="0">
                <a:solidFill>
                  <a:schemeClr val="bg1"/>
                </a:solidFill>
              </a:rPr>
              <a:t>Watts, N., Amann, M., Ayeb-Karlsson, S., Belesova, K., Bouley, T., Boykoff, M., ... &amp; Costello, A. (2018). The Lancet Countdown on health and climate change: from 25 years of inaction to a global transformation for public health. </a:t>
            </a:r>
            <a:r>
              <a:rPr lang="en-US" sz="1200" i="1" dirty="0" smtClean="0">
                <a:solidFill>
                  <a:schemeClr val="bg1"/>
                </a:solidFill>
              </a:rPr>
              <a:t>The Lancet</a:t>
            </a:r>
            <a:r>
              <a:rPr lang="en-US" sz="1200" dirty="0" smtClean="0">
                <a:solidFill>
                  <a:schemeClr val="bg1"/>
                </a:solidFill>
              </a:rPr>
              <a:t>, </a:t>
            </a:r>
            <a:r>
              <a:rPr lang="en-US" sz="1200" i="1" dirty="0" smtClean="0">
                <a:solidFill>
                  <a:schemeClr val="bg1"/>
                </a:solidFill>
              </a:rPr>
              <a:t>391</a:t>
            </a:r>
            <a:r>
              <a:rPr lang="en-US" sz="1200" dirty="0" smtClean="0">
                <a:solidFill>
                  <a:schemeClr val="bg1"/>
                </a:solidFill>
              </a:rPr>
              <a:t>(10120), 581-630.</a:t>
            </a:r>
            <a:endParaRPr lang="el-GR" sz="1200" dirty="0" smtClean="0">
              <a:solidFill>
                <a:schemeClr val="bg1"/>
              </a:solidFill>
            </a:endParaRPr>
          </a:p>
          <a:p>
            <a:pPr marL="228600" indent="-228600">
              <a:buAutoNum type="arabicPeriod"/>
            </a:pPr>
            <a:r>
              <a:rPr lang="en-US" sz="80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Gössling, S., &amp; Upham, P. (Eds.). (2009). Climate change and aviation: Issues, challenges and solutions.</a:t>
            </a:r>
            <a:endParaRPr lang="el-GR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6DAB3C-2888-4524-9C56-D742FB6E5F18}" type="slidenum">
              <a:rPr lang="el-GR" smtClean="0"/>
              <a:pPr/>
              <a:t>18</a:t>
            </a:fld>
            <a:endParaRPr lang="el-GR" dirty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lang="en-US" sz="80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European Center for Disease Prevention and Control</a:t>
            </a:r>
            <a:r>
              <a:rPr lang="el-GR" sz="80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,</a:t>
            </a:r>
            <a:r>
              <a:rPr lang="en-US" sz="80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 Climate changes</a:t>
            </a:r>
            <a:r>
              <a:rPr lang="el-GR" sz="80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, 2010 διαθέσιμο στο </a:t>
            </a:r>
            <a:r>
              <a:rPr lang="en-US" sz="80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  <a:hlinkClick r:id="rId3"/>
              </a:rPr>
              <a:t>https://www.ecdc.europa.eu/en/climate-change/climate-change-europe</a:t>
            </a:r>
            <a:r>
              <a:rPr lang="el-GR" sz="80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, τελευταία προσπέλαση στην ιστοσελίδα 28.04.2022.</a:t>
            </a:r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lang="en-US" sz="800" dirty="0" smtClean="0">
                <a:solidFill>
                  <a:schemeClr val="bg1"/>
                </a:solidFill>
              </a:rPr>
              <a:t>Patz, J. A., &amp; Thomson, M. C. (2018). Climate change and health: moving from theory to practice. </a:t>
            </a:r>
            <a:r>
              <a:rPr lang="en-US" sz="800" i="1" dirty="0" smtClean="0">
                <a:solidFill>
                  <a:schemeClr val="bg1"/>
                </a:solidFill>
              </a:rPr>
              <a:t>PLoS Medicine</a:t>
            </a:r>
            <a:r>
              <a:rPr lang="en-US" sz="800" dirty="0" smtClean="0">
                <a:solidFill>
                  <a:schemeClr val="bg1"/>
                </a:solidFill>
              </a:rPr>
              <a:t>, </a:t>
            </a:r>
            <a:r>
              <a:rPr lang="en-US" sz="800" i="1" dirty="0" smtClean="0">
                <a:solidFill>
                  <a:schemeClr val="bg1"/>
                </a:solidFill>
              </a:rPr>
              <a:t>15</a:t>
            </a:r>
            <a:r>
              <a:rPr lang="en-US" sz="800" dirty="0" smtClean="0">
                <a:solidFill>
                  <a:schemeClr val="bg1"/>
                </a:solidFill>
              </a:rPr>
              <a:t>(7), e1002628.</a:t>
            </a:r>
            <a:endParaRPr lang="el-GR" sz="800" dirty="0" smtClean="0">
              <a:solidFill>
                <a:schemeClr val="bg1"/>
              </a:solidFill>
            </a:endParaRPr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lang="en-US" sz="1200" dirty="0" smtClean="0">
                <a:solidFill>
                  <a:schemeClr val="bg1"/>
                </a:solidFill>
              </a:rPr>
              <a:t>Watts, N., Amann, M., Ayeb-Karlsson, S., Belesova, K., Bouley, T., Boykoff, M., ... &amp; Costello, A. (2018). The Lancet Countdown on health and climate change: from 25 years of inaction to a global transformation for public health. </a:t>
            </a:r>
            <a:r>
              <a:rPr lang="en-US" sz="1200" i="1" dirty="0" smtClean="0">
                <a:solidFill>
                  <a:schemeClr val="bg1"/>
                </a:solidFill>
              </a:rPr>
              <a:t>The Lancet</a:t>
            </a:r>
            <a:r>
              <a:rPr lang="en-US" sz="1200" dirty="0" smtClean="0">
                <a:solidFill>
                  <a:schemeClr val="bg1"/>
                </a:solidFill>
              </a:rPr>
              <a:t>, </a:t>
            </a:r>
            <a:r>
              <a:rPr lang="en-US" sz="1200" i="1" dirty="0" smtClean="0">
                <a:solidFill>
                  <a:schemeClr val="bg1"/>
                </a:solidFill>
              </a:rPr>
              <a:t>391</a:t>
            </a:r>
            <a:r>
              <a:rPr lang="en-US" sz="1200" dirty="0" smtClean="0">
                <a:solidFill>
                  <a:schemeClr val="bg1"/>
                </a:solidFill>
              </a:rPr>
              <a:t>(10120), 581-630.</a:t>
            </a:r>
            <a:endParaRPr lang="el-GR" sz="1200" dirty="0" smtClean="0">
              <a:solidFill>
                <a:schemeClr val="bg1"/>
              </a:solidFill>
            </a:endParaRPr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lang="en-US" sz="1200" i="1" dirty="0" smtClean="0">
                <a:solidFill>
                  <a:schemeClr val="bg1"/>
                </a:solidFill>
              </a:rPr>
              <a:t>Food and</a:t>
            </a:r>
            <a:r>
              <a:rPr lang="el-GR" sz="1200" i="1" dirty="0" smtClean="0">
                <a:solidFill>
                  <a:schemeClr val="bg1"/>
                </a:solidFill>
              </a:rPr>
              <a:t> </a:t>
            </a:r>
            <a:r>
              <a:rPr lang="en-US" sz="1200" dirty="0" smtClean="0">
                <a:solidFill>
                  <a:schemeClr val="bg1"/>
                </a:solidFill>
              </a:rPr>
              <a:t>Agriculture Organization of the United Nations, 2005, </a:t>
            </a:r>
            <a:r>
              <a:rPr lang="en-US" sz="1200" i="1" dirty="0" smtClean="0">
                <a:solidFill>
                  <a:schemeClr val="bg1"/>
                </a:solidFill>
              </a:rPr>
              <a:t>The state of food insecurity around the world. Eradicating hunger –Key to achieving the Millennium, Development Goals, </a:t>
            </a:r>
            <a:r>
              <a:rPr lang="en-US" sz="1200" dirty="0" smtClean="0">
                <a:solidFill>
                  <a:schemeClr val="bg1"/>
                </a:solidFill>
              </a:rPr>
              <a:t>Διαθέσιμο </a:t>
            </a:r>
            <a:r>
              <a:rPr lang="el-GR" sz="1200" dirty="0" smtClean="0">
                <a:solidFill>
                  <a:schemeClr val="bg1"/>
                </a:solidFill>
              </a:rPr>
              <a:t>στο</a:t>
            </a:r>
            <a:r>
              <a:rPr lang="en-US" sz="1200" dirty="0" smtClean="0">
                <a:solidFill>
                  <a:schemeClr val="bg1"/>
                </a:solidFill>
              </a:rPr>
              <a:t>: https://www.fao.org/3/a0200e/a0200e.pdf </a:t>
            </a:r>
            <a:r>
              <a:rPr lang="el-GR" sz="1200" dirty="0" smtClean="0">
                <a:solidFill>
                  <a:schemeClr val="bg1"/>
                </a:solidFill>
              </a:rPr>
              <a:t>τελευταία προσπέλαση στην ιστοσελίδα 09.05.2022.</a:t>
            </a:r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endParaRPr lang="el-GR" sz="1200" dirty="0" smtClean="0">
              <a:solidFill>
                <a:schemeClr val="bg1"/>
              </a:solidFill>
            </a:endParaRPr>
          </a:p>
          <a:p>
            <a:endParaRPr lang="el-GR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6DAB3C-2888-4524-9C56-D742FB6E5F18}" type="slidenum">
              <a:rPr lang="el-GR" smtClean="0"/>
              <a:pPr/>
              <a:t>19</a:t>
            </a:fld>
            <a:endParaRPr lang="el-GR" dirty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228600" indent="-228600">
              <a:buAutoNum type="arabicParenR"/>
            </a:pPr>
            <a:r>
              <a:rPr lang="en-US" sz="1200" dirty="0" smtClean="0">
                <a:solidFill>
                  <a:schemeClr val="bg1"/>
                </a:solidFill>
              </a:rPr>
              <a:t>Global Humanitarian Forum</a:t>
            </a:r>
            <a:r>
              <a:rPr lang="el-GR" sz="1200" dirty="0" smtClean="0">
                <a:solidFill>
                  <a:schemeClr val="bg1"/>
                </a:solidFill>
              </a:rPr>
              <a:t>, </a:t>
            </a:r>
            <a:r>
              <a:rPr lang="en-US" sz="1200" dirty="0" smtClean="0">
                <a:solidFill>
                  <a:schemeClr val="bg1"/>
                </a:solidFill>
                <a:hlinkClick r:id="rId3"/>
              </a:rPr>
              <a:t>Kofi Annan launches climate justice campaign track</a:t>
            </a:r>
            <a:r>
              <a:rPr lang="en-US" sz="1200" dirty="0" smtClean="0">
                <a:solidFill>
                  <a:schemeClr val="bg1"/>
                </a:solidFill>
              </a:rPr>
              <a:t>, 2009</a:t>
            </a:r>
            <a:r>
              <a:rPr lang="el-GR" sz="1200" dirty="0" smtClean="0">
                <a:solidFill>
                  <a:schemeClr val="bg1"/>
                </a:solidFill>
              </a:rPr>
              <a:t>, διαθέσιμο στο </a:t>
            </a:r>
            <a:r>
              <a:rPr lang="en-US" sz="1200" dirty="0" smtClean="0">
                <a:solidFill>
                  <a:schemeClr val="bg1"/>
                </a:solidFill>
              </a:rPr>
              <a:t>https://www.kofiannanfoundation.org/speeches/remarks-at-the-launch-of-the-global-humanitarian-forum-report-</a:t>
            </a:r>
            <a:r>
              <a:rPr lang="en-US" sz="1200" b="0" dirty="0" smtClean="0">
                <a:solidFill>
                  <a:schemeClr val="bg1"/>
                </a:solidFill>
              </a:rPr>
              <a:t>%E2%80%98the-human-face-of-climate-change%E2%80%99/</a:t>
            </a:r>
            <a:r>
              <a:rPr lang="el-GR" sz="1200" b="0" dirty="0" smtClean="0">
                <a:solidFill>
                  <a:schemeClr val="bg1"/>
                </a:solidFill>
              </a:rPr>
              <a:t>, τελευταία προσπέλαση στην ιστοσελίδα 02.05.2022.</a:t>
            </a:r>
          </a:p>
          <a:p>
            <a:pPr marL="228600" indent="-228600">
              <a:buAutoNum type="arabicParenR"/>
            </a:pPr>
            <a:r>
              <a:rPr lang="el-GR" b="0" dirty="0" smtClean="0">
                <a:solidFill>
                  <a:schemeClr val="bg1"/>
                </a:solidFill>
              </a:rPr>
              <a:t>Γεννάδιος Σχολή, Ερευνητική Εργασία 2016, Κλιματική Αλλαγή, Διαθέσιμο στο </a:t>
            </a:r>
            <a:r>
              <a:rPr lang="en-US" b="0" dirty="0" smtClean="0">
                <a:solidFill>
                  <a:schemeClr val="bg1"/>
                </a:solidFill>
                <a:hlinkClick r:id="rId4"/>
              </a:rPr>
              <a:t>http://www.genadios.edu.gr/pdf/klima.pdf</a:t>
            </a:r>
            <a:r>
              <a:rPr lang="el-GR" b="0" dirty="0" smtClean="0">
                <a:solidFill>
                  <a:schemeClr val="bg1"/>
                </a:solidFill>
              </a:rPr>
              <a:t>, τελευταία προσπέλαση στην ιστοσελίδα 01.04.2022.</a:t>
            </a:r>
            <a:endParaRPr lang="el-GR" b="0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6DAB3C-2888-4524-9C56-D742FB6E5F18}" type="slidenum">
              <a:rPr lang="el-GR" smtClean="0"/>
              <a:pPr/>
              <a:t>22</a:t>
            </a:fld>
            <a:endParaRPr lang="el-GR" dirty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dirty="0" smtClean="0">
                <a:solidFill>
                  <a:schemeClr val="bg1"/>
                </a:solidFill>
              </a:rPr>
              <a:t>Markowitz, D. M., &amp; Bailenson, J. N. (2021). Virtual reality and the psychology of climate change. </a:t>
            </a:r>
            <a:r>
              <a:rPr lang="en-US" sz="1200" i="1" dirty="0" smtClean="0">
                <a:solidFill>
                  <a:schemeClr val="bg1"/>
                </a:solidFill>
              </a:rPr>
              <a:t>Current Opinion in Psychology</a:t>
            </a:r>
            <a:r>
              <a:rPr lang="en-US" sz="1200" dirty="0" smtClean="0">
                <a:solidFill>
                  <a:schemeClr val="bg1"/>
                </a:solidFill>
              </a:rPr>
              <a:t>, </a:t>
            </a:r>
            <a:r>
              <a:rPr lang="en-US" sz="1200" i="1" dirty="0" smtClean="0">
                <a:solidFill>
                  <a:schemeClr val="bg1"/>
                </a:solidFill>
              </a:rPr>
              <a:t>42</a:t>
            </a:r>
            <a:r>
              <a:rPr lang="en-US" sz="1200" dirty="0" smtClean="0">
                <a:solidFill>
                  <a:schemeClr val="bg1"/>
                </a:solidFill>
              </a:rPr>
              <a:t>, 60-65.</a:t>
            </a:r>
            <a:endParaRPr lang="el-GR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6DAB3C-2888-4524-9C56-D742FB6E5F18}" type="slidenum">
              <a:rPr lang="el-GR" smtClean="0"/>
              <a:pPr/>
              <a:t>24</a:t>
            </a:fld>
            <a:endParaRPr lang="el-GR" dirty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l-GR" sz="1200" dirty="0" smtClean="0">
                <a:solidFill>
                  <a:schemeClr val="bg1"/>
                </a:solidFill>
              </a:rPr>
              <a:t>Ευρωπαϊκή Επιτροπή, Επίσημος Ιστότοπος της Ευρωπαϊκής Ένωσης, 2022, διαθέσιμο στο </a:t>
            </a:r>
            <a:r>
              <a:rPr lang="en-US" sz="1200" dirty="0" smtClean="0">
                <a:solidFill>
                  <a:schemeClr val="bg1"/>
                </a:solidFill>
                <a:hlinkClick r:id="rId3"/>
              </a:rPr>
              <a:t>https://ec.europa.eu/clima/sites/youth/what-about-you_el</a:t>
            </a:r>
            <a:r>
              <a:rPr lang="el-GR" sz="1200" dirty="0" smtClean="0">
                <a:solidFill>
                  <a:schemeClr val="bg1"/>
                </a:solidFill>
              </a:rPr>
              <a:t>, </a:t>
            </a:r>
            <a:r>
              <a:rPr lang="el-GR" sz="1400" dirty="0" smtClean="0">
                <a:solidFill>
                  <a:schemeClr val="bg1"/>
                </a:solidFill>
              </a:rPr>
              <a:t>τελευταία προσπέλαση στην ιστοσελίδα 22.04.2022.</a:t>
            </a:r>
            <a:endParaRPr lang="el-GR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6DAB3C-2888-4524-9C56-D742FB6E5F18}" type="slidenum">
              <a:rPr lang="el-GR" smtClean="0"/>
              <a:pPr/>
              <a:t>25</a:t>
            </a:fld>
            <a:endParaRPr lang="el-GR" dirty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Climate Change News, 2020, </a:t>
            </a:r>
            <a:r>
              <a:rPr lang="en-US" i="1" dirty="0" smtClean="0">
                <a:solidFill>
                  <a:schemeClr val="bg1"/>
                </a:solidFill>
              </a:rPr>
              <a:t>Denmark proposes two huge ‘energy islands’ to meet 2030 climate target,</a:t>
            </a:r>
            <a:r>
              <a:rPr lang="en-US" dirty="0" smtClean="0">
                <a:solidFill>
                  <a:schemeClr val="bg1"/>
                </a:solidFill>
              </a:rPr>
              <a:t> . Διαθέσιμο </a:t>
            </a:r>
            <a:r>
              <a:rPr lang="el-GR" dirty="0" smtClean="0">
                <a:solidFill>
                  <a:schemeClr val="bg1"/>
                </a:solidFill>
              </a:rPr>
              <a:t>στο</a:t>
            </a:r>
            <a:r>
              <a:rPr lang="en-US" dirty="0" smtClean="0">
                <a:solidFill>
                  <a:schemeClr val="bg1"/>
                </a:solidFill>
              </a:rPr>
              <a:t>: </a:t>
            </a:r>
            <a:r>
              <a:rPr lang="en-US" dirty="0" smtClean="0">
                <a:solidFill>
                  <a:schemeClr val="bg1"/>
                </a:solidFill>
                <a:hlinkClick r:id="rId3"/>
              </a:rPr>
              <a:t>https://www.climatechangenews.com/2020/05/20/denmark-proposes-two-huge-energy-islands-meet-2030-climate-target/</a:t>
            </a:r>
            <a:r>
              <a:rPr lang="el-GR" sz="1100" dirty="0" smtClean="0">
                <a:solidFill>
                  <a:schemeClr val="bg1"/>
                </a:solidFill>
              </a:rPr>
              <a:t> , </a:t>
            </a:r>
            <a:r>
              <a:rPr lang="el-GR" sz="1200" dirty="0" smtClean="0">
                <a:solidFill>
                  <a:schemeClr val="bg1"/>
                </a:solidFill>
              </a:rPr>
              <a:t>τελευταία προσπέλαση στην ιστοσελίδα 20.04.2022.</a:t>
            </a:r>
            <a:endParaRPr lang="el-GR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6DAB3C-2888-4524-9C56-D742FB6E5F18}" type="slidenum">
              <a:rPr lang="el-GR" smtClean="0"/>
              <a:pPr/>
              <a:t>26</a:t>
            </a:fld>
            <a:endParaRPr lang="el-GR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514350" indent="-514350">
              <a:buAutoNum type="arabicPeriod"/>
            </a:pPr>
            <a:r>
              <a:rPr lang="en-US" sz="80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Dictionary, M. W. (2002). Merriam-webster. </a:t>
            </a:r>
            <a:r>
              <a:rPr lang="en-US" sz="800" i="1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On-line at http://www. mw. com/home. htm</a:t>
            </a:r>
            <a:r>
              <a:rPr lang="en-US" sz="80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, </a:t>
            </a:r>
            <a:r>
              <a:rPr lang="en-US" sz="800" i="1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14</a:t>
            </a:r>
            <a:r>
              <a:rPr lang="el-GR" sz="800" i="1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en-US" sz="80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last visit to website 03</a:t>
            </a:r>
            <a:r>
              <a:rPr lang="el-GR" sz="80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.</a:t>
            </a:r>
            <a:r>
              <a:rPr lang="en-US" sz="80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04</a:t>
            </a:r>
            <a:r>
              <a:rPr lang="el-GR" sz="80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.</a:t>
            </a:r>
            <a:r>
              <a:rPr lang="en-US" sz="80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2022.</a:t>
            </a:r>
          </a:p>
          <a:p>
            <a:pPr marL="514350" indent="-514350">
              <a:buAutoNum type="arabicPeriod"/>
            </a:pPr>
            <a:r>
              <a:rPr lang="en-US" sz="80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Ford, J., Maillet, M., Pouliot, V., Meredith, T., &amp; Cavanaugh, A. (2016). Adaptation and indigenous peoples in the United Nations framework convention on climate change. </a:t>
            </a:r>
            <a:r>
              <a:rPr lang="en-US" sz="800" i="1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Climatic Change</a:t>
            </a:r>
            <a:r>
              <a:rPr lang="en-US" sz="80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, </a:t>
            </a:r>
            <a:r>
              <a:rPr lang="en-US" sz="800" i="1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139</a:t>
            </a:r>
            <a:r>
              <a:rPr lang="en-US" sz="80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(3), 429-443.</a:t>
            </a:r>
          </a:p>
          <a:p>
            <a:pPr marL="514350" indent="-514350">
              <a:buAutoNum type="arabicPeriod"/>
            </a:pPr>
            <a:r>
              <a:rPr lang="en-US" sz="80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Alexiou, G., Fragouli, P., Sgouros, D., Konstantinidis, G., Mimikou, N., &amp; Karachristou, A. 3. Katsafados P. and E. Mavromatidis, 2015:“An Introduction to the Atmospheric Physics and the Climate Change”. Digital textbook in the framework of the.</a:t>
            </a:r>
          </a:p>
          <a:p>
            <a:endParaRPr lang="el-GR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6DAB3C-2888-4524-9C56-D742FB6E5F18}" type="slidenum">
              <a:rPr lang="el-GR" smtClean="0"/>
              <a:pPr/>
              <a:t>2</a:t>
            </a:fld>
            <a:endParaRPr lang="el-GR" dirty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Notton, G., Nivet, M. L., Zafirakis, D., Motte, F., Voyant, C., &amp; Fouilloy, A. (2017, June). Tilos, the first autonomous renewable green island in Mediterranean: A Horizon 2020 project. In </a:t>
            </a:r>
            <a:r>
              <a:rPr lang="en-US" i="1" dirty="0" smtClean="0">
                <a:solidFill>
                  <a:schemeClr val="bg1"/>
                </a:solidFill>
              </a:rPr>
              <a:t>2017 15th International Conference on Electrical Machines, Drives and Power Systems (ELMA)</a:t>
            </a:r>
            <a:r>
              <a:rPr lang="en-US" dirty="0" smtClean="0">
                <a:solidFill>
                  <a:schemeClr val="bg1"/>
                </a:solidFill>
              </a:rPr>
              <a:t> (pp. 102-105). IEEE.</a:t>
            </a:r>
            <a:endParaRPr lang="el-GR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6DAB3C-2888-4524-9C56-D742FB6E5F18}" type="slidenum">
              <a:rPr lang="el-GR" smtClean="0"/>
              <a:pPr/>
              <a:t>27</a:t>
            </a:fld>
            <a:endParaRPr lang="el-GR" dirty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6DAB3C-2888-4524-9C56-D742FB6E5F18}" type="slidenum">
              <a:rPr lang="el-GR" smtClean="0"/>
              <a:pPr/>
              <a:t>30</a:t>
            </a:fld>
            <a:endParaRPr lang="el-GR" dirty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6DAB3C-2888-4524-9C56-D742FB6E5F18}" type="slidenum">
              <a:rPr lang="el-GR" smtClean="0"/>
              <a:pPr/>
              <a:t>33</a:t>
            </a:fld>
            <a:endParaRPr lang="el-GR" dirty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smtClean="0">
                <a:solidFill>
                  <a:schemeClr val="bg1"/>
                </a:solidFill>
              </a:rPr>
              <a:t>Cohen, A. J., Anderson, H. R., Ostro, B., Pandey, K. D., Krzyzanowski, M., Künzli, N., ... &amp; Smith, K. R. (2004). Urban air pollution. </a:t>
            </a:r>
            <a:r>
              <a:rPr lang="en-US" sz="1200" i="1" dirty="0" smtClean="0">
                <a:solidFill>
                  <a:schemeClr val="bg1"/>
                </a:solidFill>
              </a:rPr>
              <a:t>Comparative quantification of health risks: global and regional burden of disease attributable to selected major risk factors</a:t>
            </a:r>
            <a:r>
              <a:rPr lang="en-US" sz="1200" dirty="0" smtClean="0">
                <a:solidFill>
                  <a:schemeClr val="bg1"/>
                </a:solidFill>
              </a:rPr>
              <a:t>, </a:t>
            </a:r>
            <a:r>
              <a:rPr lang="en-US" sz="1200" i="1" dirty="0" smtClean="0">
                <a:solidFill>
                  <a:schemeClr val="bg1"/>
                </a:solidFill>
              </a:rPr>
              <a:t>2</a:t>
            </a:r>
            <a:r>
              <a:rPr lang="en-US" sz="1200" dirty="0" smtClean="0">
                <a:solidFill>
                  <a:schemeClr val="bg1"/>
                </a:solidFill>
              </a:rPr>
              <a:t>, 1353-1433.</a:t>
            </a:r>
          </a:p>
          <a:p>
            <a:endParaRPr lang="el-GR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6DAB3C-2888-4524-9C56-D742FB6E5F18}" type="slidenum">
              <a:rPr lang="el-GR" smtClean="0"/>
              <a:pPr/>
              <a:t>34</a:t>
            </a:fld>
            <a:endParaRPr lang="el-GR" dirty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smtClean="0">
                <a:solidFill>
                  <a:schemeClr val="bg1"/>
                </a:solidFill>
              </a:rPr>
              <a:t>Face the Music: climate change hits poor people first and worst</a:t>
            </a:r>
            <a:r>
              <a:rPr lang="el-GR" sz="1200" dirty="0" smtClean="0">
                <a:solidFill>
                  <a:schemeClr val="bg1"/>
                </a:solidFill>
              </a:rPr>
              <a:t>, 2009,</a:t>
            </a:r>
            <a:r>
              <a:rPr lang="en-US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Created by BAFTA award-winning animator Ian </a:t>
            </a:r>
            <a:r>
              <a:rPr lang="en-US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Gouldstone</a:t>
            </a:r>
            <a:r>
              <a:rPr lang="el-GR" sz="1200" dirty="0" smtClean="0">
                <a:solidFill>
                  <a:schemeClr val="bg1"/>
                </a:solidFill>
              </a:rPr>
              <a:t> </a:t>
            </a:r>
            <a:r>
              <a:rPr lang="en-US" sz="1200" dirty="0" smtClean="0">
                <a:solidFill>
                  <a:schemeClr val="bg1"/>
                </a:solidFill>
                <a:hlinkClick r:id="rId3"/>
              </a:rPr>
              <a:t>https://www.oxfam.org.uk/</a:t>
            </a:r>
            <a:r>
              <a:rPr lang="el-GR" sz="1200" dirty="0" smtClean="0">
                <a:solidFill>
                  <a:schemeClr val="bg1"/>
                </a:solidFill>
              </a:rPr>
              <a:t>, διαθέσιμο στο </a:t>
            </a:r>
            <a:r>
              <a:rPr lang="en-US" sz="1200" dirty="0" smtClean="0">
                <a:solidFill>
                  <a:schemeClr val="bg1"/>
                </a:solidFill>
                <a:hlinkClick r:id="rId4"/>
              </a:rPr>
              <a:t>https://www.youtube.com/watch?v=ghfirMLNfNA</a:t>
            </a:r>
            <a:r>
              <a:rPr lang="el-GR" sz="1200" dirty="0" smtClean="0">
                <a:solidFill>
                  <a:schemeClr val="bg1"/>
                </a:solidFill>
              </a:rPr>
              <a:t>, τελευταία προσπέλαση στην ιστοσελίδα 11.05.2022.</a:t>
            </a:r>
          </a:p>
          <a:p>
            <a:endParaRPr lang="el-GR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6DAB3C-2888-4524-9C56-D742FB6E5F18}" type="slidenum">
              <a:rPr lang="el-GR" smtClean="0"/>
              <a:pPr/>
              <a:t>35</a:t>
            </a:fld>
            <a:endParaRPr lang="el-GR" dirty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6DAB3C-2888-4524-9C56-D742FB6E5F18}" type="slidenum">
              <a:rPr lang="el-GR" smtClean="0"/>
              <a:pPr/>
              <a:t>37</a:t>
            </a:fld>
            <a:endParaRPr lang="el-GR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514350" indent="-514350">
              <a:buFont typeface="Wingdings 2"/>
              <a:buAutoNum type="arabicPeriod"/>
            </a:pPr>
            <a:r>
              <a:rPr lang="en-US" sz="80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Dictionary, M. W. (2002). Merriam-webster. </a:t>
            </a:r>
            <a:r>
              <a:rPr lang="en-US" sz="800" i="1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On-line </a:t>
            </a:r>
            <a:r>
              <a:rPr lang="en-US" sz="80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at </a:t>
            </a:r>
            <a:r>
              <a:rPr lang="en-US" sz="80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  <a:hlinkClick r:id="rId3"/>
              </a:rPr>
              <a:t>https://www.merriam-webster.com/dictionary/climate%20change</a:t>
            </a:r>
            <a:r>
              <a:rPr lang="en-US" sz="80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, last visit to website 04</a:t>
            </a:r>
            <a:r>
              <a:rPr lang="el-GR" sz="80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.</a:t>
            </a:r>
            <a:r>
              <a:rPr lang="en-US" sz="80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05</a:t>
            </a:r>
            <a:r>
              <a:rPr lang="el-GR" sz="80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.</a:t>
            </a:r>
            <a:r>
              <a:rPr lang="en-US" sz="80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2022.</a:t>
            </a:r>
          </a:p>
          <a:p>
            <a:pPr marL="514350" indent="-514350">
              <a:buFont typeface="Wingdings 2"/>
              <a:buAutoNum type="arabicPeriod"/>
            </a:pPr>
            <a:r>
              <a:rPr lang="en-US" sz="80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Gore, A., Nixon, C., &amp; Slattery, J. (2009). </a:t>
            </a:r>
            <a:r>
              <a:rPr lang="en-US" sz="800" i="1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Our choice: A plan to solve the climate crisis</a:t>
            </a:r>
            <a:r>
              <a:rPr lang="en-US" sz="80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 (p. 416). London: Bloomsbury.</a:t>
            </a:r>
          </a:p>
          <a:p>
            <a:endParaRPr lang="el-GR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6DAB3C-2888-4524-9C56-D742FB6E5F18}" type="slidenum">
              <a:rPr lang="el-GR" smtClean="0"/>
              <a:pPr/>
              <a:t>3</a:t>
            </a:fld>
            <a:endParaRPr lang="el-GR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514350" indent="-514350">
              <a:buFont typeface="Wingdings 2"/>
              <a:buAutoNum type="arabicPeriod"/>
            </a:pPr>
            <a:r>
              <a:rPr lang="en-US" sz="80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European Climate Pact, </a:t>
            </a:r>
            <a:r>
              <a:rPr lang="el-GR" sz="80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Επίσημος ιστότοπος της Ευρωπαϊκής Ένωσης</a:t>
            </a:r>
            <a:r>
              <a:rPr lang="en-US" sz="80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el-GR" sz="80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διαθέσιμο στο </a:t>
            </a:r>
            <a:r>
              <a:rPr lang="en-US" sz="80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  <a:hlinkClick r:id="rId3"/>
              </a:rPr>
              <a:t>https://europa.eu/climate-pact/about/climate-change_el</a:t>
            </a:r>
            <a:r>
              <a:rPr lang="el-GR" sz="80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, τελευταία προσπέλαση στην ιστοσελίδα 05.05.2022.</a:t>
            </a:r>
          </a:p>
          <a:p>
            <a:pPr marL="514350" indent="-514350">
              <a:buFont typeface="Wingdings 2"/>
              <a:buAutoNum type="arabicPeriod"/>
            </a:pPr>
            <a:r>
              <a:rPr lang="en-US" sz="80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Post, E. (2013). Ecology of climate change. In </a:t>
            </a:r>
            <a:r>
              <a:rPr lang="en-US" sz="800" i="1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Ecology of Climate Change</a:t>
            </a:r>
            <a:r>
              <a:rPr lang="en-US" sz="80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. Princeton University Press.</a:t>
            </a:r>
            <a:endParaRPr lang="el-GR" sz="800" kern="1200" dirty="0" smtClean="0">
              <a:solidFill>
                <a:schemeClr val="bg1"/>
              </a:solidFill>
              <a:latin typeface="+mn-lt"/>
              <a:ea typeface="+mn-ea"/>
              <a:cs typeface="+mn-cs"/>
            </a:endParaRPr>
          </a:p>
          <a:p>
            <a:endParaRPr lang="el-GR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6DAB3C-2888-4524-9C56-D742FB6E5F18}" type="slidenum">
              <a:rPr lang="el-GR" smtClean="0"/>
              <a:pPr/>
              <a:t>5</a:t>
            </a:fld>
            <a:endParaRPr lang="el-GR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Broecker, W. S., &amp; Stocker, T. F. (2006). The Holocene CO2 rise: anthropogenic or natural?. </a:t>
            </a:r>
            <a:r>
              <a:rPr lang="en-US" sz="800" i="1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Eos, Transactions American Geophysical Union</a:t>
            </a:r>
            <a:r>
              <a:rPr lang="en-US" sz="80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, </a:t>
            </a:r>
            <a:r>
              <a:rPr lang="en-US" sz="800" i="1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87</a:t>
            </a:r>
            <a:r>
              <a:rPr lang="en-US" sz="80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(3), 27-27.</a:t>
            </a:r>
            <a:endParaRPr lang="el-GR" sz="800" kern="1200" dirty="0" smtClean="0">
              <a:solidFill>
                <a:schemeClr val="bg1"/>
              </a:solidFill>
              <a:latin typeface="+mn-lt"/>
              <a:ea typeface="+mn-ea"/>
              <a:cs typeface="+mn-cs"/>
            </a:endParaRPr>
          </a:p>
          <a:p>
            <a:endParaRPr lang="el-GR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6DAB3C-2888-4524-9C56-D742FB6E5F18}" type="slidenum">
              <a:rPr lang="el-GR" smtClean="0"/>
              <a:pPr/>
              <a:t>6</a:t>
            </a:fld>
            <a:endParaRPr lang="el-GR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Gössling, S., &amp; Upham, P. (Eds.). (2009). Climate change and aviation: Issues, challenges and solutions.</a:t>
            </a:r>
            <a:endParaRPr lang="el-GR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6DAB3C-2888-4524-9C56-D742FB6E5F18}" type="slidenum">
              <a:rPr lang="el-GR" smtClean="0"/>
              <a:pPr/>
              <a:t>8</a:t>
            </a:fld>
            <a:endParaRPr lang="el-GR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6DAB3C-2888-4524-9C56-D742FB6E5F18}" type="slidenum">
              <a:rPr lang="el-GR" smtClean="0"/>
              <a:pPr/>
              <a:t>9</a:t>
            </a:fld>
            <a:endParaRPr lang="el-GR"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80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Gössling, S., &amp; Upham, P. (Eds.). (2009). Climate change and aviation: Issues, challenges and solutions.</a:t>
            </a:r>
            <a:endParaRPr lang="el-GR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6DAB3C-2888-4524-9C56-D742FB6E5F18}" type="slidenum">
              <a:rPr lang="el-GR" smtClean="0"/>
              <a:pPr/>
              <a:t>11</a:t>
            </a:fld>
            <a:endParaRPr lang="el-GR"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l-GR" sz="80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1) </a:t>
            </a:r>
            <a:r>
              <a:rPr lang="en-US" sz="80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Gössling, S., &amp; Upham, P. (Eds.). (2009). Climate change and aviation: Issues, challenges and solutions.</a:t>
            </a:r>
            <a:endParaRPr lang="el-GR" sz="800" kern="1200" dirty="0" smtClean="0">
              <a:solidFill>
                <a:schemeClr val="bg1"/>
              </a:solidFill>
              <a:latin typeface="+mn-lt"/>
              <a:ea typeface="+mn-ea"/>
              <a:cs typeface="+mn-cs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l-GR" sz="1200" i="1" dirty="0" smtClean="0">
                <a:solidFill>
                  <a:schemeClr val="bg1"/>
                </a:solidFill>
              </a:rPr>
              <a:t>2) </a:t>
            </a:r>
            <a:r>
              <a:rPr lang="en-US" sz="1200" i="1" dirty="0" smtClean="0">
                <a:solidFill>
                  <a:schemeClr val="bg1"/>
                </a:solidFill>
              </a:rPr>
              <a:t>Food and</a:t>
            </a:r>
            <a:r>
              <a:rPr lang="el-GR" sz="1200" i="1" dirty="0" smtClean="0">
                <a:solidFill>
                  <a:schemeClr val="bg1"/>
                </a:solidFill>
              </a:rPr>
              <a:t> </a:t>
            </a:r>
            <a:r>
              <a:rPr lang="en-US" sz="1200" dirty="0" smtClean="0">
                <a:solidFill>
                  <a:schemeClr val="bg1"/>
                </a:solidFill>
              </a:rPr>
              <a:t>Agriculture Organization of the United Nations, 2005, </a:t>
            </a:r>
            <a:r>
              <a:rPr lang="en-US" sz="1200" i="1" dirty="0" smtClean="0">
                <a:solidFill>
                  <a:schemeClr val="bg1"/>
                </a:solidFill>
              </a:rPr>
              <a:t>The state of food insecurity around the world. Eradicating hunger –Key to achieving the Millennium, Development Goals, </a:t>
            </a:r>
            <a:r>
              <a:rPr lang="en-US" sz="1200" dirty="0" smtClean="0">
                <a:solidFill>
                  <a:schemeClr val="bg1"/>
                </a:solidFill>
              </a:rPr>
              <a:t>Διαθέσιμο </a:t>
            </a:r>
            <a:r>
              <a:rPr lang="el-GR" sz="1200" dirty="0" smtClean="0">
                <a:solidFill>
                  <a:schemeClr val="bg1"/>
                </a:solidFill>
              </a:rPr>
              <a:t>στο</a:t>
            </a:r>
            <a:r>
              <a:rPr lang="en-US" sz="1200" dirty="0" smtClean="0">
                <a:solidFill>
                  <a:schemeClr val="bg1"/>
                </a:solidFill>
              </a:rPr>
              <a:t>: https://www.fao.org/3/a0200e/a0200e.pdf </a:t>
            </a:r>
            <a:r>
              <a:rPr lang="el-GR" sz="1200" dirty="0" smtClean="0">
                <a:solidFill>
                  <a:schemeClr val="bg1"/>
                </a:solidFill>
              </a:rPr>
              <a:t>τελευταία προσπέλαση στην ιστοσελίδα 09.05.2022.</a:t>
            </a:r>
          </a:p>
          <a:p>
            <a:endParaRPr lang="el-GR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6DAB3C-2888-4524-9C56-D742FB6E5F18}" type="slidenum">
              <a:rPr lang="el-GR" smtClean="0"/>
              <a:pPr/>
              <a:t>12</a:t>
            </a:fld>
            <a:endParaRPr lang="el-GR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- Τίτλος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17" name="16 - Υπότιτλος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l-GR" smtClean="0"/>
              <a:t>Κάντε κλικ για να επεξεργαστείτε τον υπότιτλο του υποδείγματος</a:t>
            </a:r>
            <a:endParaRPr kumimoji="0" lang="en-US"/>
          </a:p>
        </p:txBody>
      </p:sp>
      <p:sp>
        <p:nvSpPr>
          <p:cNvPr id="30" name="29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CA5D22-AC2D-435B-9BFC-8BAC7C756CBE}" type="datetime1">
              <a:rPr lang="el-GR" smtClean="0"/>
              <a:t>6/4/2023</a:t>
            </a:fld>
            <a:endParaRPr lang="el-GR" dirty="0"/>
          </a:p>
        </p:txBody>
      </p:sp>
      <p:sp>
        <p:nvSpPr>
          <p:cNvPr id="19" name="18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Κλάδου Πηνελόπη - 2023</a:t>
            </a:r>
            <a:endParaRPr lang="el-GR" dirty="0"/>
          </a:p>
        </p:txBody>
      </p:sp>
      <p:sp>
        <p:nvSpPr>
          <p:cNvPr id="27" name="2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5E9BEC-2B08-4208-AD3C-0E92797D6885}" type="slidenum">
              <a:rPr lang="el-GR" smtClean="0"/>
              <a:pPr/>
              <a:t>‹#›</a:t>
            </a:fld>
            <a:endParaRPr lang="el-GR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17B7FA-2305-4748-965A-6394F505A36E}" type="datetime1">
              <a:rPr lang="el-GR" smtClean="0"/>
              <a:t>6/4/2023</a:t>
            </a:fld>
            <a:endParaRPr lang="el-GR" dirty="0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Κλάδου Πηνελόπη - 2023</a:t>
            </a:r>
            <a:endParaRPr lang="el-GR" dirty="0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5E9BEC-2B08-4208-AD3C-0E92797D6885}" type="slidenum">
              <a:rPr lang="el-GR" smtClean="0"/>
              <a:pPr/>
              <a:t>‹#›</a:t>
            </a:fld>
            <a:endParaRPr lang="el-GR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Κατακόρυφος τίτλος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5FDCA5-DC90-485C-A4B5-53B3CD0786CC}" type="datetime1">
              <a:rPr lang="el-GR" smtClean="0"/>
              <a:t>6/4/2023</a:t>
            </a:fld>
            <a:endParaRPr lang="el-GR" dirty="0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Κλάδου Πηνελόπη - 2023</a:t>
            </a:r>
            <a:endParaRPr lang="el-GR" dirty="0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5E9BEC-2B08-4208-AD3C-0E92797D6885}" type="slidenum">
              <a:rPr lang="el-GR" smtClean="0"/>
              <a:pPr/>
              <a:t>‹#›</a:t>
            </a:fld>
            <a:endParaRPr lang="el-GR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Τίτλος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DB1E73-1BC8-4897-A6CC-E9BA5E2E7A37}" type="datetime1">
              <a:rPr lang="el-GR" smtClean="0"/>
              <a:t>6/4/2023</a:t>
            </a:fld>
            <a:endParaRPr lang="el-GR" dirty="0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Κλάδου Πηνελόπη - 2023</a:t>
            </a:r>
            <a:endParaRPr lang="el-GR" dirty="0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5E9BEC-2B08-4208-AD3C-0E92797D6885}" type="slidenum">
              <a:rPr lang="el-GR" smtClean="0"/>
              <a:pPr/>
              <a:t>‹#›</a:t>
            </a:fld>
            <a:endParaRPr lang="el-GR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CBCFF3-B9D0-40F9-A0AE-FF67E04B1DC4}" type="datetime1">
              <a:rPr lang="el-GR" smtClean="0"/>
              <a:t>6/4/2023</a:t>
            </a:fld>
            <a:endParaRPr lang="el-GR" dirty="0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Κλάδου Πηνελόπη - 2023</a:t>
            </a:r>
            <a:endParaRPr lang="el-GR" dirty="0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5E9BEC-2B08-4208-AD3C-0E92797D6885}" type="slidenum">
              <a:rPr lang="el-GR" smtClean="0"/>
              <a:pPr/>
              <a:t>‹#›</a:t>
            </a:fld>
            <a:endParaRPr lang="el-GR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BE3722-2327-43DE-BA62-E30DF907C50E}" type="datetime1">
              <a:rPr lang="el-GR" smtClean="0"/>
              <a:t>6/4/2023</a:t>
            </a:fld>
            <a:endParaRPr lang="el-GR" dirty="0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Κλάδου Πηνελόπη - 2023</a:t>
            </a:r>
            <a:endParaRPr lang="el-GR" dirty="0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5E9BEC-2B08-4208-AD3C-0E92797D6885}" type="slidenum">
              <a:rPr lang="el-GR" smtClean="0"/>
              <a:pPr/>
              <a:t>‹#›</a:t>
            </a:fld>
            <a:endParaRPr lang="el-GR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</p:txBody>
      </p:sp>
      <p:sp>
        <p:nvSpPr>
          <p:cNvPr id="5" name="4 - Θέση περιεχομένου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6" name="5 - Θέση περιεχομένου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7" name="6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1CF72E-BC06-40A0-9644-E2418ABB1F8D}" type="datetime1">
              <a:rPr lang="el-GR" smtClean="0"/>
              <a:t>6/4/2023</a:t>
            </a:fld>
            <a:endParaRPr lang="el-GR" dirty="0"/>
          </a:p>
        </p:txBody>
      </p:sp>
      <p:sp>
        <p:nvSpPr>
          <p:cNvPr id="8" name="7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Κλάδου Πηνελόπη - 2023</a:t>
            </a:r>
            <a:endParaRPr lang="el-GR" dirty="0"/>
          </a:p>
        </p:txBody>
      </p:sp>
      <p:sp>
        <p:nvSpPr>
          <p:cNvPr id="9" name="8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5E9BEC-2B08-4208-AD3C-0E92797D6885}" type="slidenum">
              <a:rPr lang="el-GR" smtClean="0"/>
              <a:pPr/>
              <a:t>‹#›</a:t>
            </a:fld>
            <a:endParaRPr lang="el-GR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2125FF-D007-42D4-8A3A-DCE0DD3174D5}" type="datetime1">
              <a:rPr lang="el-GR" smtClean="0"/>
              <a:t>6/4/2023</a:t>
            </a:fld>
            <a:endParaRPr lang="el-GR" dirty="0"/>
          </a:p>
        </p:txBody>
      </p:sp>
      <p:sp>
        <p:nvSpPr>
          <p:cNvPr id="4" name="3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Κλάδου Πηνελόπη - 2023</a:t>
            </a:r>
            <a:endParaRPr lang="el-GR" dirty="0"/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5E9BEC-2B08-4208-AD3C-0E92797D6885}" type="slidenum">
              <a:rPr lang="el-GR" smtClean="0"/>
              <a:pPr/>
              <a:t>‹#›</a:t>
            </a:fld>
            <a:endParaRPr lang="el-GR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AAD1D4-487F-4C9A-A6F5-47C5A2ABE045}" type="datetime1">
              <a:rPr lang="el-GR" smtClean="0"/>
              <a:t>6/4/2023</a:t>
            </a:fld>
            <a:endParaRPr lang="el-GR" dirty="0"/>
          </a:p>
        </p:txBody>
      </p:sp>
      <p:sp>
        <p:nvSpPr>
          <p:cNvPr id="3" name="2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Κλάδου Πηνελόπη - 2023</a:t>
            </a:r>
            <a:endParaRPr lang="el-GR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5E9BEC-2B08-4208-AD3C-0E92797D6885}" type="slidenum">
              <a:rPr lang="el-GR" smtClean="0"/>
              <a:pPr/>
              <a:t>‹#›</a:t>
            </a:fld>
            <a:endParaRPr lang="el-GR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515F0F-DC23-42FD-94AB-5DA25D6B201E}" type="datetime1">
              <a:rPr lang="el-GR" smtClean="0"/>
              <a:t>6/4/2023</a:t>
            </a:fld>
            <a:endParaRPr lang="el-GR" dirty="0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Κλάδου Πηνελόπη - 2023</a:t>
            </a:r>
            <a:endParaRPr lang="el-GR" dirty="0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5E9BEC-2B08-4208-AD3C-0E92797D6885}" type="slidenum">
              <a:rPr lang="el-GR" smtClean="0"/>
              <a:pPr/>
              <a:t>‹#›</a:t>
            </a:fld>
            <a:endParaRPr lang="el-GR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- Ψαλίδισμα και στρογγύλεμα μίας γωνίας του ορθογωνίου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2" name="11 - Ορθογώνιο τρίγωνο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AD814A-7403-4EF0-94A2-963E79DC462C}" type="datetime1">
              <a:rPr lang="el-GR" smtClean="0"/>
              <a:t>6/4/2023</a:t>
            </a:fld>
            <a:endParaRPr lang="el-GR" dirty="0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Κλάδου Πηνελόπη - 2023</a:t>
            </a:r>
            <a:endParaRPr lang="el-GR" dirty="0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DB5E9BEC-2B08-4208-AD3C-0E92797D6885}" type="slidenum">
              <a:rPr lang="el-GR" smtClean="0"/>
              <a:pPr/>
              <a:t>‹#›</a:t>
            </a:fld>
            <a:endParaRPr lang="el-GR" dirty="0"/>
          </a:p>
        </p:txBody>
      </p:sp>
      <p:sp>
        <p:nvSpPr>
          <p:cNvPr id="3" name="2 - Θέση εικόνας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l-GR" dirty="0" smtClean="0"/>
              <a:t>Κάντε κλικ στο εικονίδιο για να προσθέσετε μια εικόνα</a:t>
            </a:r>
            <a:endParaRPr kumimoji="0" lang="en-US" dirty="0"/>
          </a:p>
        </p:txBody>
      </p:sp>
      <p:sp>
        <p:nvSpPr>
          <p:cNvPr id="10" name="9 - Ελεύθερη σχεδίαση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10 - Ελεύθερη σχεδίαση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4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- Ελεύθερη σχεδίαση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7 - Ελεύθερη σχεδίαση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8 - Θέση τίτλου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0" name="29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kumimoji="0" lang="el-GR" smtClean="0"/>
              <a:t>Δεύτερου επιπέδου</a:t>
            </a:r>
          </a:p>
          <a:p>
            <a:pPr lvl="2" eaLnBrk="1" latinLnBrk="0" hangingPunct="1"/>
            <a:r>
              <a:rPr kumimoji="0" lang="el-GR" smtClean="0"/>
              <a:t>Τρίτου επιπέδου</a:t>
            </a:r>
          </a:p>
          <a:p>
            <a:pPr lvl="3" eaLnBrk="1" latinLnBrk="0" hangingPunct="1"/>
            <a:r>
              <a:rPr kumimoji="0" lang="el-GR" smtClean="0"/>
              <a:t>Τέταρτου επιπέδου</a:t>
            </a:r>
          </a:p>
          <a:p>
            <a:pPr lvl="4" eaLnBrk="1" latinLnBrk="0" hangingPunct="1"/>
            <a:r>
              <a:rPr kumimoji="0" lang="el-GR" smtClean="0"/>
              <a:t>Πέμπτου επιπέδου</a:t>
            </a:r>
            <a:endParaRPr kumimoji="0" lang="en-US"/>
          </a:p>
        </p:txBody>
      </p:sp>
      <p:sp>
        <p:nvSpPr>
          <p:cNvPr id="10" name="9 - Θέση ημερομηνίας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E895903-CA7D-4EB5-8663-E62FAEE620CB}" type="datetime1">
              <a:rPr lang="el-GR" smtClean="0"/>
              <a:t>6/4/2023</a:t>
            </a:fld>
            <a:endParaRPr lang="el-GR" dirty="0"/>
          </a:p>
        </p:txBody>
      </p:sp>
      <p:sp>
        <p:nvSpPr>
          <p:cNvPr id="22" name="21 - Θέση υποσέλιδου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r>
              <a:rPr lang="el-GR" smtClean="0"/>
              <a:t>Κλάδου Πηνελόπη - 2023</a:t>
            </a:r>
            <a:endParaRPr lang="el-GR" dirty="0"/>
          </a:p>
        </p:txBody>
      </p:sp>
      <p:sp>
        <p:nvSpPr>
          <p:cNvPr id="18" name="17 - Θέση αριθμού διαφάνειας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DB5E9BEC-2B08-4208-AD3C-0E92797D6885}" type="slidenum">
              <a:rPr lang="el-GR" smtClean="0"/>
              <a:pPr/>
              <a:t>‹#›</a:t>
            </a:fld>
            <a:endParaRPr lang="el-GR" dirty="0"/>
          </a:p>
        </p:txBody>
      </p:sp>
      <p:grpSp>
        <p:nvGrpSpPr>
          <p:cNvPr id="2" name="1 - Ομάδα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11 - Ελεύθερη σχεδίαση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 dirty="0"/>
            </a:p>
          </p:txBody>
        </p:sp>
        <p:sp>
          <p:nvSpPr>
            <p:cNvPr id="13" name="12 - Ελεύθερη σχεδίαση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 dirty="0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dt="0"/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image" Target="../media/image1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.xml"/><Relationship Id="rId4" Type="http://schemas.openxmlformats.org/officeDocument/2006/relationships/image" Target="../media/image5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png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jpeg"/><Relationship Id="rId3" Type="http://schemas.openxmlformats.org/officeDocument/2006/relationships/image" Target="../media/image5.jpeg"/><Relationship Id="rId7" Type="http://schemas.openxmlformats.org/officeDocument/2006/relationships/image" Target="../media/image33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jpeg"/><Relationship Id="rId5" Type="http://schemas.openxmlformats.org/officeDocument/2006/relationships/image" Target="../media/image31.jpeg"/><Relationship Id="rId4" Type="http://schemas.openxmlformats.org/officeDocument/2006/relationships/image" Target="../media/image30.jpeg"/><Relationship Id="rId9" Type="http://schemas.openxmlformats.org/officeDocument/2006/relationships/image" Target="../media/image35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9.jpeg"/><Relationship Id="rId5" Type="http://schemas.openxmlformats.org/officeDocument/2006/relationships/image" Target="../media/image38.jpeg"/><Relationship Id="rId4" Type="http://schemas.openxmlformats.org/officeDocument/2006/relationships/image" Target="../media/image37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2.jpeg"/><Relationship Id="rId4" Type="http://schemas.openxmlformats.org/officeDocument/2006/relationships/image" Target="../media/image41.jpe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5.jpeg"/><Relationship Id="rId5" Type="http://schemas.openxmlformats.org/officeDocument/2006/relationships/image" Target="../media/image44.jpeg"/><Relationship Id="rId4" Type="http://schemas.openxmlformats.org/officeDocument/2006/relationships/image" Target="../media/image43.jpe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ghfirMLNfNA" TargetMode="External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3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3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efsyn.gr/efkriti/koinonia/296905_kriti-16-thymata-tin-teleytaia-20etia-apo-ta-entona-kairika-fainomena" TargetMode="External"/><Relationship Id="rId13" Type="http://schemas.openxmlformats.org/officeDocument/2006/relationships/hyperlink" Target="http://users.sch.gr/pazoulis/experiments/diathematiki/thermokipio/thermokipio.htmhttps:/kgreen.gr/blog" TargetMode="External"/><Relationship Id="rId18" Type="http://schemas.openxmlformats.org/officeDocument/2006/relationships/hyperlink" Target="http://planetagents.org/el" TargetMode="External"/><Relationship Id="rId3" Type="http://schemas.openxmlformats.org/officeDocument/2006/relationships/hyperlink" Target="http://www.genadios.edu.gr/pdf/klima.pdf" TargetMode="External"/><Relationship Id="rId21" Type="http://schemas.openxmlformats.org/officeDocument/2006/relationships/hyperlink" Target="https://ecopress.gr/anakyklosi-vrosimou-chrisimopiimeno" TargetMode="External"/><Relationship Id="rId7" Type="http://schemas.openxmlformats.org/officeDocument/2006/relationships/hyperlink" Target="https://www.protothema.gr/stories/article/1155929/klimatiki-allagi-o-efialtis-pou-ginetai-pragmatikotita/" TargetMode="External"/><Relationship Id="rId12" Type="http://schemas.openxmlformats.org/officeDocument/2006/relationships/hyperlink" Target="https://www.lifo.gr/now/perivallon/india-megalytero-lockdown-ston-kosmo-katharise-me-entyposiako-tropo-tin-atmosfaira" TargetMode="External"/><Relationship Id="rId17" Type="http://schemas.openxmlformats.org/officeDocument/2006/relationships/hyperlink" Target="https://www.csmonitor.com/The-Culture/Gardening/diggin-it/2011/1012/Alpine-strawberries-Perfect-in-foliage-and-in-fruit" TargetMode="External"/><Relationship Id="rId2" Type="http://schemas.openxmlformats.org/officeDocument/2006/relationships/image" Target="../media/image5.jpeg"/><Relationship Id="rId16" Type="http://schemas.openxmlformats.org/officeDocument/2006/relationships/hyperlink" Target="https://medicalnews.gr/ligotero-kreas-perissoterh-zoi/" TargetMode="External"/><Relationship Id="rId20" Type="http://schemas.openxmlformats.org/officeDocument/2006/relationships/hyperlink" Target="https://www.patris.gr/2021/03/20/ilektrokinita-leoforeia-sto-irakleio-se-leitoyrgia-apo-deytera-i-triti-grammi-mini-bus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gr.euronews.com/green/2020/11/16/oi-pagoi-lionoun-se-antarctiki-kai-groilandia-o-kairos-ton-oktovrio" TargetMode="External"/><Relationship Id="rId11" Type="http://schemas.openxmlformats.org/officeDocument/2006/relationships/hyperlink" Target="https://www.ncei.noaa.gov/access/monitoring/monthly-report/global/202013" TargetMode="External"/><Relationship Id="rId5" Type="http://schemas.openxmlformats.org/officeDocument/2006/relationships/hyperlink" Target="https://oresinieku.weebly.com/kappaomicronmupiomicronsigmatauomicronpiomicron943etasigma0eta.html" TargetMode="External"/><Relationship Id="rId15" Type="http://schemas.openxmlformats.org/officeDocument/2006/relationships/hyperlink" Target="https://hellenic-college.gr/wp-content/uploads/works/energy-sources/hliaki.htmhttps:/ecozhndotcom.wordpress.com/2013/03/01" TargetMode="External"/><Relationship Id="rId10" Type="http://schemas.openxmlformats.org/officeDocument/2006/relationships/hyperlink" Target="https://el.wikipedia.org/" TargetMode="External"/><Relationship Id="rId19" Type="http://schemas.openxmlformats.org/officeDocument/2006/relationships/hyperlink" Target="https://rethnea.gr/" TargetMode="External"/><Relationship Id="rId4" Type="http://schemas.openxmlformats.org/officeDocument/2006/relationships/hyperlink" Target="https://ecopress.gr/proti-i-tilos-sta-deka-nisia-energiak/" TargetMode="External"/><Relationship Id="rId9" Type="http://schemas.openxmlformats.org/officeDocument/2006/relationships/hyperlink" Target="https://www.google.com/search?q=%25" TargetMode="External"/><Relationship Id="rId14" Type="http://schemas.openxmlformats.org/officeDocument/2006/relationships/hyperlink" Target="https://physicsgg.files.wordpress.com/2021/03/stefan-boltzmann-e1616071189406.png" TargetMode="External"/><Relationship Id="rId22" Type="http://schemas.openxmlformats.org/officeDocument/2006/relationships/hyperlink" Target="https://www.insider.gr/aytokinito/117885/ta-10-pio-dimofili-ilektrika-aytokinita-stin-ellada" TargetMode="External"/></Relationships>
</file>

<file path=ppt/slides/_rels/slide41.xml.rels><?xml version="1.0" encoding="UTF-8" standalone="yes"?>
<Relationships xmlns="http://schemas.openxmlformats.org/package/2006/relationships"><Relationship Id="rId8" Type="http://schemas.openxmlformats.org/officeDocument/2006/relationships/hyperlink" Target="https://2014drim.wordpress.com/2014/12/08" TargetMode="External"/><Relationship Id="rId13" Type="http://schemas.openxmlformats.org/officeDocument/2006/relationships/hyperlink" Target="https://energybatteries.gr/product/mw" TargetMode="External"/><Relationship Id="rId18" Type="http://schemas.openxmlformats.org/officeDocument/2006/relationships/hyperlink" Target="https://www.huffingtonpost.gr/entry/copenhill-eryostasio-anakekloses-leitoeryei-kai-os-ski-center_gr_5dadc7f0e4b0422422c94539" TargetMode="External"/><Relationship Id="rId3" Type="http://schemas.openxmlformats.org/officeDocument/2006/relationships/hyperlink" Target="https://greenbuilding.gr/energeiako-pistopoietiko" TargetMode="External"/><Relationship Id="rId21" Type="http://schemas.openxmlformats.org/officeDocument/2006/relationships/hyperlink" Target="https://www.youtube.com/watch?v=ghfirMLNfNA" TargetMode="External"/><Relationship Id="rId7" Type="http://schemas.openxmlformats.org/officeDocument/2006/relationships/hyperlink" Target="https://gr.clipartlogo.com/image/old-set-screen-cartoon-television-free-style-tube_419116.html" TargetMode="External"/><Relationship Id="rId12" Type="http://schemas.openxmlformats.org/officeDocument/2006/relationships/hyperlink" Target="https://www.greenattica.gr/" TargetMode="External"/><Relationship Id="rId17" Type="http://schemas.openxmlformats.org/officeDocument/2006/relationships/hyperlink" Target="https://www.ftiaxno.gr/2009/02/blog-post_27.html" TargetMode="External"/><Relationship Id="rId2" Type="http://schemas.openxmlformats.org/officeDocument/2006/relationships/image" Target="../media/image5.jpeg"/><Relationship Id="rId16" Type="http://schemas.openxmlformats.org/officeDocument/2006/relationships/hyperlink" Target="https://www.naftemporiki.gr/story/1039759/klimatiki-allagi-sumboules-gia-to-spiti" TargetMode="External"/><Relationship Id="rId20" Type="http://schemas.openxmlformats.org/officeDocument/2006/relationships/hyperlink" Target="https://www.oxfam.org.uk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4green.gr/news/data/g-ebuildings/Lampes-LED-Vs-oikonomias_113267.asp" TargetMode="External"/><Relationship Id="rId11" Type="http://schemas.openxmlformats.org/officeDocument/2006/relationships/hyperlink" Target="https://ecozhndotcom.wordpress.com/2013/03/01/" TargetMode="External"/><Relationship Id="rId5" Type="http://schemas.openxmlformats.org/officeDocument/2006/relationships/hyperlink" Target="https://www.green-guide.gr/thermansi-klimatismos/" TargetMode="External"/><Relationship Id="rId15" Type="http://schemas.openxmlformats.org/officeDocument/2006/relationships/hyperlink" Target="https://exypnes-idees.gr/omorfa-anarrichomena-fyta/" TargetMode="External"/><Relationship Id="rId10" Type="http://schemas.openxmlformats.org/officeDocument/2006/relationships/hyperlink" Target="https://kgreen.gr/blog" TargetMode="External"/><Relationship Id="rId19" Type="http://schemas.openxmlformats.org/officeDocument/2006/relationships/hyperlink" Target="https://www.tovima.gr/2008/08/21/archive/psaxnontas-energeia-staskoypidia-kai-sta-axyra/" TargetMode="External"/><Relationship Id="rId4" Type="http://schemas.openxmlformats.org/officeDocument/2006/relationships/hyperlink" Target="https://gml.noaa.gov/ccgg/trends/gl_gr.html%20-%20Global%20Monitoring%20Laboratory%0bEarth%20System%20Research%20Laboratories" TargetMode="External"/><Relationship Id="rId9" Type="http://schemas.openxmlformats.org/officeDocument/2006/relationships/hyperlink" Target="https://greenpresscyprus.news/" TargetMode="External"/><Relationship Id="rId14" Type="http://schemas.openxmlformats.org/officeDocument/2006/relationships/hyperlink" Target="https://www.iatronet.gr/article/107722/ohe-istorikh-symfonia-gia-th-rypansh-apo-plastika" TargetMode="Externa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>
          <a:xfrm>
            <a:off x="285720" y="0"/>
            <a:ext cx="8715436" cy="1470025"/>
          </a:xfrm>
        </p:spPr>
        <p:txBody>
          <a:bodyPr>
            <a:normAutofit/>
          </a:bodyPr>
          <a:lstStyle/>
          <a:p>
            <a:pPr algn="ctr"/>
            <a:r>
              <a:rPr lang="el-GR" sz="4600" b="1" dirty="0" smtClean="0">
                <a:solidFill>
                  <a:srgbClr val="FFFF00"/>
                </a:solidFill>
              </a:rPr>
              <a:t>Η Κλιματική Αλλαγή </a:t>
            </a:r>
            <a:br>
              <a:rPr lang="el-GR" sz="4600" b="1" dirty="0" smtClean="0">
                <a:solidFill>
                  <a:srgbClr val="FFFF00"/>
                </a:solidFill>
              </a:rPr>
            </a:br>
            <a:r>
              <a:rPr lang="el-GR" sz="4600" b="1" dirty="0" smtClean="0">
                <a:solidFill>
                  <a:srgbClr val="FFFF00"/>
                </a:solidFill>
              </a:rPr>
              <a:t>Επηρεάζει την Υγεία μας!</a:t>
            </a:r>
            <a:endParaRPr lang="el-GR" sz="4600" b="1" dirty="0">
              <a:solidFill>
                <a:srgbClr val="FFFF00"/>
              </a:solidFill>
            </a:endParaRPr>
          </a:p>
        </p:txBody>
      </p:sp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>
          <a:xfrm>
            <a:off x="0" y="3357562"/>
            <a:ext cx="9144000" cy="2000264"/>
          </a:xfrm>
        </p:spPr>
        <p:txBody>
          <a:bodyPr>
            <a:normAutofit/>
          </a:bodyPr>
          <a:lstStyle/>
          <a:p>
            <a:pPr algn="ctr"/>
            <a:endParaRPr lang="en-US" sz="24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l-GR" sz="2400" b="1" dirty="0" smtClean="0">
                <a:latin typeface="Times New Roman" pitchFamily="18" charset="0"/>
                <a:cs typeface="Times New Roman" pitchFamily="18" charset="0"/>
              </a:rPr>
              <a:t>Διεύθυνση Δημόσιας Υγείας 7</a:t>
            </a:r>
            <a:r>
              <a:rPr lang="el-GR" sz="2400" b="1" baseline="30000" dirty="0" smtClean="0">
                <a:latin typeface="Times New Roman" pitchFamily="18" charset="0"/>
                <a:cs typeface="Times New Roman" pitchFamily="18" charset="0"/>
              </a:rPr>
              <a:t>ης</a:t>
            </a:r>
            <a:r>
              <a:rPr lang="el-GR" sz="2400" b="1" dirty="0" smtClean="0">
                <a:latin typeface="Times New Roman" pitchFamily="18" charset="0"/>
                <a:cs typeface="Times New Roman" pitchFamily="18" charset="0"/>
              </a:rPr>
              <a:t> ΥΠΕ Κρήτης</a:t>
            </a:r>
          </a:p>
          <a:p>
            <a:pPr algn="ctr"/>
            <a:r>
              <a:rPr lang="el-GR" sz="2000" dirty="0" smtClean="0">
                <a:latin typeface="Times New Roman" pitchFamily="18" charset="0"/>
                <a:cs typeface="Times New Roman" pitchFamily="18" charset="0"/>
              </a:rPr>
              <a:t>Ομιλήτρια: Πηνελόπη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l-GR" sz="2000" dirty="0" smtClean="0">
                <a:latin typeface="Times New Roman" pitchFamily="18" charset="0"/>
                <a:cs typeface="Times New Roman" pitchFamily="18" charset="0"/>
              </a:rPr>
              <a:t>Κλάδου</a:t>
            </a:r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l-GR" sz="2000" smtClean="0">
                <a:latin typeface="Times New Roman" pitchFamily="18" charset="0"/>
                <a:cs typeface="Times New Roman" pitchFamily="18" charset="0"/>
              </a:rPr>
              <a:t>2023</a:t>
            </a:r>
            <a:endParaRPr lang="el-GR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16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5478556"/>
            <a:ext cx="3357555" cy="1379444"/>
          </a:xfrm>
          <a:prstGeom prst="rect">
            <a:avLst/>
          </a:prstGeom>
        </p:spPr>
      </p:pic>
      <p:sp>
        <p:nvSpPr>
          <p:cNvPr id="64514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l-GR" dirty="0"/>
          </a:p>
        </p:txBody>
      </p:sp>
      <p:pic>
        <p:nvPicPr>
          <p:cNvPr id="64515" name="Picture 3" descr="Κλιματική αλλαγή: Τι περιλαμβάνει το σχέδιο της ΕΕ - Τι αλλάζει στη ζωή μας  - Ειδήσεις - νέα - Το Βήμα Online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643174" y="1488427"/>
            <a:ext cx="3643338" cy="227708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1 - Τίτλος"/>
          <p:cNvSpPr>
            <a:spLocks noGrp="1"/>
          </p:cNvSpPr>
          <p:nvPr>
            <p:ph idx="1"/>
          </p:nvPr>
        </p:nvSpPr>
        <p:spPr>
          <a:xfrm>
            <a:off x="457200" y="0"/>
            <a:ext cx="8229600" cy="6858000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n-US" sz="4600" dirty="0" smtClean="0">
                <a:solidFill>
                  <a:srgbClr val="FFFF00"/>
                </a:solidFill>
              </a:rPr>
              <a:t> </a:t>
            </a:r>
          </a:p>
          <a:p>
            <a:pPr algn="ctr">
              <a:buNone/>
            </a:pPr>
            <a:endParaRPr lang="en-US" sz="4600" dirty="0" smtClean="0">
              <a:solidFill>
                <a:srgbClr val="FFFF00"/>
              </a:solidFill>
            </a:endParaRPr>
          </a:p>
          <a:p>
            <a:pPr algn="ctr">
              <a:buNone/>
            </a:pPr>
            <a:r>
              <a:rPr lang="el-GR" sz="4600" dirty="0" smtClean="0">
                <a:solidFill>
                  <a:srgbClr val="FFFF00"/>
                </a:solidFill>
              </a:rPr>
              <a:t>ΕΠΙΠΤΩΣΕΙΣ</a:t>
            </a:r>
            <a:r>
              <a:rPr lang="en-US" sz="4600" dirty="0" smtClean="0"/>
              <a:t> </a:t>
            </a:r>
            <a:r>
              <a:rPr lang="el-GR" sz="4600" dirty="0" smtClean="0">
                <a:solidFill>
                  <a:srgbClr val="FFFF00"/>
                </a:solidFill>
              </a:rPr>
              <a:t>ΣΤΗΝ ΥΓΕΙΑ ΤΟΥ ΑΝΘΡΩΠΟΥ</a:t>
            </a:r>
            <a:endParaRPr lang="el-GR" sz="4600" dirty="0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lang="el-GR" sz="1400" dirty="0" smtClean="0">
                <a:solidFill>
                  <a:schemeClr val="bg1"/>
                </a:solidFill>
              </a:rPr>
              <a:t>Κλάδου Πηνελόπη - 2023</a:t>
            </a:r>
            <a:endParaRPr lang="el-GR" sz="1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>
            <a:normAutofit/>
          </a:bodyPr>
          <a:lstStyle/>
          <a:p>
            <a:endParaRPr lang="en-US" sz="2200" b="1" u="sng" dirty="0" smtClean="0">
              <a:solidFill>
                <a:schemeClr val="bg1"/>
              </a:solidFill>
              <a:latin typeface="+mj-lt"/>
            </a:endParaRPr>
          </a:p>
          <a:p>
            <a:endParaRPr lang="en-US" sz="2200" b="1" u="sng" dirty="0" smtClean="0">
              <a:solidFill>
                <a:schemeClr val="bg1"/>
              </a:solidFill>
              <a:latin typeface="+mj-lt"/>
            </a:endParaRPr>
          </a:p>
          <a:p>
            <a:r>
              <a:rPr lang="el-GR" sz="2200" b="1" u="sng" dirty="0" smtClean="0">
                <a:solidFill>
                  <a:schemeClr val="bg1"/>
                </a:solidFill>
                <a:latin typeface="+mj-lt"/>
              </a:rPr>
              <a:t>Ρύπανση του Αέρα:</a:t>
            </a:r>
          </a:p>
          <a:p>
            <a:pPr lvl="1">
              <a:buClr>
                <a:schemeClr val="tx2">
                  <a:lumMod val="40000"/>
                  <a:lumOff val="60000"/>
                </a:schemeClr>
              </a:buClr>
              <a:buFont typeface="Wingdings" pitchFamily="2" charset="2"/>
              <a:buChar char="Ø"/>
            </a:pPr>
            <a:r>
              <a:rPr lang="el-GR" sz="2000" u="sng" dirty="0" smtClean="0">
                <a:solidFill>
                  <a:schemeClr val="bg1"/>
                </a:solidFill>
                <a:latin typeface="+mj-lt"/>
              </a:rPr>
              <a:t>Αιωρούμενα Σωματίδια </a:t>
            </a:r>
            <a:r>
              <a:rPr lang="el-GR" sz="2000" dirty="0" smtClean="0">
                <a:solidFill>
                  <a:schemeClr val="bg1"/>
                </a:solidFill>
                <a:latin typeface="+mj-lt"/>
                <a:sym typeface="Wingdings" pitchFamily="2" charset="2"/>
              </a:rPr>
              <a:t> Πρόωροι θάνατοι που οφείλονται σε Καρδιαγγειακά και Αναπνευστικά Νοσήματα (2015 2,9 εκατ.).</a:t>
            </a:r>
          </a:p>
          <a:p>
            <a:pPr lvl="1">
              <a:buClr>
                <a:schemeClr val="tx2">
                  <a:lumMod val="40000"/>
                  <a:lumOff val="60000"/>
                </a:schemeClr>
              </a:buClr>
              <a:buNone/>
            </a:pPr>
            <a:endParaRPr lang="el-GR" sz="2000" dirty="0" smtClean="0">
              <a:solidFill>
                <a:schemeClr val="bg1"/>
              </a:solidFill>
              <a:latin typeface="+mj-lt"/>
            </a:endParaRPr>
          </a:p>
          <a:p>
            <a:pPr lvl="1">
              <a:buClr>
                <a:schemeClr val="tx2">
                  <a:lumMod val="40000"/>
                  <a:lumOff val="60000"/>
                </a:schemeClr>
              </a:buClr>
              <a:buFont typeface="Wingdings" pitchFamily="2" charset="2"/>
              <a:buChar char="Ø"/>
            </a:pPr>
            <a:r>
              <a:rPr lang="el-GR" sz="2000" u="sng" dirty="0" smtClean="0">
                <a:solidFill>
                  <a:schemeClr val="bg1"/>
                </a:solidFill>
                <a:latin typeface="+mj-lt"/>
              </a:rPr>
              <a:t>Ρύπανση Εδάφους </a:t>
            </a:r>
            <a:r>
              <a:rPr lang="el-GR" sz="2000" dirty="0" smtClean="0">
                <a:solidFill>
                  <a:schemeClr val="bg1"/>
                </a:solidFill>
                <a:latin typeface="+mj-lt"/>
                <a:sym typeface="Wingdings" pitchFamily="2" charset="2"/>
              </a:rPr>
              <a:t> Θ</a:t>
            </a:r>
            <a:r>
              <a:rPr lang="el-GR" sz="2000" dirty="0" smtClean="0">
                <a:solidFill>
                  <a:schemeClr val="bg1"/>
                </a:solidFill>
                <a:latin typeface="+mj-lt"/>
              </a:rPr>
              <a:t>ρεπτική αξία των τροφίμων μειώνεται όσο αυξάνεται η συγκέντρωση  του CO</a:t>
            </a:r>
            <a:r>
              <a:rPr lang="el-GR" sz="2000" baseline="-25000" dirty="0" smtClean="0">
                <a:solidFill>
                  <a:schemeClr val="bg1"/>
                </a:solidFill>
                <a:latin typeface="+mj-lt"/>
              </a:rPr>
              <a:t>2</a:t>
            </a:r>
            <a:r>
              <a:rPr lang="el-GR" sz="2000" dirty="0" smtClean="0">
                <a:solidFill>
                  <a:schemeClr val="bg1"/>
                </a:solidFill>
                <a:latin typeface="+mj-lt"/>
              </a:rPr>
              <a:t> </a:t>
            </a:r>
            <a:r>
              <a:rPr lang="el-GR" sz="2000" dirty="0" smtClean="0">
                <a:solidFill>
                  <a:schemeClr val="bg1"/>
                </a:solidFill>
                <a:latin typeface="+mj-lt"/>
                <a:sym typeface="Wingdings" pitchFamily="2" charset="2"/>
              </a:rPr>
              <a:t> Τροφή με προϊόντα χαμηλότερης </a:t>
            </a:r>
            <a:r>
              <a:rPr lang="el-GR" sz="2000" dirty="0" smtClean="0">
                <a:solidFill>
                  <a:schemeClr val="bg1"/>
                </a:solidFill>
                <a:latin typeface="+mj-lt"/>
              </a:rPr>
              <a:t>διατροφικής αξίας</a:t>
            </a:r>
            <a:r>
              <a:rPr lang="en-US" sz="2000" dirty="0" smtClean="0">
                <a:solidFill>
                  <a:schemeClr val="bg1"/>
                </a:solidFill>
                <a:latin typeface="+mj-lt"/>
              </a:rPr>
              <a:t> </a:t>
            </a:r>
            <a:r>
              <a:rPr lang="el-GR" sz="2000" dirty="0" smtClean="0">
                <a:solidFill>
                  <a:schemeClr val="bg1"/>
                </a:solidFill>
                <a:latin typeface="+mj-lt"/>
              </a:rPr>
              <a:t>και Υποσιτισμός </a:t>
            </a:r>
            <a:r>
              <a:rPr lang="el-GR" sz="2000" dirty="0" smtClean="0">
                <a:solidFill>
                  <a:schemeClr val="bg1"/>
                </a:solidFill>
              </a:rPr>
              <a:t>(κάθε χρόνο 3,5 εκ. άτομα πεθαίνουν από υποσιτισμό</a:t>
            </a:r>
            <a:r>
              <a:rPr lang="el-GR" sz="2000" i="1" dirty="0" smtClean="0">
                <a:solidFill>
                  <a:schemeClr val="bg1"/>
                </a:solidFill>
              </a:rPr>
              <a:t>) </a:t>
            </a:r>
            <a:endParaRPr lang="el-GR" sz="2000" dirty="0" smtClean="0">
              <a:solidFill>
                <a:schemeClr val="bg1"/>
              </a:solidFill>
              <a:latin typeface="+mj-lt"/>
            </a:endParaRPr>
          </a:p>
          <a:p>
            <a:pPr lvl="1">
              <a:buClr>
                <a:schemeClr val="tx2">
                  <a:lumMod val="40000"/>
                  <a:lumOff val="60000"/>
                </a:schemeClr>
              </a:buClr>
            </a:pPr>
            <a:endParaRPr lang="el-GR" sz="2000" dirty="0" smtClean="0">
              <a:solidFill>
                <a:schemeClr val="bg1"/>
              </a:solidFill>
              <a:latin typeface="+mj-lt"/>
            </a:endParaRPr>
          </a:p>
          <a:p>
            <a:pPr lvl="1">
              <a:buClr>
                <a:schemeClr val="tx2">
                  <a:lumMod val="40000"/>
                  <a:lumOff val="60000"/>
                </a:schemeClr>
              </a:buClr>
              <a:buFont typeface="Wingdings" pitchFamily="2" charset="2"/>
              <a:buChar char="Ø"/>
            </a:pPr>
            <a:r>
              <a:rPr lang="el-GR" sz="2000" u="sng" dirty="0" smtClean="0">
                <a:solidFill>
                  <a:schemeClr val="bg1"/>
                </a:solidFill>
                <a:latin typeface="+mj-lt"/>
              </a:rPr>
              <a:t>Ρύπανση Θαλάσσιων </a:t>
            </a:r>
            <a:r>
              <a:rPr lang="el-GR" sz="2000" u="sng" dirty="0" err="1" smtClean="0">
                <a:solidFill>
                  <a:schemeClr val="bg1"/>
                </a:solidFill>
                <a:latin typeface="+mj-lt"/>
              </a:rPr>
              <a:t>Υδάτων</a:t>
            </a:r>
            <a:r>
              <a:rPr lang="el-GR" sz="2000" dirty="0" err="1" smtClean="0">
                <a:solidFill>
                  <a:schemeClr val="bg1"/>
                </a:solidFill>
                <a:latin typeface="+mj-lt"/>
                <a:sym typeface="Wingdings" pitchFamily="2" charset="2"/>
              </a:rPr>
              <a:t></a:t>
            </a:r>
            <a:r>
              <a:rPr lang="el-GR" sz="2000" dirty="0" smtClean="0">
                <a:solidFill>
                  <a:schemeClr val="bg1"/>
                </a:solidFill>
                <a:latin typeface="+mj-lt"/>
                <a:sym typeface="Wingdings" pitchFamily="2" charset="2"/>
              </a:rPr>
              <a:t> Μόλυνση ψαριών</a:t>
            </a:r>
          </a:p>
          <a:p>
            <a:pPr lvl="1">
              <a:buClr>
                <a:schemeClr val="tx2">
                  <a:lumMod val="40000"/>
                  <a:lumOff val="60000"/>
                </a:schemeClr>
              </a:buClr>
              <a:buFont typeface="Wingdings" pitchFamily="2" charset="2"/>
              <a:buChar char="Ø"/>
            </a:pPr>
            <a:endParaRPr lang="el-GR" sz="2000" dirty="0" smtClean="0">
              <a:solidFill>
                <a:schemeClr val="bg1"/>
              </a:solidFill>
              <a:latin typeface="+mj-lt"/>
              <a:sym typeface="Wingdings" pitchFamily="2" charset="2"/>
            </a:endParaRPr>
          </a:p>
          <a:p>
            <a:pPr lvl="1">
              <a:buClr>
                <a:schemeClr val="tx2">
                  <a:lumMod val="40000"/>
                  <a:lumOff val="60000"/>
                </a:schemeClr>
              </a:buClr>
              <a:buFont typeface="Wingdings" pitchFamily="2" charset="2"/>
              <a:buChar char="Ø"/>
            </a:pPr>
            <a:endParaRPr lang="el-GR" dirty="0" smtClean="0">
              <a:solidFill>
                <a:schemeClr val="bg1"/>
              </a:solidFill>
            </a:endParaRPr>
          </a:p>
          <a:p>
            <a:pPr marL="274320" lvl="1" indent="-274320">
              <a:buClr>
                <a:schemeClr val="accent3"/>
              </a:buClr>
              <a:buSzPct val="95000"/>
              <a:buNone/>
            </a:pPr>
            <a:r>
              <a:rPr lang="el-GR" sz="2000" dirty="0" smtClean="0">
                <a:solidFill>
                  <a:schemeClr val="bg1"/>
                </a:solidFill>
              </a:rPr>
              <a:t>	</a:t>
            </a:r>
            <a:r>
              <a:rPr lang="el-GR" sz="2000" u="sng" dirty="0" smtClean="0">
                <a:solidFill>
                  <a:schemeClr val="bg1"/>
                </a:solidFill>
              </a:rPr>
              <a:t>Χρονική Επιμήκυνση της Γυρεοφορίας Αλλεργιογόνων Φυτών και Αύξηση της Ποσότητας Γύρης στην Ατμόσφαιρα </a:t>
            </a:r>
            <a:r>
              <a:rPr lang="el-GR" sz="2000" dirty="0" smtClean="0">
                <a:solidFill>
                  <a:schemeClr val="bg1"/>
                </a:solidFill>
                <a:sym typeface="Wingdings" pitchFamily="2" charset="2"/>
              </a:rPr>
              <a:t> </a:t>
            </a:r>
            <a:r>
              <a:rPr lang="el-GR" sz="2000" dirty="0" smtClean="0">
                <a:solidFill>
                  <a:schemeClr val="bg1"/>
                </a:solidFill>
              </a:rPr>
              <a:t> Αλλεργικές αντιδράσεις του Αναπνευστικού Συστήματος και Αύξηση Επεισοδίων  Άσθματος. </a:t>
            </a:r>
          </a:p>
          <a:p>
            <a:pPr>
              <a:buNone/>
            </a:pPr>
            <a:endParaRPr lang="el-GR" dirty="0" smtClean="0">
              <a:solidFill>
                <a:schemeClr val="bg1"/>
              </a:solidFill>
            </a:endParaRPr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lang="el-GR" sz="1400" dirty="0" smtClean="0">
                <a:solidFill>
                  <a:schemeClr val="bg1"/>
                </a:solidFill>
              </a:rPr>
              <a:t>Κλάδου Πηνελόπη - 2023</a:t>
            </a:r>
            <a:endParaRPr lang="el-GR" sz="1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  <a:blipFill>
            <a:blip r:embed="rId3"/>
            <a:stretch>
              <a:fillRect/>
            </a:stretch>
          </a:blipFill>
        </p:spPr>
        <p:txBody>
          <a:bodyPr>
            <a:noAutofit/>
          </a:bodyPr>
          <a:lstStyle/>
          <a:p>
            <a:r>
              <a:rPr lang="el-GR" sz="2200" b="1" u="sng" dirty="0" smtClean="0">
                <a:solidFill>
                  <a:schemeClr val="bg1"/>
                </a:solidFill>
                <a:latin typeface="+mj-lt"/>
              </a:rPr>
              <a:t>Μεταβολή της Εποχικής Θερμοκρασίας:</a:t>
            </a:r>
          </a:p>
          <a:p>
            <a:pPr>
              <a:buNone/>
            </a:pPr>
            <a:endParaRPr lang="el-GR" sz="2000" b="1" u="sng" dirty="0" smtClean="0">
              <a:solidFill>
                <a:schemeClr val="bg1"/>
              </a:solidFill>
              <a:latin typeface="+mj-lt"/>
            </a:endParaRPr>
          </a:p>
          <a:p>
            <a:pPr lvl="1">
              <a:buClr>
                <a:schemeClr val="bg2">
                  <a:lumMod val="75000"/>
                </a:schemeClr>
              </a:buClr>
              <a:buFont typeface="Wingdings" pitchFamily="2" charset="2"/>
              <a:buChar char="Ø"/>
            </a:pPr>
            <a:r>
              <a:rPr lang="el-GR" sz="2000" dirty="0" smtClean="0">
                <a:solidFill>
                  <a:schemeClr val="bg1"/>
                </a:solidFill>
                <a:latin typeface="+mj-lt"/>
                <a:sym typeface="Wingdings" pitchFamily="2" charset="2"/>
              </a:rPr>
              <a:t>Πολλοί πληθυσμοί θα αναγκαστούν να εγκαταλείψουν τις εστίες τους  - Περιβαλλοντικοί Πρόσφυγες</a:t>
            </a:r>
          </a:p>
          <a:p>
            <a:pPr lvl="1">
              <a:buClr>
                <a:schemeClr val="bg2">
                  <a:lumMod val="75000"/>
                </a:schemeClr>
              </a:buClr>
              <a:buNone/>
            </a:pPr>
            <a:r>
              <a:rPr lang="el-GR" sz="2000" dirty="0" smtClean="0">
                <a:solidFill>
                  <a:schemeClr val="bg1"/>
                </a:solidFill>
                <a:latin typeface="+mj-lt"/>
                <a:sym typeface="Wingdings" pitchFamily="2" charset="2"/>
              </a:rPr>
              <a:t>	(Κάθε χρόνο </a:t>
            </a:r>
            <a:r>
              <a:rPr lang="el-GR" sz="2000" dirty="0" smtClean="0">
                <a:solidFill>
                  <a:schemeClr val="bg1"/>
                </a:solidFill>
                <a:latin typeface="+mj-lt"/>
              </a:rPr>
              <a:t>60.000 άτομα πεθαίνουν από φυσικές καταστροφές)</a:t>
            </a:r>
          </a:p>
          <a:p>
            <a:pPr lvl="1">
              <a:buClr>
                <a:schemeClr val="bg2">
                  <a:lumMod val="75000"/>
                </a:schemeClr>
              </a:buClr>
              <a:buNone/>
            </a:pPr>
            <a:endParaRPr lang="el-GR" sz="2000" dirty="0" smtClean="0">
              <a:solidFill>
                <a:schemeClr val="bg1"/>
              </a:solidFill>
              <a:latin typeface="+mj-lt"/>
              <a:sym typeface="Wingdings" pitchFamily="2" charset="2"/>
            </a:endParaRPr>
          </a:p>
          <a:p>
            <a:pPr lvl="1">
              <a:buClr>
                <a:schemeClr val="bg2">
                  <a:lumMod val="75000"/>
                </a:schemeClr>
              </a:buClr>
              <a:buFont typeface="Wingdings" pitchFamily="2" charset="2"/>
              <a:buChar char="Ø"/>
            </a:pPr>
            <a:r>
              <a:rPr lang="el-GR" sz="2000" dirty="0" smtClean="0">
                <a:solidFill>
                  <a:schemeClr val="bg1"/>
                </a:solidFill>
                <a:latin typeface="+mj-lt"/>
                <a:sym typeface="Wingdings" pitchFamily="2" charset="2"/>
              </a:rPr>
              <a:t>Τροποποίηση γεωγραφικής + εποχικής κατανομής διαφόρων πληθυσμών - φορέων νόσων.</a:t>
            </a:r>
            <a:endParaRPr lang="el-GR" sz="2000" b="1" dirty="0" smtClean="0">
              <a:solidFill>
                <a:srgbClr val="FF0000"/>
              </a:solidFill>
              <a:latin typeface="+mj-lt"/>
            </a:endParaRPr>
          </a:p>
        </p:txBody>
      </p:sp>
      <p:pic>
        <p:nvPicPr>
          <p:cNvPr id="4" name="Picture 3"/>
          <p:cNvPicPr>
            <a:picLocks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3286124"/>
            <a:ext cx="4357686" cy="324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4 - Ορθογώνιο"/>
          <p:cNvSpPr/>
          <p:nvPr/>
        </p:nvSpPr>
        <p:spPr>
          <a:xfrm>
            <a:off x="0" y="6500835"/>
            <a:ext cx="4572000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000" i="1" dirty="0" smtClean="0">
                <a:solidFill>
                  <a:schemeClr val="bg1"/>
                </a:solidFill>
              </a:rPr>
              <a:t>Πηγή: </a:t>
            </a:r>
            <a:r>
              <a:rPr lang="en-US" sz="1000" dirty="0" smtClean="0">
                <a:solidFill>
                  <a:schemeClr val="bg1"/>
                </a:solidFill>
              </a:rPr>
              <a:t>https://www.ncei.noaa.gov/access/monitoring/monthly-report/global/</a:t>
            </a:r>
            <a:endParaRPr lang="el-GR" sz="1000" dirty="0">
              <a:solidFill>
                <a:schemeClr val="bg1"/>
              </a:solidFill>
            </a:endParaRPr>
          </a:p>
        </p:txBody>
      </p:sp>
      <p:pic>
        <p:nvPicPr>
          <p:cNvPr id="6" name="Picture 4" descr="Η ισορροπία μάζας των πολικών στρωμάτων πάγου"/>
          <p:cNvPicPr>
            <a:picLocks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786314" y="3286124"/>
            <a:ext cx="4357686" cy="3240000"/>
          </a:xfrm>
          <a:prstGeom prst="rect">
            <a:avLst/>
          </a:prstGeom>
          <a:noFill/>
        </p:spPr>
      </p:pic>
      <p:sp>
        <p:nvSpPr>
          <p:cNvPr id="9" name="8 - Ορθογώνιο"/>
          <p:cNvSpPr/>
          <p:nvPr/>
        </p:nvSpPr>
        <p:spPr>
          <a:xfrm>
            <a:off x="0" y="2928934"/>
            <a:ext cx="4357686" cy="35719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dirty="0" smtClean="0">
                <a:solidFill>
                  <a:schemeClr val="tx1"/>
                </a:solidFill>
              </a:rPr>
              <a:t>ΠΑΓΚΟΣΜΙΑ ΑΥΞΗΣΗ ΘΕΡΜΟΚΡΑΣΙΑΣ</a:t>
            </a:r>
            <a:endParaRPr lang="el-GR" dirty="0">
              <a:solidFill>
                <a:schemeClr val="tx1"/>
              </a:solidFill>
            </a:endParaRPr>
          </a:p>
        </p:txBody>
      </p:sp>
      <p:sp>
        <p:nvSpPr>
          <p:cNvPr id="10" name="9 - Ορθογώνιο"/>
          <p:cNvSpPr/>
          <p:nvPr/>
        </p:nvSpPr>
        <p:spPr>
          <a:xfrm>
            <a:off x="4572000" y="6457890"/>
            <a:ext cx="45720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l-GR" sz="1000" i="1" dirty="0" smtClean="0">
                <a:solidFill>
                  <a:schemeClr val="bg1"/>
                </a:solidFill>
              </a:rPr>
              <a:t>Πηγή: </a:t>
            </a:r>
            <a:r>
              <a:rPr lang="en-US" sz="1000" i="1" dirty="0" smtClean="0">
                <a:solidFill>
                  <a:schemeClr val="bg1"/>
                </a:solidFill>
              </a:rPr>
              <a:t>https://gr.euronews.com/green/2020/11/16/oi-pagoi-lionoun-se-antarctiki-kai-groilandia-o-kairos-ton-oktovrio</a:t>
            </a:r>
            <a:endParaRPr lang="el-GR" sz="1000" dirty="0">
              <a:solidFill>
                <a:schemeClr val="bg1"/>
              </a:solidFill>
            </a:endParaRPr>
          </a:p>
        </p:txBody>
      </p:sp>
      <p:sp>
        <p:nvSpPr>
          <p:cNvPr id="11" name="10 - Ορθογώνιο"/>
          <p:cNvSpPr/>
          <p:nvPr/>
        </p:nvSpPr>
        <p:spPr>
          <a:xfrm>
            <a:off x="4786314" y="2928934"/>
            <a:ext cx="4357686" cy="35719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dirty="0" smtClean="0">
                <a:solidFill>
                  <a:schemeClr val="tx1"/>
                </a:solidFill>
              </a:rPr>
              <a:t>ΜΑΖΑ ΠΟΛΙΚΟΥ ΠΑΓΟΥ</a:t>
            </a:r>
            <a:endParaRPr lang="el-GR" dirty="0">
              <a:solidFill>
                <a:schemeClr val="tx1"/>
              </a:solidFill>
            </a:endParaRPr>
          </a:p>
        </p:txBody>
      </p:sp>
      <p:sp>
        <p:nvSpPr>
          <p:cNvPr id="13" name="12 - Θέση υποσέλιδου"/>
          <p:cNvSpPr>
            <a:spLocks noGrp="1"/>
          </p:cNvSpPr>
          <p:nvPr>
            <p:ph type="ftr" sz="quarter" idx="11"/>
          </p:nvPr>
        </p:nvSpPr>
        <p:spPr>
          <a:xfrm>
            <a:off x="2643174" y="6492875"/>
            <a:ext cx="3352800" cy="365125"/>
          </a:xfrm>
        </p:spPr>
        <p:txBody>
          <a:bodyPr/>
          <a:lstStyle/>
          <a:p>
            <a:pPr algn="ctr"/>
            <a:r>
              <a:rPr lang="el-GR" sz="1400" dirty="0" smtClean="0">
                <a:solidFill>
                  <a:schemeClr val="bg1"/>
                </a:solidFill>
              </a:rPr>
              <a:t>Κλάδου Πηνελόπη - 2023</a:t>
            </a:r>
            <a:endParaRPr lang="el-GR" sz="1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.25 -0.33333  E" pathEditMode="relative" ptsTypes="">
                                      <p:cBhvr>
                                        <p:cTn id="41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42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3" dur="2000" fill="hold"/>
                                        <p:tgtEl>
                                          <p:spTgt spid="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44" presetID="2" presetClass="exit" presetSubtype="4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5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9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5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6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6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2" presetClass="entr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6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5382 -0.01852 L -0.26163 -0.36227 " pathEditMode="relative" rAng="0" ptsTypes="AA">
                                      <p:cBhvr>
                                        <p:cTn id="7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" y="-172"/>
                                    </p:animMotion>
                                  </p:childTnLst>
                                </p:cTn>
                              </p:par>
                              <p:par>
                                <p:cTn id="73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74" dur="2000" fill="hold"/>
                                        <p:tgtEl>
                                          <p:spTgt spid="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5" presetID="2" presetClass="exit" presetSubtype="4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6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2" presetClass="exit" presetSubtype="4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0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1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5" grpId="0"/>
      <p:bldP spid="5" grpId="1"/>
      <p:bldP spid="9" grpId="0" animBg="1"/>
      <p:bldP spid="9" grpId="2" animBg="1"/>
      <p:bldP spid="10" grpId="1"/>
      <p:bldP spid="10" grpId="2"/>
      <p:bldP spid="11" grpId="1" animBg="1"/>
      <p:bldP spid="11" grpId="2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>
            <a:normAutofit lnSpcReduction="10000"/>
          </a:bodyPr>
          <a:lstStyle/>
          <a:p>
            <a:r>
              <a:rPr lang="el-GR" sz="2200" b="1" u="sng" dirty="0" smtClean="0">
                <a:solidFill>
                  <a:schemeClr val="bg1"/>
                </a:solidFill>
                <a:latin typeface="+mj-lt"/>
              </a:rPr>
              <a:t>Μεταβολή στα Μοντέλα Βροχοπτώσεων </a:t>
            </a:r>
          </a:p>
          <a:p>
            <a:endParaRPr lang="el-GR" sz="2000" b="1" u="sng" dirty="0" smtClean="0">
              <a:solidFill>
                <a:schemeClr val="bg1"/>
              </a:solidFill>
              <a:latin typeface="+mj-lt"/>
            </a:endParaRPr>
          </a:p>
          <a:p>
            <a:pPr lvl="1">
              <a:buClr>
                <a:schemeClr val="bg2">
                  <a:lumMod val="75000"/>
                </a:schemeClr>
              </a:buClr>
              <a:buFont typeface="Wingdings" pitchFamily="2" charset="2"/>
              <a:buChar char="Ø"/>
            </a:pPr>
            <a:r>
              <a:rPr lang="el-GR" sz="2000" dirty="0" smtClean="0">
                <a:solidFill>
                  <a:schemeClr val="bg1"/>
                </a:solidFill>
                <a:latin typeface="+mj-lt"/>
              </a:rPr>
              <a:t>Εκτεταμένες πλημμύρες </a:t>
            </a:r>
          </a:p>
          <a:p>
            <a:pPr lvl="2">
              <a:buClr>
                <a:schemeClr val="tx2">
                  <a:lumMod val="40000"/>
                  <a:lumOff val="60000"/>
                </a:schemeClr>
              </a:buClr>
              <a:buFont typeface="Wingdings" pitchFamily="2" charset="2"/>
              <a:buChar char="§"/>
            </a:pPr>
            <a:r>
              <a:rPr lang="el-GR" sz="1800" dirty="0" smtClean="0">
                <a:solidFill>
                  <a:schemeClr val="bg1"/>
                </a:solidFill>
                <a:latin typeface="+mj-lt"/>
                <a:sym typeface="Wingdings" pitchFamily="2" charset="2"/>
              </a:rPr>
              <a:t>Θ</a:t>
            </a:r>
            <a:r>
              <a:rPr lang="el-GR" sz="1800" dirty="0" smtClean="0">
                <a:solidFill>
                  <a:schemeClr val="bg1"/>
                </a:solidFill>
                <a:latin typeface="+mj-lt"/>
              </a:rPr>
              <a:t>ανάτους λόγω Πνιγμών και Τραυματισμών</a:t>
            </a:r>
          </a:p>
          <a:p>
            <a:pPr lvl="2">
              <a:buClr>
                <a:schemeClr val="tx2">
                  <a:lumMod val="40000"/>
                  <a:lumOff val="60000"/>
                </a:schemeClr>
              </a:buClr>
              <a:buFont typeface="Wingdings" pitchFamily="2" charset="2"/>
              <a:buChar char="§"/>
            </a:pPr>
            <a:r>
              <a:rPr lang="en-US" sz="1800" dirty="0" smtClean="0">
                <a:solidFill>
                  <a:schemeClr val="bg1"/>
                </a:solidFill>
                <a:latin typeface="+mj-lt"/>
                <a:sym typeface="Wingdings" pitchFamily="2" charset="2"/>
              </a:rPr>
              <a:t>T</a:t>
            </a:r>
            <a:r>
              <a:rPr lang="el-GR" sz="1800" dirty="0" smtClean="0">
                <a:solidFill>
                  <a:schemeClr val="bg1"/>
                </a:solidFill>
                <a:latin typeface="+mj-lt"/>
              </a:rPr>
              <a:t>α νερά των πλημμυρών μολύνουν τα συστήματα παροχής πόσιμου νερού </a:t>
            </a:r>
            <a:r>
              <a:rPr lang="en-US" sz="1800" dirty="0" smtClean="0">
                <a:solidFill>
                  <a:schemeClr val="bg1"/>
                </a:solidFill>
                <a:latin typeface="+mj-lt"/>
                <a:sym typeface="Wingdings" pitchFamily="2" charset="2"/>
              </a:rPr>
              <a:t> </a:t>
            </a:r>
            <a:r>
              <a:rPr lang="el-GR" sz="1800" dirty="0" smtClean="0">
                <a:solidFill>
                  <a:schemeClr val="bg1"/>
                </a:solidFill>
                <a:latin typeface="+mj-lt"/>
                <a:sym typeface="Wingdings" pitchFamily="2" charset="2"/>
              </a:rPr>
              <a:t>Α</a:t>
            </a:r>
            <a:r>
              <a:rPr lang="el-GR" sz="1800" dirty="0" smtClean="0">
                <a:solidFill>
                  <a:schemeClr val="bg1"/>
                </a:solidFill>
                <a:latin typeface="+mj-lt"/>
              </a:rPr>
              <a:t>ύξηση πιθανοτήτων εξάπλωσης νόσων, π.χ. ελονοσία , σαλμονέλωση, χολέρα. </a:t>
            </a:r>
          </a:p>
          <a:p>
            <a:pPr lvl="2">
              <a:buClr>
                <a:schemeClr val="tx2">
                  <a:lumMod val="40000"/>
                  <a:lumOff val="60000"/>
                </a:schemeClr>
              </a:buClr>
              <a:buFont typeface="Wingdings" pitchFamily="2" charset="2"/>
              <a:buChar char="§"/>
            </a:pPr>
            <a:endParaRPr lang="el-GR" sz="1800" dirty="0" smtClean="0">
              <a:solidFill>
                <a:schemeClr val="bg1"/>
              </a:solidFill>
              <a:latin typeface="+mj-lt"/>
            </a:endParaRPr>
          </a:p>
          <a:p>
            <a:pPr>
              <a:buNone/>
            </a:pPr>
            <a:endParaRPr lang="el-GR" sz="2000" dirty="0" smtClean="0">
              <a:solidFill>
                <a:schemeClr val="bg1"/>
              </a:solidFill>
              <a:latin typeface="+mj-lt"/>
            </a:endParaRPr>
          </a:p>
          <a:p>
            <a:pPr>
              <a:buNone/>
            </a:pPr>
            <a:r>
              <a:rPr lang="el-GR" sz="2200" dirty="0" smtClean="0">
                <a:solidFill>
                  <a:schemeClr val="bg1"/>
                </a:solidFill>
                <a:latin typeface="+mj-lt"/>
              </a:rPr>
              <a:t>	Σε συνδυασμό με τις υψηλές θερμοκρασίες </a:t>
            </a:r>
            <a:r>
              <a:rPr lang="el-GR" sz="2200" dirty="0" smtClean="0">
                <a:solidFill>
                  <a:schemeClr val="bg1"/>
                </a:solidFill>
                <a:latin typeface="+mj-lt"/>
                <a:sym typeface="Wingdings" pitchFamily="2" charset="2"/>
              </a:rPr>
              <a:t> Ε</a:t>
            </a:r>
            <a:r>
              <a:rPr lang="el-GR" sz="2200" dirty="0" smtClean="0">
                <a:solidFill>
                  <a:schemeClr val="bg1"/>
                </a:solidFill>
                <a:latin typeface="+mj-lt"/>
              </a:rPr>
              <a:t>υνοϊκές συνθήκες  πολλαπλασιασμού διαβιβαστών όπως τα κουνούπια, που αποτελούν φορείς πολλών λοιμωδών νόσων (Ιός του Δυτικού Νείλου/ Δάγκειος Πυρετός)</a:t>
            </a:r>
            <a:endParaRPr lang="en-US" sz="2200" dirty="0" smtClean="0">
              <a:solidFill>
                <a:schemeClr val="bg1"/>
              </a:solidFill>
              <a:latin typeface="+mj-lt"/>
            </a:endParaRPr>
          </a:p>
          <a:p>
            <a:pPr lvl="1">
              <a:buClr>
                <a:schemeClr val="tx2">
                  <a:lumMod val="40000"/>
                  <a:lumOff val="60000"/>
                </a:schemeClr>
              </a:buClr>
              <a:buNone/>
            </a:pPr>
            <a:endParaRPr lang="el-GR" sz="2000" dirty="0" smtClean="0">
              <a:solidFill>
                <a:schemeClr val="bg1"/>
              </a:solidFill>
              <a:latin typeface="+mj-lt"/>
            </a:endParaRPr>
          </a:p>
          <a:p>
            <a:pPr lvl="1">
              <a:buClr>
                <a:schemeClr val="tx2">
                  <a:lumMod val="40000"/>
                  <a:lumOff val="60000"/>
                </a:schemeClr>
              </a:buClr>
              <a:buNone/>
            </a:pPr>
            <a:endParaRPr lang="el-GR" sz="2000" dirty="0" smtClean="0">
              <a:solidFill>
                <a:schemeClr val="bg1"/>
              </a:solidFill>
              <a:latin typeface="+mj-lt"/>
            </a:endParaRPr>
          </a:p>
          <a:p>
            <a:pPr lvl="1">
              <a:buClr>
                <a:schemeClr val="tx2">
                  <a:lumMod val="40000"/>
                  <a:lumOff val="60000"/>
                </a:schemeClr>
              </a:buClr>
              <a:buFont typeface="Wingdings" pitchFamily="2" charset="2"/>
              <a:buChar char="Ø"/>
            </a:pPr>
            <a:r>
              <a:rPr lang="el-GR" sz="2000" dirty="0" smtClean="0">
                <a:solidFill>
                  <a:schemeClr val="bg1"/>
                </a:solidFill>
                <a:latin typeface="+mj-lt"/>
              </a:rPr>
              <a:t>Παρατεταμένες περίοδοι ξηρασίας  </a:t>
            </a:r>
            <a:endParaRPr lang="el-GR" sz="2000" dirty="0" smtClean="0">
              <a:solidFill>
                <a:schemeClr val="bg1"/>
              </a:solidFill>
              <a:latin typeface="+mj-lt"/>
              <a:sym typeface="Wingdings" pitchFamily="2" charset="2"/>
            </a:endParaRPr>
          </a:p>
          <a:p>
            <a:pPr lvl="1">
              <a:buClr>
                <a:schemeClr val="tx2">
                  <a:lumMod val="40000"/>
                  <a:lumOff val="60000"/>
                </a:schemeClr>
              </a:buClr>
              <a:buFont typeface="Wingdings" pitchFamily="2" charset="2"/>
              <a:buChar char="Ø"/>
            </a:pPr>
            <a:r>
              <a:rPr lang="el-GR" sz="2000" dirty="0" smtClean="0">
                <a:solidFill>
                  <a:schemeClr val="bg1"/>
                </a:solidFill>
                <a:latin typeface="+mj-lt"/>
                <a:sym typeface="Wingdings" pitchFamily="2" charset="2"/>
              </a:rPr>
              <a:t>Έλλειψη πόσιμου νερού</a:t>
            </a:r>
            <a:r>
              <a:rPr lang="en-US" sz="2000" dirty="0" smtClean="0">
                <a:solidFill>
                  <a:schemeClr val="bg1"/>
                </a:solidFill>
                <a:latin typeface="+mj-lt"/>
                <a:sym typeface="Wingdings" pitchFamily="2" charset="2"/>
              </a:rPr>
              <a:t> - </a:t>
            </a:r>
            <a:r>
              <a:rPr lang="el-GR" sz="2000" dirty="0" smtClean="0">
                <a:solidFill>
                  <a:schemeClr val="bg1"/>
                </a:solidFill>
                <a:latin typeface="+mj-lt"/>
                <a:sym typeface="Wingdings" pitchFamily="2" charset="2"/>
              </a:rPr>
              <a:t>Αφυδάτωση (κάθε χρόνο πεθαίνουν </a:t>
            </a:r>
            <a:r>
              <a:rPr lang="el-GR" sz="2000" dirty="0" smtClean="0">
                <a:solidFill>
                  <a:schemeClr val="bg1"/>
                </a:solidFill>
                <a:latin typeface="+mj-lt"/>
              </a:rPr>
              <a:t>1,8 εκ. άτομα από διαρροϊκό σύνδρομο - έλλειψη πρόσβασης σε πόσιμο νερό και σύστημα αποχέτευσης).</a:t>
            </a:r>
            <a:endParaRPr lang="el-GR" sz="2000" dirty="0" smtClean="0">
              <a:solidFill>
                <a:srgbClr val="FF0000"/>
              </a:solidFill>
              <a:latin typeface="+mj-lt"/>
            </a:endParaRPr>
          </a:p>
          <a:p>
            <a:pPr lvl="1">
              <a:buClr>
                <a:schemeClr val="tx2">
                  <a:lumMod val="40000"/>
                  <a:lumOff val="60000"/>
                </a:schemeClr>
              </a:buClr>
              <a:buFont typeface="Wingdings" pitchFamily="2" charset="2"/>
              <a:buChar char="Ø"/>
            </a:pPr>
            <a:r>
              <a:rPr lang="el-GR" sz="2000" dirty="0" smtClean="0">
                <a:solidFill>
                  <a:schemeClr val="bg1"/>
                </a:solidFill>
                <a:latin typeface="+mj-lt"/>
              </a:rPr>
              <a:t>Αύξηση κινδύνου ερημοποίησης της Γης </a:t>
            </a:r>
            <a:r>
              <a:rPr lang="el-GR" sz="2000" dirty="0" smtClean="0">
                <a:solidFill>
                  <a:schemeClr val="bg1"/>
                </a:solidFill>
                <a:latin typeface="+mj-lt"/>
                <a:sym typeface="Wingdings" pitchFamily="2" charset="2"/>
              </a:rPr>
              <a:t></a:t>
            </a:r>
            <a:r>
              <a:rPr lang="el-GR" sz="2000" dirty="0" smtClean="0">
                <a:solidFill>
                  <a:schemeClr val="bg1"/>
                </a:solidFill>
                <a:latin typeface="+mj-lt"/>
              </a:rPr>
              <a:t> Κίνδυνος μείωσης της ποιότητας και της ποσότητας της αγροτικής παραγωγής .</a:t>
            </a:r>
            <a:endParaRPr lang="el-GR" sz="2000" dirty="0" smtClean="0">
              <a:solidFill>
                <a:srgbClr val="FF0000"/>
              </a:solidFill>
              <a:latin typeface="+mj-lt"/>
            </a:endParaRPr>
          </a:p>
          <a:p>
            <a:endParaRPr lang="el-GR" dirty="0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lang="el-GR" sz="1400" dirty="0" smtClean="0">
                <a:solidFill>
                  <a:schemeClr val="bg1"/>
                </a:solidFill>
              </a:rPr>
              <a:t>Κλάδου Πηνελόπη - 2023</a:t>
            </a:r>
            <a:endParaRPr lang="el-GR" sz="1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802" name="Picture 2"/>
          <p:cNvPicPr>
            <a:picLocks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14414" y="1500174"/>
            <a:ext cx="3060000" cy="252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6803" name="Picture 3"/>
          <p:cNvPicPr>
            <a:picLocks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286248" y="1500174"/>
            <a:ext cx="3060000" cy="252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6804" name="Picture 4"/>
          <p:cNvPicPr>
            <a:picLocks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214414" y="4000504"/>
            <a:ext cx="3060000" cy="252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6805" name="Picture 5"/>
          <p:cNvPicPr>
            <a:picLocks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286248" y="4000504"/>
            <a:ext cx="3060000" cy="252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8 - Ορθογώνιο"/>
          <p:cNvSpPr/>
          <p:nvPr/>
        </p:nvSpPr>
        <p:spPr>
          <a:xfrm>
            <a:off x="1142976" y="6488668"/>
            <a:ext cx="6858048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l-GR" sz="1000" dirty="0" smtClean="0">
                <a:solidFill>
                  <a:schemeClr val="bg1"/>
                </a:solidFill>
              </a:rPr>
              <a:t>Πηγή: Nastos et al., 2013</a:t>
            </a:r>
            <a:endParaRPr lang="el-GR" sz="1000" dirty="0">
              <a:solidFill>
                <a:schemeClr val="bg1"/>
              </a:solidFill>
            </a:endParaRPr>
          </a:p>
        </p:txBody>
      </p:sp>
      <p:sp>
        <p:nvSpPr>
          <p:cNvPr id="10" name="1 - Τίτλος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500174"/>
          </a:xfrm>
        </p:spPr>
        <p:txBody>
          <a:bodyPr>
            <a:normAutofit/>
          </a:bodyPr>
          <a:lstStyle/>
          <a:p>
            <a:pPr algn="ctr"/>
            <a:r>
              <a:rPr lang="el-GR" sz="4600" dirty="0" smtClean="0">
                <a:solidFill>
                  <a:srgbClr val="FFFF00"/>
                </a:solidFill>
              </a:rPr>
              <a:t>Χωρική Κατανομή του Δείκτη Ξηρότητας</a:t>
            </a:r>
            <a:r>
              <a:rPr lang="el-GR" sz="4600" b="1" i="1" dirty="0" smtClean="0">
                <a:solidFill>
                  <a:schemeClr val="bg1"/>
                </a:solidFill>
              </a:rPr>
              <a:t> </a:t>
            </a:r>
            <a:r>
              <a:rPr lang="el-GR" sz="4600" dirty="0" smtClean="0">
                <a:solidFill>
                  <a:srgbClr val="FFFF00"/>
                </a:solidFill>
              </a:rPr>
              <a:t>(Aridity Index)</a:t>
            </a:r>
          </a:p>
        </p:txBody>
      </p:sp>
      <p:sp>
        <p:nvSpPr>
          <p:cNvPr id="12" name="11 - Θέση υποσέλιδου"/>
          <p:cNvSpPr>
            <a:spLocks noGrp="1"/>
          </p:cNvSpPr>
          <p:nvPr>
            <p:ph type="ftr" sz="quarter" idx="11"/>
          </p:nvPr>
        </p:nvSpPr>
        <p:spPr>
          <a:xfrm>
            <a:off x="5791200" y="6492875"/>
            <a:ext cx="3352800" cy="365125"/>
          </a:xfrm>
        </p:spPr>
        <p:txBody>
          <a:bodyPr/>
          <a:lstStyle/>
          <a:p>
            <a:pPr algn="ctr"/>
            <a:r>
              <a:rPr lang="el-GR" sz="1400" dirty="0" smtClean="0">
                <a:solidFill>
                  <a:schemeClr val="bg1"/>
                </a:solidFill>
              </a:rPr>
              <a:t>Κλάδου Πηνελόπη - 2023</a:t>
            </a:r>
            <a:endParaRPr lang="el-GR" sz="1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68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68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68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68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68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68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68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68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  <a:blipFill>
            <a:blip r:embed="rId3"/>
            <a:stretch>
              <a:fillRect/>
            </a:stretch>
          </a:blipFill>
        </p:spPr>
        <p:txBody>
          <a:bodyPr>
            <a:normAutofit/>
          </a:bodyPr>
          <a:lstStyle/>
          <a:p>
            <a:pPr>
              <a:buFont typeface="Wingdings" pitchFamily="2" charset="2"/>
              <a:buChar char="v"/>
            </a:pPr>
            <a:r>
              <a:rPr lang="el-GR" sz="2200" dirty="0" smtClean="0">
                <a:solidFill>
                  <a:schemeClr val="bg1"/>
                </a:solidFill>
                <a:latin typeface="+mj-lt"/>
              </a:rPr>
              <a:t>Τα τελευταία 100 έτη η παγκόσμια θερμοκρασία έχει αυξηθεί κατά 0.75</a:t>
            </a:r>
            <a:r>
              <a:rPr lang="el-GR" sz="2200" baseline="30000" dirty="0" smtClean="0">
                <a:solidFill>
                  <a:schemeClr val="bg1"/>
                </a:solidFill>
                <a:latin typeface="+mj-lt"/>
              </a:rPr>
              <a:t>ο</a:t>
            </a:r>
            <a:r>
              <a:rPr lang="en-US" sz="2200" dirty="0" smtClean="0">
                <a:solidFill>
                  <a:schemeClr val="bg1"/>
                </a:solidFill>
              </a:rPr>
              <a:t>C</a:t>
            </a:r>
            <a:r>
              <a:rPr lang="en-US" sz="2200" dirty="0" smtClean="0">
                <a:solidFill>
                  <a:schemeClr val="bg1"/>
                </a:solidFill>
                <a:latin typeface="+mj-lt"/>
              </a:rPr>
              <a:t> </a:t>
            </a:r>
            <a:r>
              <a:rPr lang="el-GR" sz="2200" dirty="0" smtClean="0">
                <a:solidFill>
                  <a:schemeClr val="bg1"/>
                </a:solidFill>
                <a:latin typeface="+mj-lt"/>
              </a:rPr>
              <a:t>.    Τα τελευταία 25 έτη, ο ρυθμός αύξησης έχει ξεπεράσει τους 0.18</a:t>
            </a:r>
            <a:r>
              <a:rPr lang="el-GR" sz="2200" baseline="30000" dirty="0" smtClean="0">
                <a:solidFill>
                  <a:schemeClr val="bg1"/>
                </a:solidFill>
                <a:latin typeface="+mj-lt"/>
              </a:rPr>
              <a:t>ο</a:t>
            </a:r>
            <a:r>
              <a:rPr lang="en-US" sz="2200" dirty="0" smtClean="0">
                <a:solidFill>
                  <a:schemeClr val="bg1"/>
                </a:solidFill>
              </a:rPr>
              <a:t>C</a:t>
            </a:r>
            <a:r>
              <a:rPr lang="en-US" sz="2200" dirty="0" smtClean="0">
                <a:solidFill>
                  <a:schemeClr val="bg1"/>
                </a:solidFill>
                <a:latin typeface="+mj-lt"/>
              </a:rPr>
              <a:t> </a:t>
            </a:r>
            <a:r>
              <a:rPr lang="el-GR" sz="2200" dirty="0" smtClean="0">
                <a:solidFill>
                  <a:schemeClr val="bg1"/>
                </a:solidFill>
                <a:latin typeface="+mj-lt"/>
              </a:rPr>
              <a:t>ανά δεκαετία. </a:t>
            </a:r>
          </a:p>
          <a:p>
            <a:endParaRPr lang="el-GR" sz="2200" dirty="0" smtClean="0">
              <a:solidFill>
                <a:schemeClr val="bg1"/>
              </a:solidFill>
              <a:latin typeface="+mj-lt"/>
            </a:endParaRPr>
          </a:p>
          <a:p>
            <a:pPr lvl="0">
              <a:buFont typeface="Wingdings" pitchFamily="2" charset="2"/>
              <a:buChar char="v"/>
            </a:pPr>
            <a:r>
              <a:rPr lang="el-GR" sz="2200" dirty="0" smtClean="0">
                <a:solidFill>
                  <a:schemeClr val="bg1"/>
                </a:solidFill>
                <a:latin typeface="+mj-lt"/>
              </a:rPr>
              <a:t>Χαρακτηριστικό Παράδειγμα αποτελεί ο καύσωνας στη Σιβηρία, 38 βαθμών Κελσίου,</a:t>
            </a:r>
            <a:r>
              <a:rPr lang="en-US" sz="2200" dirty="0" smtClean="0">
                <a:solidFill>
                  <a:schemeClr val="bg1"/>
                </a:solidFill>
                <a:latin typeface="+mj-lt"/>
              </a:rPr>
              <a:t> </a:t>
            </a:r>
            <a:r>
              <a:rPr lang="el-GR" sz="2200" dirty="0" smtClean="0">
                <a:solidFill>
                  <a:schemeClr val="bg1"/>
                </a:solidFill>
                <a:latin typeface="+mj-lt"/>
              </a:rPr>
              <a:t>ο οποίος σύμφωνα με τους επιστήμονες, θα ήταν σχεδόν αδύνατος εάν δεν υπήρχε η κλιματική αλλαγή (2021). </a:t>
            </a:r>
          </a:p>
          <a:p>
            <a:endParaRPr lang="el-GR" sz="2200" dirty="0" smtClean="0">
              <a:solidFill>
                <a:schemeClr val="bg1"/>
              </a:solidFill>
              <a:latin typeface="+mj-lt"/>
            </a:endParaRPr>
          </a:p>
          <a:p>
            <a:pPr>
              <a:buFont typeface="Wingdings" pitchFamily="2" charset="2"/>
              <a:buChar char="v"/>
            </a:pPr>
            <a:r>
              <a:rPr lang="el-GR" sz="2200" dirty="0" smtClean="0">
                <a:solidFill>
                  <a:schemeClr val="bg1"/>
                </a:solidFill>
                <a:latin typeface="+mj-lt"/>
              </a:rPr>
              <a:t>Σύμφωνα με τον Π.Ο.Υ., το κύμα καύσωνα στη Ευρώπη το 2003 οδήγησε στο θάνατο περισσότερους από 70.000 ανθρώπους.</a:t>
            </a:r>
          </a:p>
          <a:p>
            <a:endParaRPr lang="el-GR" sz="2200" dirty="0" smtClean="0">
              <a:solidFill>
                <a:schemeClr val="bg1"/>
              </a:solidFill>
              <a:latin typeface="+mj-lt"/>
            </a:endParaRPr>
          </a:p>
          <a:p>
            <a:pPr>
              <a:buFont typeface="Wingdings" pitchFamily="2" charset="2"/>
              <a:buChar char="v"/>
            </a:pPr>
            <a:r>
              <a:rPr lang="el-GR" sz="2200" dirty="0" smtClean="0">
                <a:solidFill>
                  <a:schemeClr val="bg1"/>
                </a:solidFill>
                <a:latin typeface="+mj-lt"/>
              </a:rPr>
              <a:t>Από τη δεκαετία του ‘60 – σήμερα, ο αριθμός </a:t>
            </a:r>
          </a:p>
          <a:p>
            <a:pPr>
              <a:buNone/>
            </a:pPr>
            <a:r>
              <a:rPr lang="el-GR" sz="2200" dirty="0" smtClean="0">
                <a:solidFill>
                  <a:schemeClr val="bg1"/>
                </a:solidFill>
                <a:latin typeface="+mj-lt"/>
              </a:rPr>
              <a:t>	θανάτων, παγκοσμίως, που σχετίζονται με </a:t>
            </a:r>
          </a:p>
          <a:p>
            <a:pPr>
              <a:buNone/>
            </a:pPr>
            <a:r>
              <a:rPr lang="el-GR" sz="2200" dirty="0" smtClean="0">
                <a:solidFill>
                  <a:schemeClr val="bg1"/>
                </a:solidFill>
                <a:latin typeface="+mj-lt"/>
              </a:rPr>
              <a:t>	φυσικές καταστροφές εξαιτίας κλιματικών </a:t>
            </a:r>
          </a:p>
          <a:p>
            <a:pPr>
              <a:buNone/>
            </a:pPr>
            <a:r>
              <a:rPr lang="el-GR" sz="2200" dirty="0" smtClean="0">
                <a:solidFill>
                  <a:schemeClr val="bg1"/>
                </a:solidFill>
                <a:latin typeface="+mj-lt"/>
              </a:rPr>
              <a:t>	φαινομένων, έχει τριπλασιαστεί και </a:t>
            </a:r>
          </a:p>
          <a:p>
            <a:pPr>
              <a:buNone/>
            </a:pPr>
            <a:r>
              <a:rPr lang="el-GR" sz="2200" dirty="0" smtClean="0">
                <a:solidFill>
                  <a:schemeClr val="bg1"/>
                </a:solidFill>
                <a:latin typeface="+mj-lt"/>
              </a:rPr>
              <a:t>	υπολογίζεται 	ότι υπερβαίνει τους 60.000/χρόνο.  </a:t>
            </a:r>
          </a:p>
          <a:p>
            <a:endParaRPr lang="el-GR" sz="2200" dirty="0" smtClean="0">
              <a:solidFill>
                <a:schemeClr val="bg1"/>
              </a:solidFill>
            </a:endParaRPr>
          </a:p>
          <a:p>
            <a:endParaRPr lang="el-GR" sz="2200" dirty="0">
              <a:solidFill>
                <a:schemeClr val="bg1"/>
              </a:solidFill>
            </a:endParaRPr>
          </a:p>
        </p:txBody>
      </p:sp>
      <p:sp>
        <p:nvSpPr>
          <p:cNvPr id="4" name="2 - Θέση περιεχομένου"/>
          <p:cNvSpPr txBox="1">
            <a:spLocks/>
          </p:cNvSpPr>
          <p:nvPr/>
        </p:nvSpPr>
        <p:spPr>
          <a:xfrm>
            <a:off x="457200" y="5214950"/>
            <a:ext cx="8229600" cy="110965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Char char=""/>
              <a:tabLst/>
              <a:defRPr/>
            </a:pPr>
            <a:endParaRPr kumimoji="0" lang="el-GR" sz="2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7" name="Picture 2" descr="https://www.efsyn.gr/sites/default/files/images/2021/06/meteo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09480" y="3643314"/>
            <a:ext cx="3134520" cy="2857520"/>
          </a:xfrm>
          <a:prstGeom prst="rect">
            <a:avLst/>
          </a:prstGeom>
          <a:noFill/>
        </p:spPr>
      </p:pic>
      <p:sp>
        <p:nvSpPr>
          <p:cNvPr id="8" name="2 - Θέση περιεχομένου"/>
          <p:cNvSpPr txBox="1">
            <a:spLocks/>
          </p:cNvSpPr>
          <p:nvPr/>
        </p:nvSpPr>
        <p:spPr>
          <a:xfrm>
            <a:off x="5072066" y="6500834"/>
            <a:ext cx="4071935" cy="357166"/>
          </a:xfrm>
          <a:prstGeom prst="rect">
            <a:avLst/>
          </a:prstGeom>
        </p:spPr>
        <p:txBody>
          <a:bodyPr vert="horz">
            <a:noAutofit/>
          </a:bodyPr>
          <a:lstStyle/>
          <a:p>
            <a:pPr marL="274320" lvl="0" indent="-274320" algn="r">
              <a:spcBef>
                <a:spcPct val="20000"/>
              </a:spcBef>
              <a:buClr>
                <a:schemeClr val="accent3"/>
              </a:buClr>
              <a:buSzPct val="95000"/>
              <a:defRPr/>
            </a:pPr>
            <a:r>
              <a:rPr lang="el-GR" sz="1000" dirty="0" smtClean="0">
                <a:solidFill>
                  <a:schemeClr val="bg1"/>
                </a:solidFill>
              </a:rPr>
              <a:t>Πηγή: </a:t>
            </a:r>
            <a:r>
              <a:rPr lang="en-US" sz="1000" dirty="0" smtClean="0">
                <a:solidFill>
                  <a:schemeClr val="bg1"/>
                </a:solidFill>
              </a:rPr>
              <a:t>https://www.efsyn.gr/efkriti/koinonia/296905_kriti-16</a:t>
            </a:r>
            <a:r>
              <a:rPr lang="el-GR" sz="1000" dirty="0" smtClean="0">
                <a:solidFill>
                  <a:schemeClr val="bg1"/>
                </a:solidFill>
              </a:rPr>
              <a:t>-</a:t>
            </a:r>
            <a:r>
              <a:rPr lang="en-US" sz="1000" dirty="0" smtClean="0">
                <a:solidFill>
                  <a:schemeClr val="bg1"/>
                </a:solidFill>
              </a:rPr>
              <a:t>thymata-tin-teleytaia-20etia-apo-ta-entona-kairika-fainomena</a:t>
            </a:r>
            <a:endParaRPr kumimoji="0" lang="el-GR" sz="10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8 - Θέση υποσέλιδου"/>
          <p:cNvSpPr>
            <a:spLocks noGrp="1"/>
          </p:cNvSpPr>
          <p:nvPr>
            <p:ph type="ftr" sz="quarter" idx="11"/>
          </p:nvPr>
        </p:nvSpPr>
        <p:spPr>
          <a:xfrm>
            <a:off x="2643174" y="6492875"/>
            <a:ext cx="3352800" cy="365125"/>
          </a:xfrm>
        </p:spPr>
        <p:txBody>
          <a:bodyPr/>
          <a:lstStyle/>
          <a:p>
            <a:pPr algn="ctr"/>
            <a:r>
              <a:rPr lang="el-GR" sz="1400" dirty="0" smtClean="0">
                <a:solidFill>
                  <a:schemeClr val="bg1"/>
                </a:solidFill>
              </a:rPr>
              <a:t>Κλάδου Πηνελόπη - 2023</a:t>
            </a:r>
            <a:endParaRPr lang="el-GR" sz="1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" presetClass="entr" presetSubtype="5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3" presetClass="entr" presetSubtype="5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" presetClass="entr" presetSubtype="5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3" presetClass="entr" presetSubtype="5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408 0.05996 C -0.1434 0.04699 -0.1493 0.03635 -0.1559 0.02662 C -0.17205 0.00232 -0.19114 -0.01481 -0.20989 -0.03472 C -0.22083 -0.04629 -0.23021 -0.06389 -0.24288 -0.07199 C -0.24705 -0.07777 -0.25312 -0.08402 -0.25885 -0.0868 C -0.27587 -0.10347 -0.29409 -0.11782 -0.31284 -0.13078 C -0.33021 -0.14259 -0.35399 -0.15231 -0.36788 -0.17083 C -0.36666 -0.18449 -0.36684 -0.1787 -0.36684 -0.18796 L -0.34982 -0.2081 " pathEditMode="relative" rAng="0" ptsTypes="fffffffAA">
                                      <p:cBhvr>
                                        <p:cTn id="4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4" y="-134"/>
                                    </p:animMotion>
                                  </p:childTnLst>
                                </p:cTn>
                              </p:par>
                              <p:par>
                                <p:cTn id="47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2101 0.18264 C -0.12361 0.16968 -0.12952 0.15903 -0.13611 0.14931 C -0.15226 0.125 -0.17136 0.10787 -0.19011 0.08797 C -0.20104 0.07639 -0.21042 0.0588 -0.22309 0.0507 C -0.22726 0.04491 -0.23334 0.03866 -0.23907 0.03588 C -0.25608 0.01922 -0.27431 0.00486 -0.29306 -0.0081 C -0.31042 -0.0199 -0.3342 -0.02963 -0.34809 -0.04815 C -0.34688 -0.0618 -0.34705 -0.05602 -0.34705 -0.06528 L -0.33004 -0.08541 " pathEditMode="relative" rAng="0" ptsTypes="fffffffAA">
                                      <p:cBhvr>
                                        <p:cTn id="4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4" y="-134"/>
                                    </p:animMotion>
                                  </p:childTnLst>
                                </p:cTn>
                              </p:par>
                              <p:par>
                                <p:cTn id="49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0" dur="2000" fill="hold"/>
                                        <p:tgtEl>
                                          <p:spTgt spid="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51" presetID="6" presetClass="emp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2" dur="2000" fill="hold"/>
                                        <p:tgtEl>
                                          <p:spTgt spid="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53" presetID="2" presetClass="exit" presetSubtype="4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4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8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6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0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4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8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2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6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7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8" grpId="0"/>
      <p:bldP spid="8" grpId="1"/>
      <p:bldP spid="8" grpId="2"/>
      <p:bldP spid="8" grpId="3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  <a:blipFill>
            <a:blip r:embed="rId3"/>
            <a:stretch>
              <a:fillRect/>
            </a:stretch>
          </a:blipFill>
        </p:spPr>
        <p:txBody>
          <a:bodyPr>
            <a:normAutofit lnSpcReduction="10000"/>
          </a:bodyPr>
          <a:lstStyle/>
          <a:p>
            <a:r>
              <a:rPr lang="el-GR" sz="2200" dirty="0" smtClean="0">
                <a:solidFill>
                  <a:schemeClr val="bg1"/>
                </a:solidFill>
                <a:latin typeface="+mj-lt"/>
              </a:rPr>
              <a:t>Εάν δεν υπάρξουν ριζικές αλλαγές </a:t>
            </a:r>
            <a:r>
              <a:rPr lang="el-GR" sz="2200" dirty="0" smtClean="0">
                <a:solidFill>
                  <a:schemeClr val="bg1"/>
                </a:solidFill>
                <a:latin typeface="+mj-lt"/>
                <a:sym typeface="Wingdings" pitchFamily="2" charset="2"/>
              </a:rPr>
              <a:t> Α</a:t>
            </a:r>
            <a:r>
              <a:rPr lang="el-GR" sz="2200" dirty="0" smtClean="0">
                <a:solidFill>
                  <a:schemeClr val="bg1"/>
                </a:solidFill>
                <a:latin typeface="+mj-lt"/>
              </a:rPr>
              <a:t>κόμα μεγαλύτερη αύξηση της θερμοκρασίας </a:t>
            </a:r>
            <a:r>
              <a:rPr lang="el-GR" sz="2200" dirty="0" smtClean="0">
                <a:solidFill>
                  <a:schemeClr val="bg1"/>
                </a:solidFill>
                <a:latin typeface="+mj-lt"/>
                <a:sym typeface="Wingdings" pitchFamily="2" charset="2"/>
              </a:rPr>
              <a:t> Δ</a:t>
            </a:r>
            <a:r>
              <a:rPr lang="el-GR" sz="2200" dirty="0" smtClean="0">
                <a:solidFill>
                  <a:schemeClr val="bg1"/>
                </a:solidFill>
                <a:latin typeface="+mj-lt"/>
              </a:rPr>
              <a:t>ραματικές επιπτώσεις στα οικοσυστήματα του πλανήτη:</a:t>
            </a:r>
          </a:p>
          <a:p>
            <a:endParaRPr lang="el-GR" sz="2000" dirty="0" smtClean="0">
              <a:solidFill>
                <a:schemeClr val="bg1"/>
              </a:solidFill>
              <a:latin typeface="+mj-lt"/>
            </a:endParaRPr>
          </a:p>
          <a:p>
            <a:pPr lvl="1">
              <a:buClr>
                <a:schemeClr val="tx2">
                  <a:lumMod val="40000"/>
                  <a:lumOff val="60000"/>
                </a:schemeClr>
              </a:buClr>
              <a:buFont typeface="Wingdings" pitchFamily="2" charset="2"/>
              <a:buChar char="Ø"/>
            </a:pPr>
            <a:r>
              <a:rPr lang="el-GR" sz="2000" dirty="0" smtClean="0">
                <a:solidFill>
                  <a:schemeClr val="bg1"/>
                </a:solidFill>
                <a:latin typeface="+mj-lt"/>
              </a:rPr>
              <a:t>Υψηλότερα επίπεδα ατμοσφαιρικών ρύπων</a:t>
            </a:r>
          </a:p>
          <a:p>
            <a:pPr lvl="1">
              <a:buClr>
                <a:schemeClr val="tx2">
                  <a:lumMod val="40000"/>
                  <a:lumOff val="60000"/>
                </a:schemeClr>
              </a:buClr>
              <a:buFont typeface="Wingdings" pitchFamily="2" charset="2"/>
              <a:buChar char="Ø"/>
            </a:pPr>
            <a:endParaRPr lang="el-GR" sz="2000" dirty="0" smtClean="0">
              <a:solidFill>
                <a:schemeClr val="bg1"/>
              </a:solidFill>
              <a:latin typeface="+mj-lt"/>
            </a:endParaRPr>
          </a:p>
          <a:p>
            <a:pPr lvl="1">
              <a:buClr>
                <a:schemeClr val="tx2">
                  <a:lumMod val="40000"/>
                  <a:lumOff val="60000"/>
                </a:schemeClr>
              </a:buClr>
              <a:buFont typeface="Wingdings" pitchFamily="2" charset="2"/>
              <a:buChar char="Ø"/>
            </a:pPr>
            <a:r>
              <a:rPr lang="el-GR" sz="2000" dirty="0" smtClean="0">
                <a:solidFill>
                  <a:schemeClr val="bg1"/>
                </a:solidFill>
                <a:latin typeface="+mj-lt"/>
              </a:rPr>
              <a:t>Αύξηση της μετάδοσης ασθενειών μέσω ακάθαρτου νερού και μολυσμένων τροφίμων</a:t>
            </a:r>
          </a:p>
          <a:p>
            <a:pPr lvl="1">
              <a:buClr>
                <a:schemeClr val="tx2">
                  <a:lumMod val="40000"/>
                  <a:lumOff val="60000"/>
                </a:schemeClr>
              </a:buClr>
              <a:buNone/>
            </a:pPr>
            <a:endParaRPr lang="el-GR" sz="2000" dirty="0" smtClean="0">
              <a:solidFill>
                <a:schemeClr val="bg1"/>
              </a:solidFill>
              <a:latin typeface="+mj-lt"/>
            </a:endParaRPr>
          </a:p>
          <a:p>
            <a:pPr lvl="1">
              <a:buClr>
                <a:schemeClr val="tx2">
                  <a:lumMod val="40000"/>
                  <a:lumOff val="60000"/>
                </a:schemeClr>
              </a:buClr>
              <a:buFont typeface="Wingdings" pitchFamily="2" charset="2"/>
              <a:buChar char="Ø"/>
            </a:pPr>
            <a:r>
              <a:rPr lang="el-GR" sz="2000" dirty="0" smtClean="0">
                <a:solidFill>
                  <a:schemeClr val="bg1"/>
                </a:solidFill>
                <a:latin typeface="+mj-lt"/>
              </a:rPr>
              <a:t>Κίνδυνος ακραίων καιρικών φαινομένων</a:t>
            </a:r>
          </a:p>
          <a:p>
            <a:pPr lvl="1">
              <a:buClr>
                <a:schemeClr val="tx2">
                  <a:lumMod val="40000"/>
                  <a:lumOff val="60000"/>
                </a:schemeClr>
              </a:buClr>
              <a:buFont typeface="Wingdings" pitchFamily="2" charset="2"/>
              <a:buChar char="Ø"/>
            </a:pPr>
            <a:endParaRPr lang="el-GR" sz="2000" dirty="0" smtClean="0">
              <a:solidFill>
                <a:schemeClr val="bg1"/>
              </a:solidFill>
              <a:latin typeface="+mj-lt"/>
            </a:endParaRPr>
          </a:p>
          <a:p>
            <a:pPr lvl="1">
              <a:buClr>
                <a:schemeClr val="tx2">
                  <a:lumMod val="40000"/>
                  <a:lumOff val="60000"/>
                </a:schemeClr>
              </a:buClr>
              <a:buFont typeface="Wingdings" pitchFamily="2" charset="2"/>
              <a:buChar char="Ø"/>
            </a:pPr>
            <a:r>
              <a:rPr lang="el-GR" sz="2000" dirty="0" smtClean="0">
                <a:solidFill>
                  <a:schemeClr val="bg1"/>
                </a:solidFill>
                <a:latin typeface="+mj-lt"/>
              </a:rPr>
              <a:t>Μείωση γεωργικής παραγωγής </a:t>
            </a:r>
          </a:p>
          <a:p>
            <a:pPr lvl="1">
              <a:buClr>
                <a:schemeClr val="tx2">
                  <a:lumMod val="40000"/>
                  <a:lumOff val="60000"/>
                </a:schemeClr>
              </a:buClr>
              <a:buFont typeface="Wingdings" pitchFamily="2" charset="2"/>
              <a:buChar char="Ø"/>
            </a:pPr>
            <a:endParaRPr lang="el-GR" sz="2000" dirty="0" smtClean="0">
              <a:solidFill>
                <a:schemeClr val="bg1"/>
              </a:solidFill>
              <a:latin typeface="+mj-lt"/>
            </a:endParaRPr>
          </a:p>
          <a:p>
            <a:pPr lvl="1">
              <a:buClr>
                <a:schemeClr val="tx2">
                  <a:lumMod val="40000"/>
                  <a:lumOff val="60000"/>
                </a:schemeClr>
              </a:buClr>
              <a:buFont typeface="Wingdings" pitchFamily="2" charset="2"/>
              <a:buChar char="Ø"/>
            </a:pPr>
            <a:r>
              <a:rPr lang="el-GR" sz="2000" dirty="0" smtClean="0">
                <a:solidFill>
                  <a:schemeClr val="bg1"/>
                </a:solidFill>
                <a:latin typeface="+mj-lt"/>
              </a:rPr>
              <a:t>Λειψυδρία</a:t>
            </a:r>
          </a:p>
          <a:p>
            <a:pPr lvl="1">
              <a:buClr>
                <a:schemeClr val="tx2">
                  <a:lumMod val="40000"/>
                  <a:lumOff val="60000"/>
                </a:schemeClr>
              </a:buClr>
              <a:buFont typeface="Wingdings" pitchFamily="2" charset="2"/>
              <a:buChar char="Ø"/>
            </a:pPr>
            <a:endParaRPr lang="el-GR" sz="2000" dirty="0" smtClean="0">
              <a:solidFill>
                <a:schemeClr val="bg1"/>
              </a:solidFill>
              <a:latin typeface="+mj-lt"/>
            </a:endParaRPr>
          </a:p>
          <a:p>
            <a:pPr lvl="1">
              <a:buClr>
                <a:schemeClr val="tx2">
                  <a:lumMod val="40000"/>
                  <a:lumOff val="60000"/>
                </a:schemeClr>
              </a:buClr>
              <a:buFont typeface="Wingdings" pitchFamily="2" charset="2"/>
              <a:buChar char="Ø"/>
            </a:pPr>
            <a:r>
              <a:rPr lang="el-GR" sz="2000" dirty="0" smtClean="0">
                <a:solidFill>
                  <a:schemeClr val="bg1"/>
                </a:solidFill>
                <a:latin typeface="+mj-lt"/>
              </a:rPr>
              <a:t>Εκτοπισμοί</a:t>
            </a:r>
          </a:p>
          <a:p>
            <a:pPr lvl="1">
              <a:buClr>
                <a:schemeClr val="tx2">
                  <a:lumMod val="40000"/>
                  <a:lumOff val="60000"/>
                </a:schemeClr>
              </a:buClr>
              <a:buFont typeface="Wingdings" pitchFamily="2" charset="2"/>
              <a:buChar char="Ø"/>
            </a:pPr>
            <a:endParaRPr lang="el-GR" sz="2000" dirty="0" smtClean="0">
              <a:solidFill>
                <a:schemeClr val="bg1"/>
              </a:solidFill>
              <a:latin typeface="+mj-lt"/>
            </a:endParaRPr>
          </a:p>
          <a:p>
            <a:pPr lvl="1">
              <a:buClr>
                <a:schemeClr val="tx2">
                  <a:lumMod val="40000"/>
                  <a:lumOff val="60000"/>
                </a:schemeClr>
              </a:buClr>
              <a:buFont typeface="Wingdings" pitchFamily="2" charset="2"/>
              <a:buChar char="Ø"/>
            </a:pPr>
            <a:r>
              <a:rPr lang="el-GR" sz="2000" dirty="0" smtClean="0">
                <a:solidFill>
                  <a:schemeClr val="bg1"/>
                </a:solidFill>
                <a:latin typeface="+mj-lt"/>
              </a:rPr>
              <a:t>Υποσιτισμός</a:t>
            </a:r>
          </a:p>
          <a:p>
            <a:pPr lvl="1">
              <a:buClr>
                <a:schemeClr val="tx2">
                  <a:lumMod val="40000"/>
                  <a:lumOff val="60000"/>
                </a:schemeClr>
              </a:buClr>
              <a:buFont typeface="Wingdings" pitchFamily="2" charset="2"/>
              <a:buChar char="Ø"/>
            </a:pPr>
            <a:endParaRPr lang="el-GR" sz="2000" dirty="0" smtClean="0">
              <a:solidFill>
                <a:schemeClr val="bg1"/>
              </a:solidFill>
              <a:latin typeface="+mj-lt"/>
            </a:endParaRPr>
          </a:p>
          <a:p>
            <a:pPr lvl="1">
              <a:buClr>
                <a:schemeClr val="tx2">
                  <a:lumMod val="40000"/>
                  <a:lumOff val="60000"/>
                </a:schemeClr>
              </a:buClr>
              <a:buFont typeface="Wingdings" pitchFamily="2" charset="2"/>
              <a:buChar char="Ø"/>
            </a:pPr>
            <a:r>
              <a:rPr lang="el-GR" sz="2000" dirty="0" smtClean="0">
                <a:solidFill>
                  <a:schemeClr val="bg1"/>
                </a:solidFill>
                <a:latin typeface="+mj-lt"/>
              </a:rPr>
              <a:t>Εξαφάνιση ειδών… 	</a:t>
            </a:r>
            <a:endParaRPr lang="el-GR" sz="2000" dirty="0">
              <a:solidFill>
                <a:schemeClr val="bg1"/>
              </a:solidFill>
              <a:latin typeface="+mj-lt"/>
            </a:endParaRPr>
          </a:p>
          <a:p>
            <a:pPr lvl="1">
              <a:buClr>
                <a:schemeClr val="tx2">
                  <a:lumMod val="40000"/>
                  <a:lumOff val="60000"/>
                </a:schemeClr>
              </a:buClr>
              <a:buNone/>
            </a:pPr>
            <a:endParaRPr lang="el-GR" sz="2000" dirty="0" smtClean="0">
              <a:solidFill>
                <a:schemeClr val="bg1"/>
              </a:solidFill>
              <a:latin typeface="+mj-lt"/>
            </a:endParaRPr>
          </a:p>
          <a:p>
            <a:pPr lvl="1">
              <a:buClr>
                <a:schemeClr val="tx2">
                  <a:lumMod val="40000"/>
                  <a:lumOff val="60000"/>
                </a:schemeClr>
              </a:buClr>
              <a:buNone/>
            </a:pPr>
            <a:endParaRPr lang="el-GR" sz="2000" dirty="0" smtClean="0">
              <a:solidFill>
                <a:schemeClr val="bg1"/>
              </a:solidFill>
            </a:endParaRPr>
          </a:p>
        </p:txBody>
      </p:sp>
      <p:pic>
        <p:nvPicPr>
          <p:cNvPr id="4" name="Picture 2" descr="Change_in_Average_Temperature_sv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218024" y="2928934"/>
            <a:ext cx="4925976" cy="3500438"/>
          </a:xfrm>
          <a:prstGeom prst="rect">
            <a:avLst/>
          </a:prstGeom>
          <a:noFill/>
        </p:spPr>
      </p:pic>
      <p:sp>
        <p:nvSpPr>
          <p:cNvPr id="6" name="5 - Ορθογώνιο"/>
          <p:cNvSpPr/>
          <p:nvPr/>
        </p:nvSpPr>
        <p:spPr>
          <a:xfrm>
            <a:off x="4286248" y="6457890"/>
            <a:ext cx="485775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l-GR" sz="1000" dirty="0" smtClean="0">
                <a:solidFill>
                  <a:schemeClr val="bg1"/>
                </a:solidFill>
              </a:rPr>
              <a:t>Πηγή: </a:t>
            </a:r>
            <a:r>
              <a:rPr lang="en-US" sz="1000" dirty="0" smtClean="0">
                <a:solidFill>
                  <a:schemeClr val="bg1"/>
                </a:solidFill>
              </a:rPr>
              <a:t>https://www.protothema.gr/stories/article/1155929/klimatiki-allagi-o-efialtis-pou-ginetai-pragmatikotita/</a:t>
            </a:r>
            <a:endParaRPr lang="el-GR" sz="1000" dirty="0">
              <a:solidFill>
                <a:schemeClr val="bg1"/>
              </a:solidFill>
            </a:endParaRPr>
          </a:p>
        </p:txBody>
      </p:sp>
      <p:sp>
        <p:nvSpPr>
          <p:cNvPr id="7" name="6 - Θέση υποσέλιδου"/>
          <p:cNvSpPr>
            <a:spLocks noGrp="1"/>
          </p:cNvSpPr>
          <p:nvPr>
            <p:ph type="ftr" sz="quarter" idx="11"/>
          </p:nvPr>
        </p:nvSpPr>
        <p:spPr>
          <a:xfrm>
            <a:off x="0" y="6492875"/>
            <a:ext cx="3352800" cy="365125"/>
          </a:xfrm>
        </p:spPr>
        <p:txBody>
          <a:bodyPr/>
          <a:lstStyle/>
          <a:p>
            <a:pPr algn="ctr"/>
            <a:r>
              <a:rPr lang="el-GR" sz="1400" dirty="0" smtClean="0">
                <a:solidFill>
                  <a:schemeClr val="bg1"/>
                </a:solidFill>
              </a:rPr>
              <a:t>Κλάδου Πηνελόπη - 2023</a:t>
            </a:r>
            <a:endParaRPr lang="el-GR" sz="1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4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500034" y="0"/>
            <a:ext cx="8358246" cy="928694"/>
          </a:xfrm>
        </p:spPr>
        <p:txBody>
          <a:bodyPr>
            <a:normAutofit/>
          </a:bodyPr>
          <a:lstStyle/>
          <a:p>
            <a:pPr algn="ctr"/>
            <a:r>
              <a:rPr lang="el-GR" sz="4600" dirty="0" smtClean="0">
                <a:solidFill>
                  <a:srgbClr val="FFFF00"/>
                </a:solidFill>
              </a:rPr>
              <a:t>ΕΠΗΡΕΑΖΕΙ</a:t>
            </a:r>
            <a:r>
              <a:rPr lang="el-GR" sz="4600" dirty="0" smtClean="0"/>
              <a:t> </a:t>
            </a:r>
            <a:r>
              <a:rPr lang="el-GR" sz="4600" dirty="0" smtClean="0">
                <a:solidFill>
                  <a:srgbClr val="FFFF00"/>
                </a:solidFill>
              </a:rPr>
              <a:t>ΑΚΟΜΑ…</a:t>
            </a:r>
            <a:endParaRPr lang="el-GR" sz="4600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0" y="785794"/>
            <a:ext cx="9144000" cy="6072206"/>
          </a:xfrm>
        </p:spPr>
        <p:txBody>
          <a:bodyPr>
            <a:normAutofit/>
          </a:bodyPr>
          <a:lstStyle/>
          <a:p>
            <a:endParaRPr lang="el-GR" sz="2200" dirty="0" smtClean="0">
              <a:latin typeface="+mj-lt"/>
            </a:endParaRPr>
          </a:p>
          <a:p>
            <a:pPr algn="just"/>
            <a:endParaRPr lang="el-GR" sz="2200" b="1" u="sng" dirty="0" smtClean="0">
              <a:solidFill>
                <a:schemeClr val="bg1"/>
              </a:solidFill>
              <a:latin typeface="+mj-lt"/>
            </a:endParaRPr>
          </a:p>
          <a:p>
            <a:pPr algn="just"/>
            <a:r>
              <a:rPr lang="el-GR" sz="2200" b="1" u="sng" dirty="0" smtClean="0">
                <a:solidFill>
                  <a:schemeClr val="bg1"/>
                </a:solidFill>
                <a:latin typeface="+mj-lt"/>
              </a:rPr>
              <a:t>Ψυχική Υγεία</a:t>
            </a:r>
            <a:r>
              <a:rPr lang="el-GR" sz="2200" b="1" dirty="0" smtClean="0">
                <a:solidFill>
                  <a:schemeClr val="bg1"/>
                </a:solidFill>
                <a:latin typeface="+mj-lt"/>
              </a:rPr>
              <a:t> </a:t>
            </a:r>
            <a:r>
              <a:rPr lang="el-GR" sz="2200" b="1" dirty="0" smtClean="0">
                <a:solidFill>
                  <a:schemeClr val="bg1"/>
                </a:solidFill>
                <a:latin typeface="+mj-lt"/>
                <a:sym typeface="Wingdings" pitchFamily="2" charset="2"/>
              </a:rPr>
              <a:t>-</a:t>
            </a:r>
            <a:r>
              <a:rPr lang="el-GR" sz="2200" b="1" dirty="0" smtClean="0">
                <a:solidFill>
                  <a:schemeClr val="bg1"/>
                </a:solidFill>
                <a:latin typeface="+mj-lt"/>
              </a:rPr>
              <a:t> </a:t>
            </a:r>
            <a:r>
              <a:rPr lang="el-GR" sz="2200" dirty="0" smtClean="0">
                <a:solidFill>
                  <a:schemeClr val="bg1"/>
                </a:solidFill>
                <a:latin typeface="+mj-lt"/>
              </a:rPr>
              <a:t>είτε υπάρχει είτε δεν υπάρχει ιστορικό. </a:t>
            </a:r>
          </a:p>
          <a:p>
            <a:pPr algn="just">
              <a:buNone/>
            </a:pPr>
            <a:r>
              <a:rPr lang="el-GR" sz="2200" dirty="0" smtClean="0">
                <a:solidFill>
                  <a:schemeClr val="bg1"/>
                </a:solidFill>
                <a:latin typeface="+mj-lt"/>
              </a:rPr>
              <a:t>	</a:t>
            </a:r>
            <a:r>
              <a:rPr lang="el-GR" sz="2000" dirty="0" smtClean="0">
                <a:solidFill>
                  <a:schemeClr val="bg1"/>
                </a:solidFill>
                <a:latin typeface="+mj-lt"/>
              </a:rPr>
              <a:t>(Έκθεση της Αυστραλίας, Τ</a:t>
            </a:r>
            <a:r>
              <a:rPr lang="en-US" sz="2000" dirty="0" err="1" smtClean="0">
                <a:solidFill>
                  <a:schemeClr val="bg1"/>
                </a:solidFill>
                <a:latin typeface="+mj-lt"/>
              </a:rPr>
              <a:t>ony</a:t>
            </a:r>
            <a:r>
              <a:rPr lang="en-US" sz="2000" dirty="0" smtClean="0">
                <a:solidFill>
                  <a:schemeClr val="bg1"/>
                </a:solidFill>
                <a:latin typeface="+mj-lt"/>
              </a:rPr>
              <a:t> Capon</a:t>
            </a:r>
            <a:r>
              <a:rPr lang="el-GR" sz="2000" dirty="0" smtClean="0">
                <a:solidFill>
                  <a:schemeClr val="bg1"/>
                </a:solidFill>
                <a:latin typeface="+mj-lt"/>
              </a:rPr>
              <a:t>  – 2018 </a:t>
            </a:r>
            <a:r>
              <a:rPr lang="el-GR" sz="2000" dirty="0" smtClean="0">
                <a:solidFill>
                  <a:schemeClr val="bg1"/>
                </a:solidFill>
                <a:latin typeface="+mj-lt"/>
                <a:sym typeface="Wingdings" pitchFamily="2" charset="2"/>
              </a:rPr>
              <a:t> 1</a:t>
            </a:r>
            <a:r>
              <a:rPr lang="el-GR" sz="2000" baseline="30000" dirty="0" smtClean="0">
                <a:solidFill>
                  <a:schemeClr val="bg1"/>
                </a:solidFill>
                <a:latin typeface="+mj-lt"/>
                <a:sym typeface="Wingdings" pitchFamily="2" charset="2"/>
              </a:rPr>
              <a:t>η</a:t>
            </a:r>
            <a:r>
              <a:rPr lang="el-GR" sz="2000" dirty="0" smtClean="0">
                <a:solidFill>
                  <a:schemeClr val="bg1"/>
                </a:solidFill>
                <a:latin typeface="+mj-lt"/>
                <a:sym typeface="Wingdings" pitchFamily="2" charset="2"/>
              </a:rPr>
              <a:t> φορά </a:t>
            </a:r>
            <a:r>
              <a:rPr lang="el-GR" sz="2000" dirty="0" smtClean="0">
                <a:solidFill>
                  <a:schemeClr val="bg1"/>
                </a:solidFill>
                <a:latin typeface="+mj-lt"/>
              </a:rPr>
              <a:t>καταγράφεται άμεση συσχέτιση μεταξύ των μέσων ανώτατων θερμοκρασιών σε σχέση με τα ποσοστά αυτοκτονίας σε όλη τη χώρα).  </a:t>
            </a:r>
          </a:p>
          <a:p>
            <a:pPr algn="just"/>
            <a:endParaRPr lang="el-GR" sz="2200" dirty="0" smtClean="0">
              <a:solidFill>
                <a:schemeClr val="bg1"/>
              </a:solidFill>
              <a:latin typeface="+mj-lt"/>
            </a:endParaRPr>
          </a:p>
          <a:p>
            <a:pPr algn="just"/>
            <a:endParaRPr lang="el-GR" sz="2200" dirty="0" smtClean="0">
              <a:solidFill>
                <a:schemeClr val="bg1"/>
              </a:solidFill>
              <a:latin typeface="+mj-lt"/>
            </a:endParaRPr>
          </a:p>
          <a:p>
            <a:r>
              <a:rPr lang="el-GR" sz="2200" b="1" u="sng" dirty="0" smtClean="0">
                <a:solidFill>
                  <a:schemeClr val="bg1"/>
                </a:solidFill>
                <a:latin typeface="+mj-lt"/>
              </a:rPr>
              <a:t>Οικονομία:</a:t>
            </a:r>
          </a:p>
          <a:p>
            <a:pPr lvl="1">
              <a:buClr>
                <a:schemeClr val="bg2">
                  <a:lumMod val="75000"/>
                </a:schemeClr>
              </a:buClr>
              <a:buFont typeface="Wingdings" pitchFamily="2" charset="2"/>
              <a:buChar char="Ø"/>
            </a:pPr>
            <a:r>
              <a:rPr lang="el-GR" sz="2000" dirty="0" smtClean="0">
                <a:solidFill>
                  <a:schemeClr val="bg1"/>
                </a:solidFill>
                <a:latin typeface="+mj-lt"/>
              </a:rPr>
              <a:t>Περιορισμός οικονομικής ανάπτυξης έπειτα από καταστροφές. </a:t>
            </a:r>
          </a:p>
          <a:p>
            <a:pPr lvl="1">
              <a:buClr>
                <a:schemeClr val="bg2">
                  <a:lumMod val="75000"/>
                </a:schemeClr>
              </a:buClr>
              <a:buFont typeface="Wingdings" pitchFamily="2" charset="2"/>
              <a:buChar char="Ø"/>
            </a:pPr>
            <a:r>
              <a:rPr lang="el-GR" sz="2000" dirty="0" smtClean="0">
                <a:solidFill>
                  <a:schemeClr val="bg1"/>
                </a:solidFill>
                <a:latin typeface="+mj-lt"/>
              </a:rPr>
              <a:t>Απειλή βιομηχανικών υποδομών, λόγω αύξησης στάθμης της θάλασσας (λιμάνια και πυρηνικές εγκαταστάσεις – βρίσκονται σε παράκτιες περιοχές).</a:t>
            </a:r>
          </a:p>
          <a:p>
            <a:pPr lvl="1">
              <a:buClr>
                <a:schemeClr val="bg2">
                  <a:lumMod val="75000"/>
                </a:schemeClr>
              </a:buClr>
              <a:buNone/>
            </a:pPr>
            <a:endParaRPr lang="el-GR" sz="2200" dirty="0" smtClean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lang="el-GR" sz="1400" dirty="0" smtClean="0">
                <a:solidFill>
                  <a:schemeClr val="bg1"/>
                </a:solidFill>
              </a:rPr>
              <a:t>Κλάδου Πηνελόπη - 2023</a:t>
            </a:r>
            <a:endParaRPr lang="el-GR" sz="1400" dirty="0">
              <a:solidFill>
                <a:schemeClr val="bg1"/>
              </a:solidFill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571472" y="0"/>
            <a:ext cx="8229600" cy="867524"/>
          </a:xfrm>
        </p:spPr>
        <p:txBody>
          <a:bodyPr>
            <a:normAutofit/>
          </a:bodyPr>
          <a:lstStyle/>
          <a:p>
            <a:pPr algn="ctr"/>
            <a:r>
              <a:rPr lang="el-GR" sz="4600" dirty="0" smtClean="0">
                <a:solidFill>
                  <a:srgbClr val="FFFF00"/>
                </a:solidFill>
              </a:rPr>
              <a:t>…και ΘΑ ΕΠΗΡΕΑΣΕΙ</a:t>
            </a:r>
            <a:endParaRPr lang="el-GR" sz="4600" dirty="0">
              <a:solidFill>
                <a:srgbClr val="FFFF00"/>
              </a:solidFill>
            </a:endParaRP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0" y="785794"/>
            <a:ext cx="9144000" cy="6072206"/>
          </a:xfrm>
        </p:spPr>
        <p:txBody>
          <a:bodyPr>
            <a:noAutofit/>
          </a:bodyPr>
          <a:lstStyle/>
          <a:p>
            <a:r>
              <a:rPr lang="el-GR" sz="2200" dirty="0" smtClean="0">
                <a:solidFill>
                  <a:schemeClr val="bg1"/>
                </a:solidFill>
                <a:latin typeface="+mj-lt"/>
              </a:rPr>
              <a:t>Αν η θερμοκρασία της Γης αυξηθεί κατά 1,5</a:t>
            </a:r>
            <a:r>
              <a:rPr lang="el-GR" sz="2200" baseline="30000" dirty="0" smtClean="0">
                <a:solidFill>
                  <a:schemeClr val="bg1"/>
                </a:solidFill>
                <a:latin typeface="+mj-lt"/>
              </a:rPr>
              <a:t>ο</a:t>
            </a:r>
            <a:r>
              <a:rPr lang="en-US" sz="2200" dirty="0" smtClean="0">
                <a:solidFill>
                  <a:schemeClr val="bg1"/>
                </a:solidFill>
              </a:rPr>
              <a:t>C</a:t>
            </a:r>
            <a:r>
              <a:rPr lang="el-GR" sz="2200" dirty="0" smtClean="0">
                <a:solidFill>
                  <a:schemeClr val="bg1"/>
                </a:solidFill>
                <a:latin typeface="+mj-lt"/>
              </a:rPr>
              <a:t> - 2</a:t>
            </a:r>
            <a:r>
              <a:rPr lang="el-GR" sz="2200" baseline="30000" dirty="0" smtClean="0">
                <a:solidFill>
                  <a:schemeClr val="bg1"/>
                </a:solidFill>
                <a:latin typeface="+mj-lt"/>
              </a:rPr>
              <a:t>ο</a:t>
            </a:r>
            <a:r>
              <a:rPr lang="en-US" sz="2200" dirty="0" smtClean="0">
                <a:solidFill>
                  <a:schemeClr val="bg1"/>
                </a:solidFill>
              </a:rPr>
              <a:t>C</a:t>
            </a:r>
            <a:r>
              <a:rPr lang="el-GR" sz="2200" dirty="0" smtClean="0">
                <a:solidFill>
                  <a:schemeClr val="bg1"/>
                </a:solidFill>
                <a:latin typeface="+mj-lt"/>
              </a:rPr>
              <a:t>, 1,7 δισ. άνθρωποι επιπλέον θα εκτίθενται κάθε πέντε χρόνια σε ισχυρή ζέστη, 420 εκατ. σε ακραία ζέστη και 65 εκατ. σε ακραίους καύσωνες. </a:t>
            </a:r>
          </a:p>
          <a:p>
            <a:endParaRPr lang="el-GR" sz="2200" dirty="0" smtClean="0">
              <a:solidFill>
                <a:schemeClr val="bg1"/>
              </a:solidFill>
              <a:latin typeface="+mj-lt"/>
            </a:endParaRPr>
          </a:p>
          <a:p>
            <a:r>
              <a:rPr lang="el-GR" sz="2200" dirty="0" smtClean="0">
                <a:solidFill>
                  <a:schemeClr val="bg1"/>
                </a:solidFill>
                <a:latin typeface="+mj-lt"/>
              </a:rPr>
              <a:t>Αν η θερμοκρασία του πλανήτη αυξηθεί κατά 2</a:t>
            </a:r>
            <a:r>
              <a:rPr lang="el-GR" sz="2200" baseline="30000" dirty="0" smtClean="0">
                <a:solidFill>
                  <a:schemeClr val="bg1"/>
                </a:solidFill>
                <a:latin typeface="+mj-lt"/>
              </a:rPr>
              <a:t>ο</a:t>
            </a:r>
            <a:r>
              <a:rPr lang="en-US" sz="2200" dirty="0" smtClean="0">
                <a:solidFill>
                  <a:schemeClr val="bg1"/>
                </a:solidFill>
              </a:rPr>
              <a:t>C</a:t>
            </a:r>
            <a:r>
              <a:rPr lang="en-US" sz="2200" dirty="0" smtClean="0">
                <a:solidFill>
                  <a:schemeClr val="bg1"/>
                </a:solidFill>
                <a:latin typeface="+mj-lt"/>
              </a:rPr>
              <a:t> </a:t>
            </a:r>
            <a:r>
              <a:rPr lang="el-GR" sz="2200" dirty="0" smtClean="0">
                <a:solidFill>
                  <a:schemeClr val="bg1"/>
                </a:solidFill>
                <a:latin typeface="+mj-lt"/>
              </a:rPr>
              <a:t>– 3</a:t>
            </a:r>
            <a:r>
              <a:rPr lang="el-GR" sz="2200" baseline="30000" dirty="0" smtClean="0">
                <a:solidFill>
                  <a:schemeClr val="bg1"/>
                </a:solidFill>
                <a:latin typeface="+mj-lt"/>
              </a:rPr>
              <a:t>ο</a:t>
            </a:r>
            <a:r>
              <a:rPr lang="en-US" sz="2200" dirty="0" smtClean="0">
                <a:solidFill>
                  <a:schemeClr val="bg1"/>
                </a:solidFill>
              </a:rPr>
              <a:t>C</a:t>
            </a:r>
            <a:r>
              <a:rPr lang="en-US" sz="2200" dirty="0" smtClean="0">
                <a:solidFill>
                  <a:schemeClr val="bg1"/>
                </a:solidFill>
                <a:latin typeface="+mj-lt"/>
              </a:rPr>
              <a:t> </a:t>
            </a:r>
            <a:r>
              <a:rPr lang="el-GR" sz="2200" dirty="0" smtClean="0">
                <a:solidFill>
                  <a:schemeClr val="bg1"/>
                </a:solidFill>
                <a:latin typeface="+mj-lt"/>
              </a:rPr>
              <a:t>, έως το 54% των θαλάσσιων και χερσαίων ειδών ενδέχεται να εξαφανιστεί, θα υπάρχει τεράστια καταστροφή και των παραλιών ενώ το 15% των αιώνιων πάγων θα λιώσει εκλύοντας στην ατμόσφαιρα μεθάνιο και επιδεινώνοντας την κλιματική αλλαγή.</a:t>
            </a:r>
            <a:r>
              <a:rPr lang="en-US" sz="2200" dirty="0" smtClean="0">
                <a:solidFill>
                  <a:schemeClr val="bg1"/>
                </a:solidFill>
                <a:latin typeface="+mj-lt"/>
              </a:rPr>
              <a:t> </a:t>
            </a:r>
            <a:endParaRPr lang="el-GR" sz="2200" dirty="0" smtClean="0">
              <a:solidFill>
                <a:schemeClr val="bg1"/>
              </a:solidFill>
              <a:latin typeface="+mj-lt"/>
            </a:endParaRPr>
          </a:p>
          <a:p>
            <a:endParaRPr lang="en-US" sz="2200" dirty="0" smtClean="0">
              <a:solidFill>
                <a:schemeClr val="bg1"/>
              </a:solidFill>
              <a:latin typeface="+mj-lt"/>
            </a:endParaRPr>
          </a:p>
          <a:p>
            <a:r>
              <a:rPr lang="el-GR" sz="2200" dirty="0" smtClean="0">
                <a:solidFill>
                  <a:schemeClr val="bg1"/>
                </a:solidFill>
              </a:rPr>
              <a:t>Ως το 2050 η μισή ανθρωπότητα θα απειλείται από μετανάστευση μολυσματικών κουνουπιών.		</a:t>
            </a:r>
          </a:p>
          <a:p>
            <a:endParaRPr lang="el-GR" sz="2200" dirty="0" smtClean="0">
              <a:solidFill>
                <a:schemeClr val="bg1"/>
              </a:solidFill>
            </a:endParaRPr>
          </a:p>
          <a:p>
            <a:r>
              <a:rPr lang="el-GR" sz="2200" dirty="0" smtClean="0">
                <a:solidFill>
                  <a:schemeClr val="bg1"/>
                </a:solidFill>
              </a:rPr>
              <a:t>Το βιοϊατρικό περιοδικό “The Lancet”, προειδοποιεί πως “στον 21</a:t>
            </a:r>
            <a:r>
              <a:rPr lang="el-GR" sz="2200" baseline="30000" dirty="0" smtClean="0">
                <a:solidFill>
                  <a:schemeClr val="bg1"/>
                </a:solidFill>
              </a:rPr>
              <a:t>ο</a:t>
            </a:r>
            <a:r>
              <a:rPr lang="el-GR" sz="2200" dirty="0" smtClean="0">
                <a:solidFill>
                  <a:schemeClr val="bg1"/>
                </a:solidFill>
              </a:rPr>
              <a:t> αιώνα, η κλιματική αλλαγή αποτελεί τη μεγαλύτερη απειλή για την υγεία παγκοσμίως ”</a:t>
            </a:r>
          </a:p>
          <a:p>
            <a:pPr>
              <a:buNone/>
            </a:pPr>
            <a:r>
              <a:rPr lang="el-GR" sz="2200" dirty="0" smtClean="0">
                <a:solidFill>
                  <a:schemeClr val="bg1"/>
                </a:solidFill>
              </a:rPr>
              <a:t>		</a:t>
            </a:r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lang="el-GR" sz="1400" dirty="0" smtClean="0">
                <a:solidFill>
                  <a:schemeClr val="bg1"/>
                </a:solidFill>
              </a:rPr>
              <a:t>Κλάδου Πηνελόπη - 2023</a:t>
            </a:r>
            <a:endParaRPr lang="el-GR" sz="1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  <a:blipFill>
            <a:blip r:embed="rId3"/>
            <a:stretch>
              <a:fillRect/>
            </a:stretch>
          </a:blipFill>
        </p:spPr>
        <p:txBody>
          <a:bodyPr>
            <a:noAutofit/>
          </a:bodyPr>
          <a:lstStyle/>
          <a:p>
            <a:endParaRPr lang="el-GR" sz="2200" dirty="0" smtClean="0">
              <a:solidFill>
                <a:schemeClr val="bg1"/>
              </a:solidFill>
              <a:latin typeface="+mj-lt"/>
            </a:endParaRPr>
          </a:p>
          <a:p>
            <a:endParaRPr lang="el-GR" sz="2200" dirty="0" smtClean="0">
              <a:solidFill>
                <a:schemeClr val="bg1"/>
              </a:solidFill>
              <a:latin typeface="+mj-lt"/>
            </a:endParaRPr>
          </a:p>
          <a:p>
            <a:endParaRPr lang="el-GR" sz="2200" smtClean="0">
              <a:solidFill>
                <a:schemeClr val="bg1"/>
              </a:solidFill>
              <a:latin typeface="+mj-lt"/>
            </a:endParaRPr>
          </a:p>
          <a:p>
            <a:r>
              <a:rPr lang="el-GR" sz="2200" smtClean="0">
                <a:solidFill>
                  <a:schemeClr val="bg1"/>
                </a:solidFill>
                <a:latin typeface="+mj-lt"/>
              </a:rPr>
              <a:t>Στο </a:t>
            </a:r>
            <a:r>
              <a:rPr lang="el-GR" sz="2200" dirty="0" smtClean="0">
                <a:solidFill>
                  <a:schemeClr val="bg1"/>
                </a:solidFill>
                <a:latin typeface="+mj-lt"/>
              </a:rPr>
              <a:t>διάστημα 2030 – 2050, εκτιμάται ότι θα προκληθούν 250.000 επιπλέον θάνατοι ετησίως, οι οποίοι θα οφείλονται σε υποσιτισμό, ελονοσία, διαρροϊκούς νόσους και θερμικό στρες, άμεσες συνέπειες της κλιματικής αλλαγής .</a:t>
            </a:r>
          </a:p>
          <a:p>
            <a:endParaRPr lang="el-GR" sz="2200" dirty="0" smtClean="0">
              <a:solidFill>
                <a:schemeClr val="bg1"/>
              </a:solidFill>
              <a:latin typeface="+mj-lt"/>
            </a:endParaRPr>
          </a:p>
          <a:p>
            <a:r>
              <a:rPr lang="el-GR" sz="2200" dirty="0" smtClean="0">
                <a:solidFill>
                  <a:schemeClr val="bg1"/>
                </a:solidFill>
                <a:latin typeface="+mj-lt"/>
              </a:rPr>
              <a:t>Ο Αμαζόνιος ενδέχεται να αποκτήσει εντελώς διαφορετικές από τις συνηθισμένες θερμοκρασίες, στερώντας από τη Γη μια απαραίτητη αποθήκη διοξειδίου του άνθρακα για τον περιορισμό της κλιματικής αλλαγής.</a:t>
            </a:r>
          </a:p>
          <a:p>
            <a:endParaRPr lang="el-GR" sz="2200" dirty="0" smtClean="0">
              <a:solidFill>
                <a:schemeClr val="bg1"/>
              </a:solidFill>
              <a:latin typeface="+mj-lt"/>
            </a:endParaRPr>
          </a:p>
          <a:p>
            <a:r>
              <a:rPr lang="el-GR" sz="2200" dirty="0" smtClean="0">
                <a:solidFill>
                  <a:schemeClr val="bg1"/>
                </a:solidFill>
                <a:latin typeface="+mj-lt"/>
              </a:rPr>
              <a:t>Ως το 2050 τα κόστη που συνδέονται με τις πλημμύρες θα έχουν δεκαπλασιαστεί.</a:t>
            </a:r>
            <a:endParaRPr lang="en-US" sz="2200" dirty="0" smtClean="0">
              <a:solidFill>
                <a:schemeClr val="bg1"/>
              </a:solidFill>
              <a:latin typeface="+mj-lt"/>
            </a:endParaRPr>
          </a:p>
          <a:p>
            <a:endParaRPr lang="el-GR" sz="2200" dirty="0" smtClean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lang="el-GR" sz="1400" dirty="0" smtClean="0">
                <a:solidFill>
                  <a:schemeClr val="bg1"/>
                </a:solidFill>
              </a:rPr>
              <a:t>Κλάδου Πηνελόπη - 2023</a:t>
            </a:r>
            <a:endParaRPr lang="el-GR" sz="1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500034" y="0"/>
            <a:ext cx="8229600" cy="785794"/>
          </a:xfrm>
        </p:spPr>
        <p:txBody>
          <a:bodyPr>
            <a:normAutofit/>
          </a:bodyPr>
          <a:lstStyle/>
          <a:p>
            <a:pPr algn="ctr"/>
            <a:r>
              <a:rPr lang="el-GR" sz="4600" dirty="0" smtClean="0">
                <a:solidFill>
                  <a:srgbClr val="FFFF00"/>
                </a:solidFill>
              </a:rPr>
              <a:t>ΚΛΙΜΑΤΙΚΗ ΑΛΛΑΓΗ</a:t>
            </a:r>
            <a:endParaRPr lang="el-GR" sz="4600" dirty="0">
              <a:solidFill>
                <a:srgbClr val="FFFF00"/>
              </a:solidFill>
            </a:endParaRP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0" y="928670"/>
            <a:ext cx="9144000" cy="5929330"/>
          </a:xfrm>
        </p:spPr>
        <p:txBody>
          <a:bodyPr>
            <a:normAutofit/>
          </a:bodyPr>
          <a:lstStyle/>
          <a:p>
            <a:r>
              <a:rPr lang="el-GR" sz="2200" dirty="0">
                <a:solidFill>
                  <a:schemeClr val="bg1"/>
                </a:solidFill>
                <a:latin typeface="+mj-lt"/>
              </a:rPr>
              <a:t>Σ</a:t>
            </a:r>
            <a:r>
              <a:rPr lang="el-GR" sz="2200" dirty="0" smtClean="0">
                <a:solidFill>
                  <a:schemeClr val="bg1"/>
                </a:solidFill>
                <a:latin typeface="+mj-lt"/>
              </a:rPr>
              <a:t>ημαντική </a:t>
            </a:r>
            <a:r>
              <a:rPr lang="el-GR" sz="2200" dirty="0">
                <a:solidFill>
                  <a:schemeClr val="bg1"/>
                </a:solidFill>
                <a:latin typeface="+mj-lt"/>
              </a:rPr>
              <a:t>και μακράς </a:t>
            </a:r>
            <a:r>
              <a:rPr lang="el-GR" sz="2200" dirty="0" smtClean="0">
                <a:solidFill>
                  <a:schemeClr val="bg1"/>
                </a:solidFill>
                <a:latin typeface="+mj-lt"/>
              </a:rPr>
              <a:t>διάρκειας μεταβολή του παγκόσμιου κλίματος</a:t>
            </a:r>
            <a:r>
              <a:rPr lang="en-US" sz="2200" dirty="0" smtClean="0">
                <a:solidFill>
                  <a:schemeClr val="bg1"/>
                </a:solidFill>
                <a:latin typeface="+mj-lt"/>
              </a:rPr>
              <a:t>.</a:t>
            </a:r>
            <a:endParaRPr lang="el-GR" sz="2200" dirty="0" smtClean="0">
              <a:solidFill>
                <a:schemeClr val="bg1"/>
              </a:solidFill>
              <a:latin typeface="+mj-lt"/>
            </a:endParaRPr>
          </a:p>
          <a:p>
            <a:pPr lvl="1">
              <a:buClr>
                <a:schemeClr val="tx2">
                  <a:lumMod val="40000"/>
                  <a:lumOff val="60000"/>
                </a:schemeClr>
              </a:buClr>
              <a:buFont typeface="Wingdings" pitchFamily="2" charset="2"/>
              <a:buChar char="Ø"/>
            </a:pPr>
            <a:endParaRPr lang="el-GR" sz="2000" dirty="0" smtClean="0">
              <a:solidFill>
                <a:schemeClr val="bg1"/>
              </a:solidFill>
            </a:endParaRPr>
          </a:p>
          <a:p>
            <a:pPr lvl="1">
              <a:buClr>
                <a:schemeClr val="tx2">
                  <a:lumMod val="40000"/>
                  <a:lumOff val="60000"/>
                </a:schemeClr>
              </a:buClr>
              <a:buFont typeface="Wingdings" pitchFamily="2" charset="2"/>
              <a:buChar char="Ø"/>
            </a:pPr>
            <a:r>
              <a:rPr lang="el-GR" sz="2000" dirty="0" smtClean="0">
                <a:solidFill>
                  <a:schemeClr val="bg1"/>
                </a:solidFill>
              </a:rPr>
              <a:t>Σύμβαση</a:t>
            </a:r>
            <a:r>
              <a:rPr lang="fr-FR" sz="2000" dirty="0" smtClean="0">
                <a:solidFill>
                  <a:schemeClr val="bg1"/>
                </a:solidFill>
              </a:rPr>
              <a:t> </a:t>
            </a:r>
            <a:r>
              <a:rPr lang="el-GR" sz="2000" dirty="0" smtClean="0">
                <a:solidFill>
                  <a:schemeClr val="bg1"/>
                </a:solidFill>
              </a:rPr>
              <a:t>-</a:t>
            </a:r>
            <a:r>
              <a:rPr lang="fr-FR" sz="2000" dirty="0" smtClean="0">
                <a:solidFill>
                  <a:schemeClr val="bg1"/>
                </a:solidFill>
              </a:rPr>
              <a:t> </a:t>
            </a:r>
            <a:r>
              <a:rPr lang="el-GR" sz="2000" dirty="0" smtClean="0">
                <a:solidFill>
                  <a:schemeClr val="bg1"/>
                </a:solidFill>
              </a:rPr>
              <a:t>Πλαίσιο των Ηνωμένων Εθνών για τις Κλιματικές Μεταβολές (UNFCC) </a:t>
            </a:r>
            <a:r>
              <a:rPr lang="el-GR" sz="2000" dirty="0" smtClean="0">
                <a:solidFill>
                  <a:schemeClr val="bg1"/>
                </a:solidFill>
                <a:sym typeface="Wingdings" pitchFamily="2" charset="2"/>
              </a:rPr>
              <a:t> Η </a:t>
            </a:r>
            <a:r>
              <a:rPr lang="el-GR" sz="2000" dirty="0" smtClean="0">
                <a:solidFill>
                  <a:schemeClr val="bg1"/>
                </a:solidFill>
              </a:rPr>
              <a:t>μεταβολή στο κλίμα που οφείλεται άμεσα ή έμμεσα σε </a:t>
            </a:r>
            <a:r>
              <a:rPr lang="el-GR" sz="2000" u="sng" dirty="0" smtClean="0">
                <a:solidFill>
                  <a:schemeClr val="bg1"/>
                </a:solidFill>
              </a:rPr>
              <a:t>ανθρώπινες δραστηριότητες</a:t>
            </a:r>
            <a:r>
              <a:rPr lang="el-GR" sz="2000" dirty="0" smtClean="0">
                <a:solidFill>
                  <a:schemeClr val="bg1"/>
                </a:solidFill>
              </a:rPr>
              <a:t>, διαχωρίζοντας τον όρο από την κλιματική μεταβλητότητα που αναφέρεται σε φυσικά αίτια.</a:t>
            </a:r>
            <a:r>
              <a:rPr lang="fr-FR" sz="2000" dirty="0" smtClean="0">
                <a:solidFill>
                  <a:schemeClr val="bg1"/>
                </a:solidFill>
              </a:rPr>
              <a:t> </a:t>
            </a:r>
            <a:endParaRPr lang="el-GR" sz="2200" dirty="0" smtClean="0">
              <a:solidFill>
                <a:schemeClr val="bg1"/>
              </a:solidFill>
              <a:latin typeface="+mj-lt"/>
            </a:endParaRPr>
          </a:p>
          <a:p>
            <a:endParaRPr lang="el-GR" sz="2200" dirty="0" smtClean="0">
              <a:solidFill>
                <a:schemeClr val="bg1"/>
              </a:solidFill>
              <a:latin typeface="+mj-lt"/>
            </a:endParaRPr>
          </a:p>
          <a:p>
            <a:endParaRPr lang="el-GR" sz="2200" dirty="0" smtClean="0">
              <a:solidFill>
                <a:schemeClr val="bg1"/>
              </a:solidFill>
              <a:latin typeface="+mj-lt"/>
            </a:endParaRPr>
          </a:p>
          <a:p>
            <a:r>
              <a:rPr lang="el-GR" sz="2200" dirty="0" smtClean="0">
                <a:solidFill>
                  <a:schemeClr val="bg1"/>
                </a:solidFill>
                <a:latin typeface="+mj-lt"/>
              </a:rPr>
              <a:t>Σχετίζεται </a:t>
            </a:r>
            <a:r>
              <a:rPr lang="el-GR" sz="2200" dirty="0">
                <a:solidFill>
                  <a:schemeClr val="bg1"/>
                </a:solidFill>
                <a:latin typeface="+mj-lt"/>
              </a:rPr>
              <a:t>με μακροπρόθεσμα καιρικά φαινόμενα στη Γη - </a:t>
            </a:r>
            <a:r>
              <a:rPr lang="el-GR" sz="2200" dirty="0" smtClean="0">
                <a:solidFill>
                  <a:schemeClr val="bg1"/>
                </a:solidFill>
                <a:latin typeface="+mj-lt"/>
              </a:rPr>
              <a:t>μετεωρολογικές </a:t>
            </a:r>
            <a:r>
              <a:rPr lang="el-GR" sz="2200" dirty="0">
                <a:solidFill>
                  <a:schemeClr val="bg1"/>
                </a:solidFill>
                <a:latin typeface="+mj-lt"/>
              </a:rPr>
              <a:t>σ</a:t>
            </a:r>
            <a:r>
              <a:rPr lang="el-GR" sz="2200" dirty="0" smtClean="0">
                <a:solidFill>
                  <a:schemeClr val="bg1"/>
                </a:solidFill>
                <a:latin typeface="+mj-lt"/>
              </a:rPr>
              <a:t>υνθήκες</a:t>
            </a:r>
            <a:r>
              <a:rPr lang="el-GR" sz="2200" dirty="0">
                <a:solidFill>
                  <a:schemeClr val="bg1"/>
                </a:solidFill>
                <a:latin typeface="+mj-lt"/>
              </a:rPr>
              <a:t>, </a:t>
            </a:r>
            <a:r>
              <a:rPr lang="el-GR" sz="2200" dirty="0" smtClean="0">
                <a:solidFill>
                  <a:schemeClr val="bg1"/>
                </a:solidFill>
                <a:latin typeface="+mj-lt"/>
              </a:rPr>
              <a:t>όπως:</a:t>
            </a:r>
            <a:endParaRPr lang="el-GR" sz="2200" dirty="0">
              <a:solidFill>
                <a:schemeClr val="bg1"/>
              </a:solidFill>
              <a:latin typeface="+mj-lt"/>
            </a:endParaRPr>
          </a:p>
          <a:p>
            <a:pPr lvl="1">
              <a:buClr>
                <a:schemeClr val="tx2">
                  <a:lumMod val="40000"/>
                  <a:lumOff val="60000"/>
                </a:schemeClr>
              </a:buClr>
              <a:buFont typeface="Wingdings" pitchFamily="2" charset="2"/>
              <a:buChar char="Ø"/>
            </a:pPr>
            <a:r>
              <a:rPr lang="el-GR" sz="2000" dirty="0" smtClean="0">
                <a:solidFill>
                  <a:schemeClr val="bg1"/>
                </a:solidFill>
                <a:latin typeface="+mj-lt"/>
              </a:rPr>
              <a:t>Θερμοκρασία</a:t>
            </a:r>
          </a:p>
          <a:p>
            <a:pPr lvl="1">
              <a:buClr>
                <a:schemeClr val="tx2">
                  <a:lumMod val="40000"/>
                  <a:lumOff val="60000"/>
                </a:schemeClr>
              </a:buClr>
              <a:buFont typeface="Wingdings" pitchFamily="2" charset="2"/>
              <a:buChar char="Ø"/>
            </a:pPr>
            <a:r>
              <a:rPr lang="el-GR" sz="2000" dirty="0" smtClean="0">
                <a:solidFill>
                  <a:schemeClr val="bg1"/>
                </a:solidFill>
                <a:latin typeface="+mj-lt"/>
              </a:rPr>
              <a:t>Στάθμη </a:t>
            </a:r>
            <a:r>
              <a:rPr lang="el-GR" sz="2000" dirty="0">
                <a:solidFill>
                  <a:schemeClr val="bg1"/>
                </a:solidFill>
                <a:latin typeface="+mj-lt"/>
              </a:rPr>
              <a:t>της θάλασσας </a:t>
            </a:r>
            <a:endParaRPr lang="el-GR" sz="2000" dirty="0" smtClean="0">
              <a:solidFill>
                <a:schemeClr val="bg1"/>
              </a:solidFill>
              <a:latin typeface="+mj-lt"/>
            </a:endParaRPr>
          </a:p>
          <a:p>
            <a:pPr lvl="1">
              <a:buClr>
                <a:schemeClr val="tx2">
                  <a:lumMod val="40000"/>
                  <a:lumOff val="60000"/>
                </a:schemeClr>
              </a:buClr>
              <a:buFont typeface="Wingdings" pitchFamily="2" charset="2"/>
              <a:buChar char="Ø"/>
            </a:pPr>
            <a:r>
              <a:rPr lang="el-GR" sz="2000" dirty="0" smtClean="0">
                <a:solidFill>
                  <a:schemeClr val="bg1"/>
                </a:solidFill>
                <a:latin typeface="+mj-lt"/>
              </a:rPr>
              <a:t>Υετός</a:t>
            </a:r>
            <a:endParaRPr lang="el-GR" sz="2000" dirty="0">
              <a:solidFill>
                <a:schemeClr val="bg1"/>
              </a:solidFill>
              <a:latin typeface="+mj-lt"/>
            </a:endParaRPr>
          </a:p>
          <a:p>
            <a:pPr lvl="4"/>
            <a:endParaRPr lang="el-GR" dirty="0" smtClean="0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lang="el-GR" sz="1400" dirty="0" smtClean="0">
                <a:solidFill>
                  <a:schemeClr val="bg1"/>
                </a:solidFill>
              </a:rPr>
              <a:t>Κλάδου Πηνελόπη - 2023</a:t>
            </a:r>
            <a:endParaRPr lang="el-GR" sz="1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577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28662" y="1214422"/>
            <a:ext cx="7358114" cy="53340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4 - Ορθογώνιο"/>
          <p:cNvSpPr/>
          <p:nvPr/>
        </p:nvSpPr>
        <p:spPr>
          <a:xfrm>
            <a:off x="571472" y="6611779"/>
            <a:ext cx="8072494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l-GR" sz="1000" dirty="0" smtClean="0">
                <a:solidFill>
                  <a:schemeClr val="bg1"/>
                </a:solidFill>
              </a:rPr>
              <a:t>Πηγή: (Yassoglou, 2000). </a:t>
            </a:r>
            <a:endParaRPr lang="el-GR" sz="1000" dirty="0">
              <a:solidFill>
                <a:schemeClr val="bg1"/>
              </a:solidFill>
            </a:endParaRPr>
          </a:p>
        </p:txBody>
      </p:sp>
      <p:sp>
        <p:nvSpPr>
          <p:cNvPr id="6" name="1 - Τίτλος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285860"/>
          </a:xfrm>
        </p:spPr>
        <p:txBody>
          <a:bodyPr>
            <a:noAutofit/>
          </a:bodyPr>
          <a:lstStyle/>
          <a:p>
            <a:pPr algn="ctr"/>
            <a:r>
              <a:rPr lang="el-GR" sz="4600" dirty="0" smtClean="0">
                <a:solidFill>
                  <a:srgbClr val="FFFF00"/>
                </a:solidFill>
              </a:rPr>
              <a:t/>
            </a:r>
            <a:br>
              <a:rPr lang="el-GR" sz="4600" dirty="0" smtClean="0">
                <a:solidFill>
                  <a:srgbClr val="FFFF00"/>
                </a:solidFill>
              </a:rPr>
            </a:br>
            <a:r>
              <a:rPr lang="el-GR" sz="4600" dirty="0" smtClean="0">
                <a:solidFill>
                  <a:srgbClr val="FFFF00"/>
                </a:solidFill>
              </a:rPr>
              <a:t/>
            </a:r>
            <a:br>
              <a:rPr lang="el-GR" sz="4600" dirty="0" smtClean="0">
                <a:solidFill>
                  <a:srgbClr val="FFFF00"/>
                </a:solidFill>
              </a:rPr>
            </a:br>
            <a:r>
              <a:rPr lang="el-GR" sz="4600" dirty="0" smtClean="0">
                <a:solidFill>
                  <a:srgbClr val="FFFF00"/>
                </a:solidFill>
              </a:rPr>
              <a:t/>
            </a:r>
            <a:br>
              <a:rPr lang="el-GR" sz="4600" dirty="0" smtClean="0">
                <a:solidFill>
                  <a:srgbClr val="FFFF00"/>
                </a:solidFill>
              </a:rPr>
            </a:br>
            <a:r>
              <a:rPr lang="el-GR" sz="4600" dirty="0" smtClean="0">
                <a:solidFill>
                  <a:srgbClr val="FFFF00"/>
                </a:solidFill>
              </a:rPr>
              <a:t/>
            </a:r>
            <a:br>
              <a:rPr lang="el-GR" sz="4600" dirty="0" smtClean="0">
                <a:solidFill>
                  <a:srgbClr val="FFFF00"/>
                </a:solidFill>
              </a:rPr>
            </a:br>
            <a:r>
              <a:rPr lang="el-GR" sz="4600" dirty="0" smtClean="0">
                <a:solidFill>
                  <a:srgbClr val="FFFF00"/>
                </a:solidFill>
              </a:rPr>
              <a:t>Χάρτης Δυνητικού Κινδύνου Ερημοποίησης</a:t>
            </a:r>
            <a:endParaRPr lang="el-GR" sz="4600" dirty="0"/>
          </a:p>
        </p:txBody>
      </p:sp>
      <p:sp>
        <p:nvSpPr>
          <p:cNvPr id="8" name="7 - Θέση υποσέλιδου"/>
          <p:cNvSpPr>
            <a:spLocks noGrp="1"/>
          </p:cNvSpPr>
          <p:nvPr>
            <p:ph type="ftr" sz="quarter" idx="11"/>
          </p:nvPr>
        </p:nvSpPr>
        <p:spPr>
          <a:xfrm>
            <a:off x="5791200" y="6492875"/>
            <a:ext cx="3352800" cy="365125"/>
          </a:xfrm>
        </p:spPr>
        <p:txBody>
          <a:bodyPr/>
          <a:lstStyle/>
          <a:p>
            <a:pPr algn="ctr"/>
            <a:r>
              <a:rPr lang="el-GR" sz="1400" dirty="0" smtClean="0">
                <a:solidFill>
                  <a:schemeClr val="bg1"/>
                </a:solidFill>
              </a:rPr>
              <a:t>Κλάδου Πηνελόπη - 2023</a:t>
            </a:r>
            <a:endParaRPr lang="el-GR" sz="1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757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0" y="857232"/>
            <a:ext cx="9144000" cy="6000768"/>
          </a:xfrm>
        </p:spPr>
        <p:txBody>
          <a:bodyPr>
            <a:normAutofit/>
          </a:bodyPr>
          <a:lstStyle/>
          <a:p>
            <a:r>
              <a:rPr lang="el-GR" sz="2200" dirty="0" smtClean="0">
                <a:solidFill>
                  <a:schemeClr val="bg1"/>
                </a:solidFill>
                <a:latin typeface="+mj-lt"/>
              </a:rPr>
              <a:t>Όλο το Οικοσύστημα	         </a:t>
            </a:r>
            <a:r>
              <a:rPr lang="el-GR" sz="2000" dirty="0" smtClean="0">
                <a:solidFill>
                  <a:schemeClr val="bg1"/>
                </a:solidFill>
                <a:latin typeface="+mj-lt"/>
                <a:sym typeface="Wingdings" pitchFamily="2" charset="2"/>
              </a:rPr>
              <a:t> Φυσικό Περιβάλλον</a:t>
            </a:r>
          </a:p>
          <a:p>
            <a:pPr>
              <a:buNone/>
            </a:pPr>
            <a:r>
              <a:rPr lang="el-GR" sz="2000" dirty="0" smtClean="0">
                <a:solidFill>
                  <a:schemeClr val="bg1"/>
                </a:solidFill>
                <a:latin typeface="+mj-lt"/>
                <a:sym typeface="Wingdings" pitchFamily="2" charset="2"/>
              </a:rPr>
              <a:t>				           Πληθυσμούς</a:t>
            </a:r>
          </a:p>
          <a:p>
            <a:pPr>
              <a:buNone/>
            </a:pPr>
            <a:endParaRPr lang="el-GR" sz="2200" dirty="0" smtClean="0">
              <a:solidFill>
                <a:schemeClr val="bg1"/>
              </a:solidFill>
              <a:latin typeface="+mj-lt"/>
            </a:endParaRPr>
          </a:p>
          <a:p>
            <a:r>
              <a:rPr lang="el-GR" sz="2200" dirty="0" smtClean="0">
                <a:solidFill>
                  <a:schemeClr val="bg1"/>
                </a:solidFill>
                <a:latin typeface="+mj-lt"/>
              </a:rPr>
              <a:t>Τον ανθρώπινο πληθυσμό τον επηρεάζει:</a:t>
            </a:r>
          </a:p>
          <a:p>
            <a:endParaRPr lang="el-GR" sz="2200" dirty="0" smtClean="0">
              <a:solidFill>
                <a:schemeClr val="bg1"/>
              </a:solidFill>
              <a:latin typeface="+mj-lt"/>
            </a:endParaRPr>
          </a:p>
          <a:p>
            <a:pPr lvl="1">
              <a:buClr>
                <a:schemeClr val="tx2">
                  <a:lumMod val="40000"/>
                  <a:lumOff val="60000"/>
                </a:schemeClr>
              </a:buClr>
              <a:buFont typeface="Wingdings" pitchFamily="2" charset="2"/>
              <a:buChar char="Ø"/>
            </a:pPr>
            <a:r>
              <a:rPr lang="el-GR" sz="2000" dirty="0" smtClean="0">
                <a:solidFill>
                  <a:schemeClr val="bg1"/>
                </a:solidFill>
                <a:latin typeface="+mj-lt"/>
              </a:rPr>
              <a:t>Αέρα που Αναπνέει</a:t>
            </a:r>
            <a:endParaRPr lang="en-US" sz="2000" dirty="0" smtClean="0">
              <a:solidFill>
                <a:schemeClr val="bg1"/>
              </a:solidFill>
              <a:latin typeface="+mj-lt"/>
            </a:endParaRPr>
          </a:p>
          <a:p>
            <a:pPr lvl="1">
              <a:buClr>
                <a:schemeClr val="tx2">
                  <a:lumMod val="40000"/>
                  <a:lumOff val="60000"/>
                </a:schemeClr>
              </a:buClr>
              <a:buFont typeface="Wingdings" pitchFamily="2" charset="2"/>
              <a:buChar char="Ø"/>
            </a:pPr>
            <a:endParaRPr lang="el-GR" sz="2000" dirty="0" smtClean="0">
              <a:solidFill>
                <a:schemeClr val="bg1"/>
              </a:solidFill>
              <a:latin typeface="+mj-lt"/>
            </a:endParaRPr>
          </a:p>
          <a:p>
            <a:pPr lvl="1">
              <a:buClr>
                <a:schemeClr val="tx2">
                  <a:lumMod val="40000"/>
                  <a:lumOff val="60000"/>
                </a:schemeClr>
              </a:buClr>
              <a:buFont typeface="Wingdings" pitchFamily="2" charset="2"/>
              <a:buChar char="Ø"/>
            </a:pPr>
            <a:r>
              <a:rPr lang="el-GR" sz="2000" dirty="0" smtClean="0">
                <a:solidFill>
                  <a:schemeClr val="bg1"/>
                </a:solidFill>
                <a:latin typeface="+mj-lt"/>
              </a:rPr>
              <a:t>Νερό που Πίνει</a:t>
            </a:r>
            <a:endParaRPr lang="en-US" sz="2000" dirty="0" smtClean="0">
              <a:solidFill>
                <a:schemeClr val="bg1"/>
              </a:solidFill>
              <a:latin typeface="+mj-lt"/>
            </a:endParaRPr>
          </a:p>
          <a:p>
            <a:pPr lvl="1">
              <a:buClr>
                <a:schemeClr val="tx2">
                  <a:lumMod val="40000"/>
                  <a:lumOff val="60000"/>
                </a:schemeClr>
              </a:buClr>
              <a:buFont typeface="Wingdings" pitchFamily="2" charset="2"/>
              <a:buChar char="Ø"/>
            </a:pPr>
            <a:endParaRPr lang="el-GR" sz="2000" dirty="0" smtClean="0">
              <a:solidFill>
                <a:schemeClr val="bg1"/>
              </a:solidFill>
              <a:latin typeface="+mj-lt"/>
            </a:endParaRPr>
          </a:p>
          <a:p>
            <a:pPr lvl="1">
              <a:buClr>
                <a:schemeClr val="tx2">
                  <a:lumMod val="40000"/>
                  <a:lumOff val="60000"/>
                </a:schemeClr>
              </a:buClr>
              <a:buFont typeface="Wingdings" pitchFamily="2" charset="2"/>
              <a:buChar char="Ø"/>
            </a:pPr>
            <a:r>
              <a:rPr lang="el-GR" sz="2000" dirty="0" smtClean="0">
                <a:solidFill>
                  <a:schemeClr val="bg1"/>
                </a:solidFill>
                <a:latin typeface="+mj-lt"/>
              </a:rPr>
              <a:t>Τροφές που Καταναλώνει</a:t>
            </a:r>
            <a:endParaRPr lang="en-US" sz="2000" dirty="0" smtClean="0">
              <a:solidFill>
                <a:schemeClr val="bg1"/>
              </a:solidFill>
              <a:latin typeface="+mj-lt"/>
            </a:endParaRPr>
          </a:p>
          <a:p>
            <a:pPr lvl="1">
              <a:buClr>
                <a:schemeClr val="tx2">
                  <a:lumMod val="40000"/>
                  <a:lumOff val="60000"/>
                </a:schemeClr>
              </a:buClr>
              <a:buFont typeface="Wingdings" pitchFamily="2" charset="2"/>
              <a:buChar char="Ø"/>
            </a:pPr>
            <a:endParaRPr lang="el-GR" sz="2000" dirty="0" smtClean="0">
              <a:solidFill>
                <a:schemeClr val="bg1"/>
              </a:solidFill>
              <a:latin typeface="+mj-lt"/>
            </a:endParaRPr>
          </a:p>
          <a:p>
            <a:pPr lvl="1">
              <a:buClr>
                <a:schemeClr val="tx2">
                  <a:lumMod val="40000"/>
                  <a:lumOff val="60000"/>
                </a:schemeClr>
              </a:buClr>
              <a:buFont typeface="Wingdings" pitchFamily="2" charset="2"/>
              <a:buChar char="Ø"/>
            </a:pPr>
            <a:r>
              <a:rPr lang="el-GR" sz="2000" dirty="0" smtClean="0">
                <a:solidFill>
                  <a:schemeClr val="bg1"/>
                </a:solidFill>
                <a:latin typeface="+mj-lt"/>
              </a:rPr>
              <a:t>Ψυχολογία που Διαθέτει</a:t>
            </a:r>
            <a:endParaRPr lang="en-US" sz="2000" dirty="0" smtClean="0">
              <a:solidFill>
                <a:schemeClr val="bg1"/>
              </a:solidFill>
              <a:latin typeface="+mj-lt"/>
            </a:endParaRPr>
          </a:p>
          <a:p>
            <a:pPr lvl="1">
              <a:buClr>
                <a:schemeClr val="tx2">
                  <a:lumMod val="40000"/>
                  <a:lumOff val="60000"/>
                </a:schemeClr>
              </a:buClr>
              <a:buFont typeface="Wingdings" pitchFamily="2" charset="2"/>
              <a:buChar char="Ø"/>
            </a:pPr>
            <a:endParaRPr lang="el-GR" sz="2000" dirty="0" smtClean="0">
              <a:solidFill>
                <a:schemeClr val="bg1"/>
              </a:solidFill>
              <a:latin typeface="+mj-lt"/>
            </a:endParaRPr>
          </a:p>
          <a:p>
            <a:pPr lvl="1">
              <a:buClr>
                <a:schemeClr val="tx2">
                  <a:lumMod val="40000"/>
                  <a:lumOff val="60000"/>
                </a:schemeClr>
              </a:buClr>
              <a:buFont typeface="Wingdings" pitchFamily="2" charset="2"/>
              <a:buChar char="Ø"/>
            </a:pPr>
            <a:r>
              <a:rPr lang="el-GR" sz="2000" dirty="0" smtClean="0">
                <a:solidFill>
                  <a:schemeClr val="bg1"/>
                </a:solidFill>
                <a:latin typeface="+mj-lt"/>
              </a:rPr>
              <a:t>Νοσήματα που Εμφανίζει</a:t>
            </a:r>
          </a:p>
          <a:p>
            <a:pPr lvl="1">
              <a:buClr>
                <a:schemeClr val="tx2">
                  <a:lumMod val="40000"/>
                  <a:lumOff val="60000"/>
                </a:schemeClr>
              </a:buClr>
              <a:buFont typeface="Wingdings" pitchFamily="2" charset="2"/>
              <a:buChar char="Ø"/>
            </a:pPr>
            <a:endParaRPr lang="el-GR" sz="2000" dirty="0" smtClean="0">
              <a:solidFill>
                <a:schemeClr val="bg1"/>
              </a:solidFill>
              <a:latin typeface="+mj-lt"/>
            </a:endParaRPr>
          </a:p>
          <a:p>
            <a:pPr lvl="1">
              <a:buClr>
                <a:schemeClr val="tx2">
                  <a:lumMod val="40000"/>
                  <a:lumOff val="60000"/>
                </a:schemeClr>
              </a:buClr>
              <a:buFont typeface="Wingdings" pitchFamily="2" charset="2"/>
              <a:buChar char="Ø"/>
            </a:pPr>
            <a:endParaRPr lang="el-GR" dirty="0" smtClean="0"/>
          </a:p>
          <a:p>
            <a:pPr lvl="1">
              <a:buClr>
                <a:schemeClr val="tx2">
                  <a:lumMod val="40000"/>
                  <a:lumOff val="60000"/>
                </a:schemeClr>
              </a:buClr>
              <a:buFont typeface="Wingdings" pitchFamily="2" charset="2"/>
              <a:buChar char="Ø"/>
            </a:pPr>
            <a:endParaRPr lang="el-GR" dirty="0" smtClean="0"/>
          </a:p>
          <a:p>
            <a:pPr lvl="1">
              <a:buClr>
                <a:schemeClr val="tx2">
                  <a:lumMod val="40000"/>
                  <a:lumOff val="60000"/>
                </a:schemeClr>
              </a:buClr>
              <a:buNone/>
            </a:pPr>
            <a:endParaRPr lang="el-GR" dirty="0" smtClean="0"/>
          </a:p>
        </p:txBody>
      </p:sp>
      <p:sp>
        <p:nvSpPr>
          <p:cNvPr id="4" name="3 - Τίτλος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846980"/>
          </a:xfrm>
        </p:spPr>
        <p:txBody>
          <a:bodyPr>
            <a:noAutofit/>
          </a:bodyPr>
          <a:lstStyle/>
          <a:p>
            <a:pPr algn="ctr"/>
            <a:r>
              <a:rPr lang="en-US" sz="4600" dirty="0" smtClean="0">
                <a:solidFill>
                  <a:srgbClr val="FFFF00"/>
                </a:solidFill>
              </a:rPr>
              <a:t/>
            </a:r>
            <a:br>
              <a:rPr lang="en-US" sz="4600" dirty="0" smtClean="0">
                <a:solidFill>
                  <a:srgbClr val="FFFF00"/>
                </a:solidFill>
              </a:rPr>
            </a:br>
            <a:r>
              <a:rPr lang="el-GR" sz="4600" dirty="0" smtClean="0">
                <a:solidFill>
                  <a:srgbClr val="FFFF00"/>
                </a:solidFill>
              </a:rPr>
              <a:t>ΑΦΟΡΑ…</a:t>
            </a:r>
            <a:endParaRPr lang="el-GR" sz="4600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769663" y="2786058"/>
            <a:ext cx="5374337" cy="3626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5 - Ορθογώνιο"/>
          <p:cNvSpPr/>
          <p:nvPr/>
        </p:nvSpPr>
        <p:spPr>
          <a:xfrm>
            <a:off x="3786182" y="6396334"/>
            <a:ext cx="5357818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l-GR" sz="1000" dirty="0" smtClean="0">
                <a:solidFill>
                  <a:schemeClr val="bg1"/>
                </a:solidFill>
              </a:rPr>
              <a:t>Πηγή:</a:t>
            </a:r>
            <a:r>
              <a:rPr lang="en-US" sz="1000" dirty="0" smtClean="0">
                <a:solidFill>
                  <a:schemeClr val="bg1"/>
                </a:solidFill>
              </a:rPr>
              <a:t>https://www.google.com/search?q=</a:t>
            </a:r>
            <a:endParaRPr lang="el-GR" sz="1000" dirty="0">
              <a:solidFill>
                <a:schemeClr val="bg1"/>
              </a:solidFill>
            </a:endParaRPr>
          </a:p>
        </p:txBody>
      </p:sp>
      <p:sp>
        <p:nvSpPr>
          <p:cNvPr id="8" name="7 - Θέση υποσέλιδου"/>
          <p:cNvSpPr>
            <a:spLocks noGrp="1"/>
          </p:cNvSpPr>
          <p:nvPr>
            <p:ph type="ftr" sz="quarter" idx="11"/>
          </p:nvPr>
        </p:nvSpPr>
        <p:spPr>
          <a:xfrm>
            <a:off x="0" y="6492875"/>
            <a:ext cx="3352800" cy="365125"/>
          </a:xfrm>
        </p:spPr>
        <p:txBody>
          <a:bodyPr/>
          <a:lstStyle/>
          <a:p>
            <a:pPr algn="ctr"/>
            <a:r>
              <a:rPr lang="el-GR" sz="1400" dirty="0" smtClean="0">
                <a:solidFill>
                  <a:schemeClr val="bg1"/>
                </a:solidFill>
              </a:rPr>
              <a:t>Κλάδου Πηνελόπη - 2023</a:t>
            </a:r>
            <a:endParaRPr lang="el-GR" sz="1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5000" r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857232"/>
          </a:xfrm>
        </p:spPr>
        <p:txBody>
          <a:bodyPr>
            <a:normAutofit/>
          </a:bodyPr>
          <a:lstStyle/>
          <a:p>
            <a:pPr algn="ctr"/>
            <a:r>
              <a:rPr lang="el-GR" sz="4600" dirty="0" smtClean="0">
                <a:solidFill>
                  <a:srgbClr val="FFFF00"/>
                </a:solidFill>
              </a:rPr>
              <a:t>ΑΝΙΣΟΤΗΤΕΣ…</a:t>
            </a:r>
            <a:endParaRPr lang="el-GR" sz="4600" dirty="0">
              <a:solidFill>
                <a:schemeClr val="bg1"/>
              </a:solidFill>
            </a:endParaRP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0" y="857232"/>
            <a:ext cx="9144000" cy="6000768"/>
          </a:xfrm>
        </p:spPr>
        <p:txBody>
          <a:bodyPr>
            <a:normAutofit/>
          </a:bodyPr>
          <a:lstStyle/>
          <a:p>
            <a:pPr>
              <a:buNone/>
            </a:pPr>
            <a:endParaRPr lang="el-GR" sz="2400" dirty="0" smtClean="0">
              <a:solidFill>
                <a:schemeClr val="bg1"/>
              </a:solidFill>
              <a:latin typeface="+mj-lt"/>
            </a:endParaRPr>
          </a:p>
          <a:p>
            <a:pPr>
              <a:buNone/>
            </a:pPr>
            <a:r>
              <a:rPr lang="el-GR" sz="2200" dirty="0" smtClean="0">
                <a:solidFill>
                  <a:schemeClr val="bg1"/>
                </a:solidFill>
                <a:latin typeface="+mj-lt"/>
              </a:rPr>
              <a:t>	Ένα από τα βασικά θέματα της κλιματικής δικαιοσύνης είναι ότι οι ¨λιγότερο υπεύθυνοι¨ για την κλιματική αλλαγή υφίστανται τις χειρότερες συνέπειές της.</a:t>
            </a:r>
          </a:p>
          <a:p>
            <a:pPr>
              <a:buFont typeface="Arial" pitchFamily="34" charset="0"/>
              <a:buChar char="•"/>
            </a:pPr>
            <a:endParaRPr lang="el-GR" sz="2400" baseline="30000" dirty="0" smtClean="0">
              <a:solidFill>
                <a:schemeClr val="bg1"/>
              </a:solidFill>
              <a:latin typeface="+mj-lt"/>
            </a:endParaRPr>
          </a:p>
          <a:p>
            <a:pPr marL="274320" lvl="1" indent="-274320">
              <a:buClr>
                <a:schemeClr val="accent3"/>
              </a:buClr>
              <a:buSzPct val="95000"/>
              <a:buNone/>
            </a:pPr>
            <a:r>
              <a:rPr lang="el-GR" sz="2200" dirty="0" smtClean="0">
                <a:solidFill>
                  <a:schemeClr val="bg1"/>
                </a:solidFill>
                <a:latin typeface="+mj-lt"/>
              </a:rPr>
              <a:t>	Η κατανάλωση ηλεκτρικής ενέργειας 1 Αμερικάνου   </a:t>
            </a:r>
            <a:r>
              <a:rPr lang="el-GR" sz="2800" dirty="0" smtClean="0">
                <a:solidFill>
                  <a:schemeClr val="bg1"/>
                </a:solidFill>
                <a:latin typeface="+mj-lt"/>
              </a:rPr>
              <a:t>= </a:t>
            </a:r>
            <a:r>
              <a:rPr lang="el-GR" sz="2200" dirty="0" smtClean="0">
                <a:solidFill>
                  <a:schemeClr val="bg1"/>
                </a:solidFill>
                <a:latin typeface="+mj-lt"/>
              </a:rPr>
              <a:t> </a:t>
            </a:r>
            <a:r>
              <a:rPr lang="el-GR" sz="2000" dirty="0" smtClean="0">
                <a:solidFill>
                  <a:schemeClr val="bg1"/>
                </a:solidFill>
                <a:latin typeface="+mj-lt"/>
              </a:rPr>
              <a:t>1,5 Γάλλου</a:t>
            </a:r>
          </a:p>
          <a:p>
            <a:pPr marL="274320" lvl="1" indent="-274320">
              <a:buClr>
                <a:schemeClr val="accent3"/>
              </a:buClr>
              <a:buSzPct val="95000"/>
              <a:buNone/>
            </a:pPr>
            <a:r>
              <a:rPr lang="el-GR" sz="2000" dirty="0" smtClean="0">
                <a:solidFill>
                  <a:schemeClr val="bg1"/>
                </a:solidFill>
                <a:latin typeface="+mj-lt"/>
              </a:rPr>
              <a:t>								    1,7 Ιάπωνα</a:t>
            </a:r>
            <a:endParaRPr lang="fr-FR" sz="2000" dirty="0" smtClean="0">
              <a:solidFill>
                <a:schemeClr val="bg1"/>
              </a:solidFill>
              <a:latin typeface="+mj-lt"/>
            </a:endParaRPr>
          </a:p>
          <a:p>
            <a:pPr lvl="1">
              <a:buClr>
                <a:schemeClr val="tx2">
                  <a:lumMod val="40000"/>
                  <a:lumOff val="60000"/>
                </a:schemeClr>
              </a:buClr>
              <a:buNone/>
            </a:pPr>
            <a:r>
              <a:rPr lang="el-GR" sz="2000" dirty="0" smtClean="0">
                <a:solidFill>
                  <a:schemeClr val="bg1"/>
                </a:solidFill>
                <a:latin typeface="+mj-lt"/>
              </a:rPr>
              <a:t>							                    10 Γερμανών</a:t>
            </a:r>
            <a:endParaRPr lang="fr-FR" sz="2000" dirty="0" smtClean="0">
              <a:solidFill>
                <a:schemeClr val="bg1"/>
              </a:solidFill>
              <a:latin typeface="+mj-lt"/>
            </a:endParaRPr>
          </a:p>
          <a:p>
            <a:pPr lvl="1">
              <a:buClr>
                <a:schemeClr val="tx2">
                  <a:lumMod val="40000"/>
                  <a:lumOff val="60000"/>
                </a:schemeClr>
              </a:buClr>
              <a:buNone/>
            </a:pPr>
            <a:r>
              <a:rPr lang="el-GR" sz="2000" dirty="0" smtClean="0">
                <a:solidFill>
                  <a:schemeClr val="bg1"/>
                </a:solidFill>
                <a:latin typeface="+mj-lt"/>
              </a:rPr>
              <a:t>								    34 Ινδών</a:t>
            </a:r>
            <a:endParaRPr lang="fr-FR" sz="2000" dirty="0" smtClean="0">
              <a:solidFill>
                <a:schemeClr val="bg1"/>
              </a:solidFill>
              <a:latin typeface="+mj-lt"/>
            </a:endParaRPr>
          </a:p>
          <a:p>
            <a:pPr lvl="1">
              <a:buClr>
                <a:schemeClr val="tx2">
                  <a:lumMod val="40000"/>
                  <a:lumOff val="60000"/>
                </a:schemeClr>
              </a:buClr>
              <a:buNone/>
            </a:pPr>
            <a:r>
              <a:rPr lang="el-GR" sz="2000" dirty="0" smtClean="0">
                <a:solidFill>
                  <a:schemeClr val="bg1"/>
                </a:solidFill>
                <a:latin typeface="+mj-lt"/>
              </a:rPr>
              <a:t>								    61 Νιγηριανών</a:t>
            </a:r>
            <a:endParaRPr lang="fr-FR" sz="2000" dirty="0" smtClean="0">
              <a:solidFill>
                <a:schemeClr val="bg1"/>
              </a:solidFill>
              <a:latin typeface="+mj-lt"/>
            </a:endParaRPr>
          </a:p>
          <a:p>
            <a:pPr lvl="1">
              <a:buClr>
                <a:schemeClr val="tx2">
                  <a:lumMod val="40000"/>
                  <a:lumOff val="60000"/>
                </a:schemeClr>
              </a:buClr>
              <a:buNone/>
            </a:pPr>
            <a:endParaRPr lang="el-GR" dirty="0" smtClean="0">
              <a:solidFill>
                <a:schemeClr val="bg1"/>
              </a:solidFill>
              <a:latin typeface="+mj-lt"/>
            </a:endParaRPr>
          </a:p>
          <a:p>
            <a:pPr algn="ctr">
              <a:buNone/>
            </a:pPr>
            <a:r>
              <a:rPr lang="el-GR" sz="2400" dirty="0" smtClean="0">
                <a:solidFill>
                  <a:schemeClr val="bg1"/>
                </a:solidFill>
                <a:latin typeface="+mj-lt"/>
              </a:rPr>
              <a:t>	Θετικό ότι έχει αναπτυχθεί παγκόσμιο κίνημα για την ισοκατανομή περιβαλλοντικών βαρών και την κλιματική δικαιοσύνη.</a:t>
            </a:r>
          </a:p>
          <a:p>
            <a:endParaRPr lang="el-GR" sz="2400" dirty="0" smtClean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lang="el-GR" sz="1400" dirty="0" smtClean="0">
                <a:solidFill>
                  <a:schemeClr val="bg1"/>
                </a:solidFill>
              </a:rPr>
              <a:t>Κλάδου Πηνελόπη - 2023</a:t>
            </a:r>
            <a:endParaRPr lang="el-GR" sz="1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1 - Τίτλος"/>
          <p:cNvSpPr>
            <a:spLocks noGrp="1"/>
          </p:cNvSpPr>
          <p:nvPr>
            <p:ph idx="1"/>
          </p:nvPr>
        </p:nvSpPr>
        <p:spPr>
          <a:xfrm>
            <a:off x="457200" y="0"/>
            <a:ext cx="8229600" cy="6858000"/>
          </a:xfrm>
        </p:spPr>
        <p:txBody>
          <a:bodyPr>
            <a:normAutofit/>
          </a:bodyPr>
          <a:lstStyle/>
          <a:p>
            <a:pPr algn="ctr">
              <a:buNone/>
            </a:pPr>
            <a:endParaRPr lang="fr-FR" sz="4600" dirty="0" smtClean="0">
              <a:solidFill>
                <a:srgbClr val="FFFF00"/>
              </a:solidFill>
            </a:endParaRPr>
          </a:p>
          <a:p>
            <a:pPr algn="ctr">
              <a:buNone/>
            </a:pPr>
            <a:endParaRPr lang="fr-FR" sz="4600" dirty="0" smtClean="0">
              <a:solidFill>
                <a:srgbClr val="FFFF00"/>
              </a:solidFill>
            </a:endParaRPr>
          </a:p>
          <a:p>
            <a:pPr algn="ctr">
              <a:buNone/>
            </a:pPr>
            <a:endParaRPr lang="fr-FR" sz="4600" dirty="0" smtClean="0">
              <a:solidFill>
                <a:srgbClr val="FFFF00"/>
              </a:solidFill>
            </a:endParaRPr>
          </a:p>
          <a:p>
            <a:pPr algn="ctr">
              <a:buNone/>
            </a:pPr>
            <a:r>
              <a:rPr lang="el-GR" sz="4600" dirty="0" smtClean="0">
                <a:solidFill>
                  <a:srgbClr val="FFFF00"/>
                </a:solidFill>
              </a:rPr>
              <a:t>ΤΡΟΠΟΙ</a:t>
            </a:r>
            <a:r>
              <a:rPr lang="el-GR" sz="4600" dirty="0" smtClean="0"/>
              <a:t> </a:t>
            </a:r>
            <a:r>
              <a:rPr lang="el-GR" sz="4600" dirty="0" smtClean="0">
                <a:solidFill>
                  <a:srgbClr val="FFFF00"/>
                </a:solidFill>
              </a:rPr>
              <a:t>ΑΝΤΙΜΕΤΩΠΙΣΗΣ</a:t>
            </a:r>
            <a:endParaRPr lang="el-GR" sz="4600" dirty="0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lang="el-GR" sz="1400" dirty="0" smtClean="0">
                <a:solidFill>
                  <a:schemeClr val="bg1"/>
                </a:solidFill>
              </a:rPr>
              <a:t>Κλάδου Πηνελόπη - 2023</a:t>
            </a:r>
            <a:endParaRPr lang="el-GR" sz="1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0" y="642918"/>
            <a:ext cx="9144000" cy="6000792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l-GR" sz="2200" dirty="0" smtClean="0">
                <a:solidFill>
                  <a:schemeClr val="bg1"/>
                </a:solidFill>
                <a:latin typeface="+mj-lt"/>
              </a:rPr>
              <a:t>Α) Πιο Αποδοτική Χρήση Ενέργειας</a:t>
            </a:r>
          </a:p>
          <a:p>
            <a:pPr>
              <a:buNone/>
            </a:pPr>
            <a:r>
              <a:rPr lang="el-GR" sz="2400" dirty="0" smtClean="0">
                <a:solidFill>
                  <a:schemeClr val="bg1"/>
                </a:solidFill>
                <a:latin typeface="+mj-lt"/>
              </a:rPr>
              <a:t>	</a:t>
            </a:r>
            <a:r>
              <a:rPr lang="el-GR" sz="2000" dirty="0" smtClean="0">
                <a:solidFill>
                  <a:schemeClr val="bg1"/>
                </a:solidFill>
                <a:latin typeface="+mj-lt"/>
              </a:rPr>
              <a:t>1) Βέλτιστη απόδοση στις μονάδες παραγωγής ηλεκτρικής ενέργειας</a:t>
            </a:r>
          </a:p>
          <a:p>
            <a:pPr>
              <a:buNone/>
            </a:pPr>
            <a:r>
              <a:rPr lang="el-GR" sz="2000" dirty="0" smtClean="0">
                <a:solidFill>
                  <a:schemeClr val="bg1"/>
                </a:solidFill>
                <a:latin typeface="+mj-lt"/>
              </a:rPr>
              <a:t>	2) Περιορισμός εκπομπών αερίων του θερμοκηπίου</a:t>
            </a:r>
          </a:p>
          <a:p>
            <a:pPr>
              <a:buNone/>
            </a:pPr>
            <a:endParaRPr lang="el-GR" sz="2400" dirty="0" smtClean="0">
              <a:solidFill>
                <a:schemeClr val="bg1"/>
              </a:solidFill>
              <a:latin typeface="+mj-lt"/>
            </a:endParaRPr>
          </a:p>
          <a:p>
            <a:pPr>
              <a:buNone/>
            </a:pPr>
            <a:endParaRPr lang="el-GR" sz="2400" dirty="0" smtClean="0">
              <a:solidFill>
                <a:schemeClr val="bg1"/>
              </a:solidFill>
              <a:latin typeface="+mj-lt"/>
            </a:endParaRPr>
          </a:p>
          <a:p>
            <a:pPr>
              <a:buNone/>
            </a:pPr>
            <a:r>
              <a:rPr lang="el-GR" sz="2200" dirty="0" smtClean="0">
                <a:solidFill>
                  <a:schemeClr val="bg1"/>
                </a:solidFill>
                <a:latin typeface="+mj-lt"/>
              </a:rPr>
              <a:t> Β) Ανανεώσιμες Πηγές Ενέργειας</a:t>
            </a:r>
          </a:p>
          <a:p>
            <a:pPr>
              <a:buNone/>
            </a:pPr>
            <a:r>
              <a:rPr lang="el-GR" sz="2400" dirty="0" smtClean="0">
                <a:solidFill>
                  <a:schemeClr val="bg1"/>
                </a:solidFill>
                <a:latin typeface="+mj-lt"/>
              </a:rPr>
              <a:t>	</a:t>
            </a:r>
            <a:r>
              <a:rPr lang="el-GR" sz="2000" dirty="0" smtClean="0">
                <a:solidFill>
                  <a:schemeClr val="bg1"/>
                </a:solidFill>
                <a:latin typeface="+mj-lt"/>
              </a:rPr>
              <a:t>1) Υδροηλεκτρικά εργοστάσια </a:t>
            </a:r>
          </a:p>
          <a:p>
            <a:pPr>
              <a:buNone/>
            </a:pPr>
            <a:r>
              <a:rPr lang="el-GR" sz="2000" dirty="0" smtClean="0">
                <a:solidFill>
                  <a:schemeClr val="bg1"/>
                </a:solidFill>
                <a:latin typeface="+mj-lt"/>
              </a:rPr>
              <a:t>	2) Ηλιακή </a:t>
            </a:r>
          </a:p>
          <a:p>
            <a:pPr>
              <a:buNone/>
            </a:pPr>
            <a:r>
              <a:rPr lang="el-GR" sz="2000" dirty="0" smtClean="0">
                <a:solidFill>
                  <a:schemeClr val="bg1"/>
                </a:solidFill>
                <a:latin typeface="+mj-lt"/>
              </a:rPr>
              <a:t>	3) Αιολική </a:t>
            </a:r>
          </a:p>
          <a:p>
            <a:pPr>
              <a:buNone/>
            </a:pPr>
            <a:r>
              <a:rPr lang="el-GR" sz="2000" dirty="0" smtClean="0">
                <a:solidFill>
                  <a:schemeClr val="bg1"/>
                </a:solidFill>
                <a:latin typeface="+mj-lt"/>
              </a:rPr>
              <a:t>	4) Γεωθερμία </a:t>
            </a:r>
            <a:endParaRPr lang="en-US" sz="2000" dirty="0" smtClean="0">
              <a:solidFill>
                <a:schemeClr val="bg1"/>
              </a:solidFill>
              <a:latin typeface="+mj-lt"/>
            </a:endParaRPr>
          </a:p>
          <a:p>
            <a:pPr>
              <a:buNone/>
            </a:pPr>
            <a:endParaRPr lang="en-US" sz="2400" dirty="0" smtClean="0">
              <a:solidFill>
                <a:schemeClr val="bg1"/>
              </a:solidFill>
              <a:latin typeface="+mj-lt"/>
            </a:endParaRPr>
          </a:p>
          <a:p>
            <a:pPr>
              <a:buNone/>
            </a:pPr>
            <a:r>
              <a:rPr lang="el-GR" sz="2200" dirty="0" smtClean="0">
                <a:solidFill>
                  <a:schemeClr val="bg1"/>
                </a:solidFill>
                <a:latin typeface="+mj-lt"/>
              </a:rPr>
              <a:t>Γ) Μείωση της Βιομηχανικής Γεωργίας και Κτηνοτροφίας</a:t>
            </a:r>
          </a:p>
          <a:p>
            <a:pPr>
              <a:buNone/>
            </a:pPr>
            <a:r>
              <a:rPr lang="el-GR" sz="2000" dirty="0" smtClean="0">
                <a:solidFill>
                  <a:schemeClr val="bg1"/>
                </a:solidFill>
                <a:latin typeface="+mj-lt"/>
              </a:rPr>
              <a:t>	1) Μείωση Ζιζανιοκτόνων – Εντομοκτόνων - Λιπασμάτων</a:t>
            </a:r>
          </a:p>
          <a:p>
            <a:pPr>
              <a:buNone/>
            </a:pPr>
            <a:r>
              <a:rPr lang="el-GR" sz="2000" dirty="0" smtClean="0">
                <a:solidFill>
                  <a:schemeClr val="bg1"/>
                </a:solidFill>
                <a:latin typeface="+mj-lt"/>
              </a:rPr>
              <a:t>	2) Μείωση του </a:t>
            </a:r>
            <a:r>
              <a:rPr lang="fr-FR" sz="2000" dirty="0" smtClean="0">
                <a:solidFill>
                  <a:schemeClr val="bg1"/>
                </a:solidFill>
                <a:latin typeface="+mj-lt"/>
              </a:rPr>
              <a:t>CO</a:t>
            </a:r>
            <a:r>
              <a:rPr lang="el-GR" sz="1600" dirty="0" smtClean="0">
                <a:solidFill>
                  <a:schemeClr val="bg1"/>
                </a:solidFill>
                <a:latin typeface="+mj-lt"/>
              </a:rPr>
              <a:t>2</a:t>
            </a:r>
            <a:r>
              <a:rPr lang="el-GR" sz="2000" dirty="0" smtClean="0">
                <a:solidFill>
                  <a:schemeClr val="bg1"/>
                </a:solidFill>
                <a:latin typeface="+mj-lt"/>
              </a:rPr>
              <a:t> που διοχετεύεται στην ατμόσφαιρα</a:t>
            </a:r>
          </a:p>
          <a:p>
            <a:pPr>
              <a:buNone/>
            </a:pPr>
            <a:endParaRPr lang="el-GR" sz="2400" dirty="0" smtClean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4" name="3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lang="el-GR" sz="1400" dirty="0" smtClean="0">
                <a:solidFill>
                  <a:schemeClr val="bg1"/>
                </a:solidFill>
              </a:rPr>
              <a:t>Κλάδου Πηνελόπη - 2023</a:t>
            </a:r>
            <a:endParaRPr lang="el-GR" sz="1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lum/>
          </a:blip>
          <a:srcRect/>
          <a:stretch>
            <a:fillRect l="-8000" r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785794"/>
          </a:xfrm>
        </p:spPr>
        <p:txBody>
          <a:bodyPr>
            <a:normAutofit/>
          </a:bodyPr>
          <a:lstStyle/>
          <a:p>
            <a:pPr algn="ctr"/>
            <a:r>
              <a:rPr lang="el-GR" sz="4600" dirty="0" smtClean="0">
                <a:solidFill>
                  <a:srgbClr val="FFFF00"/>
                </a:solidFill>
              </a:rPr>
              <a:t>ΠΑΓΚΟΣΜΙΑ</a:t>
            </a:r>
            <a:endParaRPr lang="el-GR" sz="4600" dirty="0">
              <a:solidFill>
                <a:srgbClr val="FFFF00"/>
              </a:solidFill>
            </a:endParaRP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0" y="857232"/>
            <a:ext cx="9144000" cy="6000768"/>
          </a:xfrm>
        </p:spPr>
        <p:txBody>
          <a:bodyPr>
            <a:noAutofit/>
          </a:bodyPr>
          <a:lstStyle/>
          <a:p>
            <a:r>
              <a:rPr lang="el-GR" sz="2000" dirty="0" smtClean="0">
                <a:solidFill>
                  <a:schemeClr val="bg1"/>
                </a:solidFill>
                <a:latin typeface="+mj-lt"/>
              </a:rPr>
              <a:t>Ορισμένες χώρες, </a:t>
            </a:r>
            <a:r>
              <a:rPr lang="el-GR" sz="2000" dirty="0" smtClean="0">
                <a:solidFill>
                  <a:schemeClr val="bg1"/>
                </a:solidFill>
              </a:rPr>
              <a:t>συμπεριλαμβανομένων όλων των κρατών μελών της ΕΕ, </a:t>
            </a:r>
            <a:r>
              <a:rPr lang="el-GR" sz="2000" dirty="0" smtClean="0">
                <a:solidFill>
                  <a:schemeClr val="bg1"/>
                </a:solidFill>
                <a:latin typeface="+mj-lt"/>
              </a:rPr>
              <a:t>έθεσαν στόχους νομικά δεσμευτικούς για τη μείωση των εκπομπών από τα αέρια του θερμοκηπίου.</a:t>
            </a:r>
          </a:p>
          <a:p>
            <a:endParaRPr lang="el-GR" sz="2000" dirty="0" smtClean="0">
              <a:solidFill>
                <a:schemeClr val="bg1"/>
              </a:solidFill>
              <a:latin typeface="+mj-lt"/>
            </a:endParaRPr>
          </a:p>
          <a:p>
            <a:r>
              <a:rPr lang="el-GR" sz="2000" dirty="0" smtClean="0">
                <a:solidFill>
                  <a:schemeClr val="bg1"/>
                </a:solidFill>
                <a:latin typeface="+mj-lt"/>
              </a:rPr>
              <a:t>Παρόλα αυτά, οι χώρες που δεσμεύτηκαν για την ανωτέρω συμφωνία, δεν ήταν επαρκείς προκειμένου να καλύψουν τις υπόλοιπες χώρες για να περιοριστεί το φαινόμενο της κλιματικής αλλαγής.</a:t>
            </a:r>
          </a:p>
          <a:p>
            <a:endParaRPr lang="el-GR" sz="2000" dirty="0" smtClean="0">
              <a:solidFill>
                <a:schemeClr val="bg1"/>
              </a:solidFill>
              <a:latin typeface="+mj-lt"/>
            </a:endParaRPr>
          </a:p>
          <a:p>
            <a:r>
              <a:rPr lang="el-GR" sz="2000" dirty="0" smtClean="0">
                <a:solidFill>
                  <a:schemeClr val="bg1"/>
                </a:solidFill>
                <a:latin typeface="+mj-lt"/>
              </a:rPr>
              <a:t>Επομένως πραγματοποιήθηκε νέα συμφωνία, στις 12/12/2015 στο Παρίσι της Γαλλίας, η οποία απαιτούσε δράση από όλες τις χώρες σε παγκόσμια κλίμακα.</a:t>
            </a:r>
          </a:p>
          <a:p>
            <a:endParaRPr lang="el-GR" sz="2000" dirty="0" smtClean="0">
              <a:solidFill>
                <a:schemeClr val="bg1"/>
              </a:solidFill>
              <a:latin typeface="+mj-lt"/>
            </a:endParaRPr>
          </a:p>
          <a:p>
            <a:r>
              <a:rPr lang="el-GR" sz="2000" dirty="0" smtClean="0">
                <a:solidFill>
                  <a:schemeClr val="bg1"/>
                </a:solidFill>
                <a:latin typeface="+mj-lt"/>
              </a:rPr>
              <a:t>Η Συμφωνία του Παρισιού αναφέρεται σε ένα σχέδιο δράσης για τον περιορισμό της υπερθέρμανσης του πλανήτη σε λιγότερο από 2°C πάνω από τη θερμοκρασία των προ-βιομηχανικών χρόνων, ενώ παράλληλα συμφωνήθηκε να γίνει προσπάθεια για περιορισμό της  παγκόσμιας ανόδου της θερμοκρασίας στους 1,5°C, καθώς επιστημονικά θεωρήθηκε ότι με αυτόν τον τρόπο θα επιτευχθεί σημαντική μείωση στους κινδύνους και τις επιπτώσεις της κλιματικής αλλαγής.</a:t>
            </a:r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lang="el-GR" sz="1400" dirty="0" smtClean="0">
                <a:solidFill>
                  <a:schemeClr val="bg1"/>
                </a:solidFill>
              </a:rPr>
              <a:t>Κλάδου Πηνελόπη - 2023</a:t>
            </a:r>
            <a:endParaRPr lang="el-GR" sz="1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500034" y="0"/>
            <a:ext cx="8229600" cy="857232"/>
          </a:xfrm>
        </p:spPr>
        <p:txBody>
          <a:bodyPr>
            <a:normAutofit/>
          </a:bodyPr>
          <a:lstStyle/>
          <a:p>
            <a:pPr algn="ctr"/>
            <a:r>
              <a:rPr lang="el-GR" sz="4600" dirty="0" smtClean="0">
                <a:solidFill>
                  <a:srgbClr val="FFFF00"/>
                </a:solidFill>
              </a:rPr>
              <a:t>ΕΝΕΡΓΕΙΑΚΟ</a:t>
            </a:r>
            <a:r>
              <a:rPr lang="el-GR" sz="4600" dirty="0" smtClean="0"/>
              <a:t> </a:t>
            </a:r>
            <a:r>
              <a:rPr lang="el-GR" sz="4600" dirty="0" smtClean="0">
                <a:solidFill>
                  <a:srgbClr val="FFFF00"/>
                </a:solidFill>
              </a:rPr>
              <a:t>ΝΗΣΙ</a:t>
            </a:r>
            <a:r>
              <a:rPr lang="el-GR" sz="4600" dirty="0" smtClean="0"/>
              <a:t> </a:t>
            </a:r>
            <a:r>
              <a:rPr lang="el-GR" sz="4600" dirty="0" smtClean="0">
                <a:solidFill>
                  <a:srgbClr val="FFFF00"/>
                </a:solidFill>
              </a:rPr>
              <a:t>ΣΤΗ</a:t>
            </a:r>
            <a:r>
              <a:rPr lang="el-GR" sz="4600" dirty="0" smtClean="0"/>
              <a:t> </a:t>
            </a:r>
            <a:r>
              <a:rPr lang="el-GR" sz="4600" dirty="0" smtClean="0">
                <a:solidFill>
                  <a:srgbClr val="FFFF00"/>
                </a:solidFill>
              </a:rPr>
              <a:t>ΔΑΝΙΑ</a:t>
            </a: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0" y="3000372"/>
            <a:ext cx="9144000" cy="3857628"/>
          </a:xfrm>
        </p:spPr>
        <p:txBody>
          <a:bodyPr>
            <a:noAutofit/>
          </a:bodyPr>
          <a:lstStyle/>
          <a:p>
            <a:r>
              <a:rPr lang="el-GR" sz="2200" dirty="0" smtClean="0">
                <a:solidFill>
                  <a:schemeClr val="bg1"/>
                </a:solidFill>
                <a:latin typeface="+mj-lt"/>
              </a:rPr>
              <a:t>120.000 τμ. </a:t>
            </a:r>
            <a:r>
              <a:rPr lang="el-GR" sz="2200" dirty="0" smtClean="0">
                <a:solidFill>
                  <a:schemeClr val="bg1"/>
                </a:solidFill>
                <a:latin typeface="+mj-lt"/>
                <a:sym typeface="Wingdings" pitchFamily="2" charset="2"/>
              </a:rPr>
              <a:t> Κ</a:t>
            </a:r>
            <a:r>
              <a:rPr lang="el-GR" sz="2200" dirty="0" smtClean="0">
                <a:solidFill>
                  <a:schemeClr val="bg1"/>
                </a:solidFill>
                <a:latin typeface="+mj-lt"/>
              </a:rPr>
              <a:t>αθαρή Ενέργεια σε 3 εκατ. Νοικοκυριά</a:t>
            </a:r>
          </a:p>
          <a:p>
            <a:endParaRPr lang="el-GR" sz="2200" dirty="0" smtClean="0">
              <a:solidFill>
                <a:schemeClr val="bg1"/>
              </a:solidFill>
              <a:latin typeface="+mj-lt"/>
            </a:endParaRPr>
          </a:p>
          <a:p>
            <a:r>
              <a:rPr lang="el-GR" sz="2200" dirty="0" smtClean="0">
                <a:solidFill>
                  <a:schemeClr val="bg1"/>
                </a:solidFill>
                <a:latin typeface="+mj-lt"/>
              </a:rPr>
              <a:t> Μείωση Εκπομπών Άνθρακα κατά 70%</a:t>
            </a:r>
          </a:p>
          <a:p>
            <a:endParaRPr lang="el-GR" sz="2200" dirty="0" smtClean="0">
              <a:solidFill>
                <a:schemeClr val="bg1"/>
              </a:solidFill>
              <a:latin typeface="+mj-lt"/>
            </a:endParaRPr>
          </a:p>
          <a:p>
            <a:r>
              <a:rPr lang="el-GR" sz="2200" dirty="0" smtClean="0">
                <a:solidFill>
                  <a:schemeClr val="bg1"/>
                </a:solidFill>
                <a:latin typeface="+mj-lt"/>
              </a:rPr>
              <a:t>Αιολικά Πάρκα, με Ανεμογεννήτριες </a:t>
            </a:r>
            <a:r>
              <a:rPr lang="el-GR" sz="2200" dirty="0" smtClean="0">
                <a:solidFill>
                  <a:schemeClr val="bg1"/>
                </a:solidFill>
                <a:latin typeface="+mj-lt"/>
                <a:sym typeface="Wingdings" pitchFamily="2" charset="2"/>
              </a:rPr>
              <a:t> </a:t>
            </a:r>
            <a:r>
              <a:rPr lang="el-GR" sz="2200" dirty="0" smtClean="0">
                <a:solidFill>
                  <a:schemeClr val="bg1"/>
                </a:solidFill>
                <a:latin typeface="+mj-lt"/>
              </a:rPr>
              <a:t>Αιολική ενέργεια </a:t>
            </a:r>
            <a:r>
              <a:rPr lang="el-GR" sz="2200" dirty="0" smtClean="0">
                <a:solidFill>
                  <a:schemeClr val="bg1"/>
                </a:solidFill>
                <a:latin typeface="+mj-lt"/>
                <a:sym typeface="Wingdings" pitchFamily="2" charset="2"/>
              </a:rPr>
              <a:t> Μ</a:t>
            </a:r>
            <a:r>
              <a:rPr lang="el-GR" sz="2200" dirty="0" smtClean="0">
                <a:solidFill>
                  <a:schemeClr val="bg1"/>
                </a:solidFill>
                <a:latin typeface="+mj-lt"/>
              </a:rPr>
              <a:t>ηδενικό Αποτύπωμα Άνθρακα</a:t>
            </a:r>
          </a:p>
          <a:p>
            <a:endParaRPr lang="el-GR" sz="2200" dirty="0" smtClean="0">
              <a:solidFill>
                <a:schemeClr val="bg1"/>
              </a:solidFill>
              <a:latin typeface="+mj-lt"/>
            </a:endParaRPr>
          </a:p>
          <a:p>
            <a:r>
              <a:rPr lang="el-GR" sz="2200" dirty="0" smtClean="0">
                <a:solidFill>
                  <a:schemeClr val="bg1"/>
                </a:solidFill>
                <a:latin typeface="+mj-lt"/>
              </a:rPr>
              <a:t>Καύσιμο σε πλοία/ φορτηγά/ οχήματα / βιομηχανικές εγκαταστάσεις / θέρμανση</a:t>
            </a:r>
            <a:endParaRPr lang="en-US" sz="2200" dirty="0" smtClean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1026" name="Picture 2" descr="https://www.greenattica.gr/wp-content/uploads/2021/02/Screenshot-6-11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428860" y="785794"/>
            <a:ext cx="3643305" cy="1914877"/>
          </a:xfrm>
          <a:prstGeom prst="rect">
            <a:avLst/>
          </a:prstGeom>
          <a:noFill/>
        </p:spPr>
      </p:pic>
      <p:sp>
        <p:nvSpPr>
          <p:cNvPr id="5" name="4 - Ορθογώνιο"/>
          <p:cNvSpPr/>
          <p:nvPr/>
        </p:nvSpPr>
        <p:spPr>
          <a:xfrm>
            <a:off x="2428860" y="2714620"/>
            <a:ext cx="3643338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l-GR" sz="1000" dirty="0" smtClean="0">
                <a:solidFill>
                  <a:schemeClr val="bg1"/>
                </a:solidFill>
              </a:rPr>
              <a:t>Πηγή: </a:t>
            </a:r>
            <a:r>
              <a:rPr lang="en-US" sz="1000" dirty="0" smtClean="0">
                <a:solidFill>
                  <a:schemeClr val="bg1"/>
                </a:solidFill>
              </a:rPr>
              <a:t>https://www.greenattica.gr</a:t>
            </a:r>
            <a:endParaRPr lang="el-GR" sz="1000" dirty="0">
              <a:solidFill>
                <a:schemeClr val="bg1"/>
              </a:solidFill>
            </a:endParaRPr>
          </a:p>
        </p:txBody>
      </p:sp>
      <p:sp>
        <p:nvSpPr>
          <p:cNvPr id="7" name="6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lang="el-GR" sz="1400" dirty="0" smtClean="0">
                <a:solidFill>
                  <a:schemeClr val="bg1"/>
                </a:solidFill>
              </a:rPr>
              <a:t>Κλάδου Πηνελόπη - 2023</a:t>
            </a:r>
            <a:endParaRPr lang="el-GR" sz="1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571472" y="0"/>
            <a:ext cx="8229600" cy="785794"/>
          </a:xfrm>
        </p:spPr>
        <p:txBody>
          <a:bodyPr/>
          <a:lstStyle/>
          <a:p>
            <a:pPr algn="ctr"/>
            <a:r>
              <a:rPr lang="el-GR" sz="4600" dirty="0" smtClean="0">
                <a:solidFill>
                  <a:srgbClr val="FFFF00"/>
                </a:solidFill>
              </a:rPr>
              <a:t>ΕΛΛΑΔΑ</a:t>
            </a: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2786050" y="3429000"/>
            <a:ext cx="3714776" cy="285752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l-GR" sz="1000" dirty="0" smtClean="0">
                <a:solidFill>
                  <a:schemeClr val="bg1"/>
                </a:solidFill>
              </a:rPr>
              <a:t>Πηγή: </a:t>
            </a:r>
            <a:r>
              <a:rPr lang="en-US" sz="1000" dirty="0" smtClean="0">
                <a:solidFill>
                  <a:schemeClr val="bg1"/>
                </a:solidFill>
              </a:rPr>
              <a:t>https://ecopress.gr/proti-i-tilos-sta-deka-nisia-energiak/</a:t>
            </a:r>
            <a:endParaRPr lang="el-GR" sz="1000" dirty="0">
              <a:solidFill>
                <a:schemeClr val="bg1"/>
              </a:solidFill>
            </a:endParaRPr>
          </a:p>
        </p:txBody>
      </p:sp>
      <p:pic>
        <p:nvPicPr>
          <p:cNvPr id="57346" name="Picture 2" descr="C:\Users\pkladou\Desktop\Tilos-1-519-x-284.jpg.crdownload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786050" y="1428736"/>
            <a:ext cx="3714776" cy="2032749"/>
          </a:xfrm>
          <a:prstGeom prst="rect">
            <a:avLst/>
          </a:prstGeom>
          <a:noFill/>
        </p:spPr>
      </p:pic>
      <p:sp>
        <p:nvSpPr>
          <p:cNvPr id="5" name="4 - Ορθογώνιο"/>
          <p:cNvSpPr/>
          <p:nvPr/>
        </p:nvSpPr>
        <p:spPr>
          <a:xfrm>
            <a:off x="0" y="3714753"/>
            <a:ext cx="9144000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chemeClr val="bg2">
                  <a:lumMod val="75000"/>
                </a:schemeClr>
              </a:buClr>
              <a:buFont typeface="Arial" pitchFamily="34" charset="0"/>
              <a:buChar char="•"/>
            </a:pPr>
            <a:r>
              <a:rPr lang="en-US" sz="2200" b="1" dirty="0" smtClean="0">
                <a:solidFill>
                  <a:schemeClr val="bg1"/>
                </a:solidFill>
                <a:latin typeface="+mj-lt"/>
              </a:rPr>
              <a:t> </a:t>
            </a:r>
            <a:r>
              <a:rPr lang="el-GR" sz="2200" u="sng" dirty="0" smtClean="0">
                <a:solidFill>
                  <a:schemeClr val="bg1"/>
                </a:solidFill>
                <a:latin typeface="+mj-lt"/>
              </a:rPr>
              <a:t>ΤΗΛΟΣ</a:t>
            </a:r>
            <a:r>
              <a:rPr lang="el-GR" sz="2200" b="1" u="sng" dirty="0" smtClean="0">
                <a:solidFill>
                  <a:schemeClr val="bg1"/>
                </a:solidFill>
                <a:latin typeface="+mj-lt"/>
              </a:rPr>
              <a:t> </a:t>
            </a:r>
            <a:r>
              <a:rPr lang="en-US" sz="2200" dirty="0" smtClean="0">
                <a:solidFill>
                  <a:schemeClr val="bg1"/>
                </a:solidFill>
                <a:latin typeface="+mj-lt"/>
                <a:sym typeface="Wingdings" pitchFamily="2" charset="2"/>
              </a:rPr>
              <a:t> </a:t>
            </a:r>
            <a:r>
              <a:rPr lang="el-GR" sz="2200" dirty="0" smtClean="0">
                <a:solidFill>
                  <a:schemeClr val="bg1"/>
                </a:solidFill>
                <a:latin typeface="+mj-lt"/>
                <a:sym typeface="Wingdings" pitchFamily="2" charset="2"/>
              </a:rPr>
              <a:t>Αυτόνομο Πράσινο Νησί </a:t>
            </a:r>
            <a:r>
              <a:rPr lang="el-GR" sz="2200" dirty="0" smtClean="0">
                <a:solidFill>
                  <a:schemeClr val="bg1"/>
                </a:solidFill>
                <a:latin typeface="+mj-lt"/>
              </a:rPr>
              <a:t> Αιολική και ηλιακή ενέργεια.  </a:t>
            </a:r>
          </a:p>
          <a:p>
            <a:pPr>
              <a:buFont typeface="Arial" pitchFamily="34" charset="0"/>
              <a:buChar char="•"/>
            </a:pPr>
            <a:endParaRPr lang="el-GR" sz="2200" dirty="0" smtClean="0">
              <a:solidFill>
                <a:schemeClr val="bg1"/>
              </a:solidFill>
              <a:latin typeface="+mj-lt"/>
            </a:endParaRPr>
          </a:p>
          <a:p>
            <a:pPr>
              <a:buClr>
                <a:schemeClr val="bg2">
                  <a:lumMod val="75000"/>
                </a:schemeClr>
              </a:buClr>
              <a:buFont typeface="Arial" pitchFamily="34" charset="0"/>
              <a:buChar char="•"/>
            </a:pPr>
            <a:r>
              <a:rPr lang="el-GR" sz="2200" dirty="0" smtClean="0">
                <a:solidFill>
                  <a:schemeClr val="bg1"/>
                </a:solidFill>
                <a:latin typeface="+mj-lt"/>
              </a:rPr>
              <a:t> Το καλοκαίρι, καλύπτει το 75-80% των αναγκών της, ενώ τον χειμώνα καλύπτει το 100% των αναγκών της και παράλληλα πουλάει τις πλεονασματικές ποσότητες ενέργειας στη ΔΕΗ.  </a:t>
            </a:r>
          </a:p>
          <a:p>
            <a:pPr>
              <a:buFont typeface="Arial" pitchFamily="34" charset="0"/>
              <a:buChar char="•"/>
            </a:pPr>
            <a:endParaRPr lang="el-GR" sz="2200" dirty="0" smtClean="0">
              <a:solidFill>
                <a:schemeClr val="bg1"/>
              </a:solidFill>
              <a:latin typeface="+mj-lt"/>
            </a:endParaRPr>
          </a:p>
          <a:p>
            <a:pPr>
              <a:buClr>
                <a:schemeClr val="bg2">
                  <a:lumMod val="75000"/>
                </a:schemeClr>
              </a:buClr>
              <a:buFont typeface="Arial" pitchFamily="34" charset="0"/>
              <a:buChar char="•"/>
            </a:pPr>
            <a:r>
              <a:rPr lang="el-GR" sz="2200" dirty="0" smtClean="0">
                <a:solidFill>
                  <a:schemeClr val="bg1"/>
                </a:solidFill>
                <a:latin typeface="+mj-lt"/>
              </a:rPr>
              <a:t> Μεγάλο μέρος του νησιού είναι καταφύγιο άγριας ζωής.</a:t>
            </a:r>
          </a:p>
          <a:p>
            <a:endParaRPr lang="el-GR" sz="2200" dirty="0" smtClean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6" name="2 - Θέση περιεχομένου"/>
          <p:cNvSpPr txBox="1">
            <a:spLocks/>
          </p:cNvSpPr>
          <p:nvPr/>
        </p:nvSpPr>
        <p:spPr>
          <a:xfrm>
            <a:off x="0" y="642918"/>
            <a:ext cx="9144000" cy="714380"/>
          </a:xfrm>
          <a:prstGeom prst="rect">
            <a:avLst/>
          </a:prstGeom>
        </p:spPr>
        <p:txBody>
          <a:bodyPr vert="horz">
            <a:noAutofit/>
          </a:bodyPr>
          <a:lstStyle/>
          <a:p>
            <a:pPr marL="274320" lvl="0" indent="-274320">
              <a:spcBef>
                <a:spcPct val="20000"/>
              </a:spcBef>
              <a:buClr>
                <a:schemeClr val="accent3"/>
              </a:buClr>
              <a:buSzPct val="95000"/>
              <a:buFont typeface="Wingdings 2"/>
              <a:buChar char=""/>
            </a:pPr>
            <a:r>
              <a:rPr kumimoji="0" lang="el-GR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Τήλος, Λειψοί, Αη</a:t>
            </a:r>
            <a:r>
              <a:rPr kumimoji="0" lang="el-GR" sz="2200" b="0" i="0" u="none" strike="noStrike" kern="120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Στράτη, </a:t>
            </a:r>
            <a:r>
              <a:rPr lang="el-GR" sz="2200" dirty="0" smtClean="0">
                <a:solidFill>
                  <a:schemeClr val="bg1"/>
                </a:solidFill>
                <a:latin typeface="+mj-lt"/>
              </a:rPr>
              <a:t>Σίφνος, Κύθηρα, Σπέτσες, Κάσος, Σάμος, Σύμη, Πάτμος, Αμοργός, Ζάκυνθος αλλά και Κρήτη </a:t>
            </a:r>
            <a:endParaRPr kumimoji="0" lang="el-GR" sz="22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sp>
        <p:nvSpPr>
          <p:cNvPr id="8" name="7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lang="el-GR" sz="1400" dirty="0" smtClean="0">
                <a:solidFill>
                  <a:schemeClr val="bg1"/>
                </a:solidFill>
              </a:rPr>
              <a:t>Κλάδου Πηνελόπη - 2023</a:t>
            </a:r>
            <a:endParaRPr lang="el-GR" sz="1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73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73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/>
      <p:bldP spid="6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571472" y="0"/>
            <a:ext cx="8229600" cy="714356"/>
          </a:xfrm>
        </p:spPr>
        <p:txBody>
          <a:bodyPr>
            <a:noAutofit/>
          </a:bodyPr>
          <a:lstStyle/>
          <a:p>
            <a:pPr algn="ctr"/>
            <a:r>
              <a:rPr lang="el-GR" sz="4600" dirty="0" smtClean="0">
                <a:solidFill>
                  <a:srgbClr val="FFFF00"/>
                </a:solidFill>
              </a:rPr>
              <a:t>ΤΙ ΜΠΟΡΩ ΝΑ ΚΑΝΩ…</a:t>
            </a:r>
            <a:endParaRPr lang="el-GR" sz="4600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0" y="3357562"/>
            <a:ext cx="4572000" cy="500066"/>
          </a:xfrm>
        </p:spPr>
        <p:txBody>
          <a:bodyPr>
            <a:normAutofit fontScale="92500" lnSpcReduction="20000"/>
          </a:bodyPr>
          <a:lstStyle/>
          <a:p>
            <a:pPr algn="ctr">
              <a:buNone/>
            </a:pPr>
            <a:r>
              <a:rPr lang="el-GR" sz="1100" dirty="0" smtClean="0">
                <a:solidFill>
                  <a:schemeClr val="bg1"/>
                </a:solidFill>
              </a:rPr>
              <a:t>Πηγή: </a:t>
            </a:r>
            <a:r>
              <a:rPr lang="en-US" sz="1100" dirty="0" smtClean="0">
                <a:solidFill>
                  <a:schemeClr val="bg1"/>
                </a:solidFill>
              </a:rPr>
              <a:t>https://oresinieku.weebly.com/kappaomicronmupiomicronsigmatauomicronpiomicron943etasigma</a:t>
            </a:r>
            <a:r>
              <a:rPr lang="el-GR" sz="1100" dirty="0" smtClean="0">
                <a:solidFill>
                  <a:schemeClr val="bg1"/>
                </a:solidFill>
              </a:rPr>
              <a:t>0</a:t>
            </a:r>
            <a:r>
              <a:rPr lang="en-US" sz="1100" dirty="0" smtClean="0">
                <a:solidFill>
                  <a:schemeClr val="bg1"/>
                </a:solidFill>
              </a:rPr>
              <a:t>eta.html</a:t>
            </a:r>
            <a:endParaRPr lang="el-GR" sz="1100" dirty="0" smtClean="0">
              <a:solidFill>
                <a:schemeClr val="bg1"/>
              </a:solidFill>
            </a:endParaRPr>
          </a:p>
          <a:p>
            <a:endParaRPr lang="el-GR" dirty="0"/>
          </a:p>
        </p:txBody>
      </p:sp>
      <p:pic>
        <p:nvPicPr>
          <p:cNvPr id="51202" name="Picture 2" descr="Νέα σελίδα 1"/>
          <p:cNvPicPr>
            <a:picLocks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24000" y="3929066"/>
            <a:ext cx="4320000" cy="2520000"/>
          </a:xfrm>
          <a:prstGeom prst="rect">
            <a:avLst/>
          </a:prstGeom>
          <a:noFill/>
        </p:spPr>
      </p:pic>
      <p:sp>
        <p:nvSpPr>
          <p:cNvPr id="5" name="4 - Ορθογώνιο"/>
          <p:cNvSpPr/>
          <p:nvPr/>
        </p:nvSpPr>
        <p:spPr>
          <a:xfrm>
            <a:off x="4857720" y="6442502"/>
            <a:ext cx="4286280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l-GR" sz="1000" dirty="0" smtClean="0">
                <a:solidFill>
                  <a:schemeClr val="bg1"/>
                </a:solidFill>
              </a:rPr>
              <a:t>Πηγή: </a:t>
            </a:r>
            <a:r>
              <a:rPr lang="en-US" sz="1000" dirty="0" smtClean="0">
                <a:solidFill>
                  <a:schemeClr val="bg1"/>
                </a:solidFill>
              </a:rPr>
              <a:t>https://hellenic-college.gr/wp-content/uploads/works/energy-sources/hliaki.htm</a:t>
            </a:r>
            <a:endParaRPr lang="el-GR" sz="1000" dirty="0">
              <a:solidFill>
                <a:schemeClr val="bg1"/>
              </a:solidFill>
            </a:endParaRPr>
          </a:p>
        </p:txBody>
      </p:sp>
      <p:pic>
        <p:nvPicPr>
          <p:cNvPr id="6" name="Εικόνα 3">
            <a:extLst>
              <a:ext uri="{FF2B5EF4-FFF2-40B4-BE49-F238E27FC236}">
                <a16:creationId xmlns:a16="http://schemas.microsoft.com/office/drawing/2014/main" xmlns="" id="{15129932-F18B-49EE-9730-78E06275E6FC}"/>
              </a:ext>
            </a:extLst>
          </p:cNvPr>
          <p:cNvPicPr>
            <a:picLocks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785794"/>
            <a:ext cx="4320000" cy="2520000"/>
          </a:xfrm>
          <a:prstGeom prst="rect">
            <a:avLst/>
          </a:prstGeom>
        </p:spPr>
      </p:pic>
      <p:pic>
        <p:nvPicPr>
          <p:cNvPr id="20482" name="Picture 2" descr="Πώς θα προσθέσετε θερμομόνωση στην κατοικία σας - KGreenΟλοκληρωμένες λύσεις"/>
          <p:cNvPicPr>
            <a:picLocks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3929066"/>
            <a:ext cx="4320000" cy="2520000"/>
          </a:xfrm>
          <a:prstGeom prst="rect">
            <a:avLst/>
          </a:prstGeom>
          <a:noFill/>
        </p:spPr>
      </p:pic>
      <p:sp>
        <p:nvSpPr>
          <p:cNvPr id="8" name="7 - Ορθογώνιο"/>
          <p:cNvSpPr/>
          <p:nvPr/>
        </p:nvSpPr>
        <p:spPr>
          <a:xfrm>
            <a:off x="0" y="6429396"/>
            <a:ext cx="4357686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l-GR" sz="1000" dirty="0" smtClean="0">
                <a:solidFill>
                  <a:schemeClr val="bg1"/>
                </a:solidFill>
              </a:rPr>
              <a:t>Πηγή: </a:t>
            </a:r>
            <a:r>
              <a:rPr lang="en-US" sz="1000" dirty="0" smtClean="0">
                <a:solidFill>
                  <a:schemeClr val="bg1"/>
                </a:solidFill>
              </a:rPr>
              <a:t>https://kgreen.gr/blog</a:t>
            </a:r>
            <a:endParaRPr lang="el-GR" sz="1000" dirty="0">
              <a:solidFill>
                <a:schemeClr val="bg1"/>
              </a:solidFill>
            </a:endParaRPr>
          </a:p>
        </p:txBody>
      </p:sp>
      <p:pic>
        <p:nvPicPr>
          <p:cNvPr id="20484" name="Picture 4" descr="Ανακύκλωση - Βικιπαίδεια"/>
          <p:cNvPicPr>
            <a:picLocks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824000" y="857232"/>
            <a:ext cx="4320000" cy="2643206"/>
          </a:xfrm>
          <a:prstGeom prst="rect">
            <a:avLst/>
          </a:prstGeom>
          <a:noFill/>
        </p:spPr>
      </p:pic>
      <p:sp>
        <p:nvSpPr>
          <p:cNvPr id="11" name="10 - Ορθογώνιο"/>
          <p:cNvSpPr/>
          <p:nvPr/>
        </p:nvSpPr>
        <p:spPr>
          <a:xfrm>
            <a:off x="5286364" y="3357562"/>
            <a:ext cx="3857636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74320" indent="-274320" algn="ctr">
              <a:lnSpc>
                <a:spcPct val="80000"/>
              </a:lnSpc>
              <a:spcBef>
                <a:spcPct val="20000"/>
              </a:spcBef>
              <a:buClr>
                <a:schemeClr val="accent3"/>
              </a:buClr>
              <a:buSzPct val="95000"/>
            </a:pPr>
            <a:r>
              <a:rPr lang="el-GR" sz="1000" dirty="0" smtClean="0">
                <a:solidFill>
                  <a:schemeClr val="bg1"/>
                </a:solidFill>
              </a:rPr>
              <a:t>Πηγή: </a:t>
            </a:r>
            <a:r>
              <a:rPr lang="en-US" sz="1000" dirty="0" smtClean="0">
                <a:solidFill>
                  <a:schemeClr val="bg1"/>
                </a:solidFill>
              </a:rPr>
              <a:t>https://el.wikipedia.org</a:t>
            </a:r>
            <a:endParaRPr lang="el-GR" sz="1000" dirty="0">
              <a:solidFill>
                <a:schemeClr val="bg1"/>
              </a:solidFill>
            </a:endParaRPr>
          </a:p>
        </p:txBody>
      </p:sp>
      <p:sp>
        <p:nvSpPr>
          <p:cNvPr id="13" name="12 - Θέση υποσέλιδου"/>
          <p:cNvSpPr>
            <a:spLocks noGrp="1"/>
          </p:cNvSpPr>
          <p:nvPr>
            <p:ph type="ftr" sz="quarter" idx="11"/>
          </p:nvPr>
        </p:nvSpPr>
        <p:spPr>
          <a:xfrm>
            <a:off x="2643174" y="6492875"/>
            <a:ext cx="3352800" cy="365125"/>
          </a:xfrm>
        </p:spPr>
        <p:txBody>
          <a:bodyPr/>
          <a:lstStyle/>
          <a:p>
            <a:pPr algn="ctr"/>
            <a:r>
              <a:rPr lang="el-GR" sz="1400" dirty="0" smtClean="0">
                <a:solidFill>
                  <a:schemeClr val="bg1"/>
                </a:solidFill>
              </a:rPr>
              <a:t>Κλάδου Πηνελόπη - 2023</a:t>
            </a:r>
            <a:endParaRPr lang="el-GR" sz="1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04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04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04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04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12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12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/>
      <p:bldP spid="8" grpId="0"/>
      <p:bldP spid="11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394" name="Picture 2" descr="https://www.green-guide.gr/wp-content/uploads/2019/11/morris.jpg"/>
          <p:cNvPicPr>
            <a:picLocks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4000504"/>
            <a:ext cx="4320000" cy="2520000"/>
          </a:xfrm>
          <a:prstGeom prst="rect">
            <a:avLst/>
          </a:prstGeom>
          <a:noFill/>
        </p:spPr>
      </p:pic>
      <p:sp>
        <p:nvSpPr>
          <p:cNvPr id="5" name="4 - Ορθογώνιο"/>
          <p:cNvSpPr/>
          <p:nvPr/>
        </p:nvSpPr>
        <p:spPr>
          <a:xfrm>
            <a:off x="0" y="6500835"/>
            <a:ext cx="4357686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l-GR" sz="1000" dirty="0" smtClean="0">
                <a:solidFill>
                  <a:schemeClr val="bg1"/>
                </a:solidFill>
              </a:rPr>
              <a:t>Πηγή: </a:t>
            </a:r>
            <a:r>
              <a:rPr lang="en-US" sz="1000" dirty="0" smtClean="0">
                <a:solidFill>
                  <a:schemeClr val="bg1"/>
                </a:solidFill>
              </a:rPr>
              <a:t>https://www.green-guide.gr/thermansi-klimatismos/</a:t>
            </a:r>
            <a:endParaRPr lang="el-GR" sz="1000" dirty="0">
              <a:solidFill>
                <a:schemeClr val="bg1"/>
              </a:solidFill>
            </a:endParaRPr>
          </a:p>
        </p:txBody>
      </p:sp>
      <p:pic>
        <p:nvPicPr>
          <p:cNvPr id="6" name="Picture 2" descr="Λάμπες LED Vs οικονομίας"/>
          <p:cNvPicPr>
            <a:picLocks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824000" y="4000504"/>
            <a:ext cx="4320000" cy="2520000"/>
          </a:xfrm>
          <a:prstGeom prst="rect">
            <a:avLst/>
          </a:prstGeom>
          <a:noFill/>
        </p:spPr>
      </p:pic>
      <p:sp>
        <p:nvSpPr>
          <p:cNvPr id="7" name="6 - Ορθογώνιο"/>
          <p:cNvSpPr/>
          <p:nvPr/>
        </p:nvSpPr>
        <p:spPr>
          <a:xfrm>
            <a:off x="4786314" y="6457890"/>
            <a:ext cx="435768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l-GR" sz="1000" dirty="0" smtClean="0">
                <a:solidFill>
                  <a:schemeClr val="bg1"/>
                </a:solidFill>
              </a:rPr>
              <a:t>Πηγή: </a:t>
            </a:r>
            <a:r>
              <a:rPr lang="en-US" sz="1000" dirty="0" smtClean="0">
                <a:solidFill>
                  <a:schemeClr val="bg1"/>
                </a:solidFill>
              </a:rPr>
              <a:t>https://www.4green.gr/news/data/g-ebuildings/Lampes-LED-Vs-oikonomias_113267.asp</a:t>
            </a:r>
            <a:endParaRPr lang="el-GR" sz="1000" dirty="0">
              <a:solidFill>
                <a:schemeClr val="bg1"/>
              </a:solidFill>
            </a:endParaRPr>
          </a:p>
        </p:txBody>
      </p:sp>
      <p:pic>
        <p:nvPicPr>
          <p:cNvPr id="59396" name="Picture 4" descr="Ενεργειακή κλάση σπιτιού - βαθμίδες • GreenBuilding"/>
          <p:cNvPicPr>
            <a:picLocks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824000" y="0"/>
            <a:ext cx="4320000" cy="2520000"/>
          </a:xfrm>
          <a:prstGeom prst="rect">
            <a:avLst/>
          </a:prstGeom>
          <a:noFill/>
        </p:spPr>
      </p:pic>
      <p:sp>
        <p:nvSpPr>
          <p:cNvPr id="9" name="8 - Ορθογώνιο"/>
          <p:cNvSpPr/>
          <p:nvPr/>
        </p:nvSpPr>
        <p:spPr>
          <a:xfrm>
            <a:off x="4786314" y="2500306"/>
            <a:ext cx="4357686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l-GR" sz="1000" dirty="0" smtClean="0">
                <a:solidFill>
                  <a:schemeClr val="bg1"/>
                </a:solidFill>
              </a:rPr>
              <a:t>Πηγή: </a:t>
            </a:r>
            <a:r>
              <a:rPr lang="en-US" sz="1000" dirty="0" smtClean="0">
                <a:solidFill>
                  <a:schemeClr val="bg1"/>
                </a:solidFill>
              </a:rPr>
              <a:t>https://greenbuilding.gr/energeiako-pistopoietiko</a:t>
            </a:r>
            <a:endParaRPr lang="el-GR" sz="1000" dirty="0">
              <a:solidFill>
                <a:schemeClr val="bg1"/>
              </a:solidFill>
            </a:endParaRPr>
          </a:p>
        </p:txBody>
      </p:sp>
      <p:pic>
        <p:nvPicPr>
          <p:cNvPr id="59400" name="Picture 8" descr="https://physicsgg.files.wordpress.com/2021/03/stefan-boltzmann-e1616071189406.png"/>
          <p:cNvPicPr>
            <a:picLocks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0" y="0"/>
            <a:ext cx="4320000" cy="2520000"/>
          </a:xfrm>
          <a:prstGeom prst="rect">
            <a:avLst/>
          </a:prstGeom>
          <a:noFill/>
        </p:spPr>
      </p:pic>
      <p:sp>
        <p:nvSpPr>
          <p:cNvPr id="12" name="11 - Ορθογώνιο"/>
          <p:cNvSpPr/>
          <p:nvPr/>
        </p:nvSpPr>
        <p:spPr>
          <a:xfrm>
            <a:off x="0" y="2500306"/>
            <a:ext cx="435768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l-GR" sz="1000" dirty="0" smtClean="0">
                <a:solidFill>
                  <a:schemeClr val="bg1"/>
                </a:solidFill>
              </a:rPr>
              <a:t>Πηγή:</a:t>
            </a:r>
            <a:r>
              <a:rPr lang="en-US" sz="1000" dirty="0" smtClean="0">
                <a:solidFill>
                  <a:schemeClr val="bg1"/>
                </a:solidFill>
              </a:rPr>
              <a:t>https://physicsgg.files.wordpress.com/2021/03/stefan-boltzmann-e1616071189406.png</a:t>
            </a:r>
            <a:endParaRPr lang="el-GR" sz="1000" dirty="0">
              <a:solidFill>
                <a:schemeClr val="bg1"/>
              </a:solidFill>
            </a:endParaRPr>
          </a:p>
        </p:txBody>
      </p:sp>
      <p:sp>
        <p:nvSpPr>
          <p:cNvPr id="11" name="10 - Θέση υποσέλιδου"/>
          <p:cNvSpPr>
            <a:spLocks noGrp="1"/>
          </p:cNvSpPr>
          <p:nvPr>
            <p:ph type="ftr" sz="quarter" idx="11"/>
          </p:nvPr>
        </p:nvSpPr>
        <p:spPr>
          <a:xfrm>
            <a:off x="2786050" y="6492875"/>
            <a:ext cx="3352800" cy="365125"/>
          </a:xfrm>
        </p:spPr>
        <p:txBody>
          <a:bodyPr/>
          <a:lstStyle/>
          <a:p>
            <a:pPr algn="ctr"/>
            <a:r>
              <a:rPr lang="el-GR" sz="1400" dirty="0" smtClean="0">
                <a:solidFill>
                  <a:schemeClr val="bg1"/>
                </a:solidFill>
              </a:rPr>
              <a:t>Κλάδου Πηνελόπη - 2023</a:t>
            </a:r>
            <a:endParaRPr lang="el-GR" sz="1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94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94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93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93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93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93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9" grpId="0"/>
      <p:bldP spid="1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500034" y="0"/>
            <a:ext cx="8229600" cy="928670"/>
          </a:xfrm>
        </p:spPr>
        <p:txBody>
          <a:bodyPr>
            <a:normAutofit/>
          </a:bodyPr>
          <a:lstStyle/>
          <a:p>
            <a:pPr algn="ctr"/>
            <a:r>
              <a:rPr lang="en-US" sz="4600" dirty="0" smtClean="0">
                <a:solidFill>
                  <a:srgbClr val="FFFF00"/>
                </a:solidFill>
              </a:rPr>
              <a:t>CLIMATE</a:t>
            </a:r>
            <a:r>
              <a:rPr lang="en-US" sz="4600" dirty="0" smtClean="0"/>
              <a:t> </a:t>
            </a:r>
            <a:r>
              <a:rPr lang="en-US" sz="4600" dirty="0" smtClean="0">
                <a:solidFill>
                  <a:srgbClr val="FFFF00"/>
                </a:solidFill>
              </a:rPr>
              <a:t>CHANGE</a:t>
            </a:r>
            <a:endParaRPr lang="el-GR" sz="4600" dirty="0">
              <a:solidFill>
                <a:srgbClr val="FFFF00"/>
              </a:solidFill>
            </a:endParaRP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0" y="785794"/>
            <a:ext cx="9144000" cy="5500726"/>
          </a:xfrm>
        </p:spPr>
        <p:txBody>
          <a:bodyPr>
            <a:normAutofit/>
          </a:bodyPr>
          <a:lstStyle/>
          <a:p>
            <a:endParaRPr lang="el-GR" sz="2200" dirty="0" smtClean="0">
              <a:solidFill>
                <a:schemeClr val="bg1"/>
              </a:solidFill>
            </a:endParaRPr>
          </a:p>
          <a:p>
            <a:r>
              <a:rPr lang="el-GR" sz="2200" dirty="0" smtClean="0">
                <a:solidFill>
                  <a:schemeClr val="bg1"/>
                </a:solidFill>
                <a:latin typeface="+mj-lt"/>
              </a:rPr>
              <a:t>Ο όρος χρησιμοποιείται από το 1854!!! </a:t>
            </a:r>
          </a:p>
          <a:p>
            <a:endParaRPr lang="el-GR" sz="2200" dirty="0" smtClean="0">
              <a:solidFill>
                <a:schemeClr val="bg1"/>
              </a:solidFill>
              <a:latin typeface="+mj-lt"/>
            </a:endParaRPr>
          </a:p>
          <a:p>
            <a:endParaRPr lang="el-GR" sz="2200" dirty="0" smtClean="0">
              <a:solidFill>
                <a:schemeClr val="bg1"/>
              </a:solidFill>
              <a:latin typeface="+mj-lt"/>
            </a:endParaRPr>
          </a:p>
          <a:p>
            <a:r>
              <a:rPr lang="el-GR" sz="2200" dirty="0" smtClean="0">
                <a:solidFill>
                  <a:schemeClr val="bg1"/>
                </a:solidFill>
                <a:latin typeface="+mj-lt"/>
              </a:rPr>
              <a:t>Ορισμένοι για το ίδιο φαινόμενο χρησιμοποιούν τον όρο </a:t>
            </a:r>
            <a:r>
              <a:rPr lang="el-GR" sz="2200" b="1" dirty="0" smtClean="0">
                <a:solidFill>
                  <a:schemeClr val="bg1"/>
                </a:solidFill>
                <a:latin typeface="+mj-lt"/>
              </a:rPr>
              <a:t>Παγκόσμια Θέρμανση (</a:t>
            </a:r>
            <a:r>
              <a:rPr lang="en-US" sz="2200" b="1" dirty="0" smtClean="0">
                <a:solidFill>
                  <a:schemeClr val="bg1"/>
                </a:solidFill>
                <a:latin typeface="+mj-lt"/>
              </a:rPr>
              <a:t>Global Warming</a:t>
            </a:r>
            <a:r>
              <a:rPr lang="el-GR" sz="2200" b="1" dirty="0" smtClean="0">
                <a:solidFill>
                  <a:schemeClr val="bg1"/>
                </a:solidFill>
                <a:latin typeface="+mj-lt"/>
              </a:rPr>
              <a:t>).</a:t>
            </a:r>
          </a:p>
          <a:p>
            <a:endParaRPr lang="el-GR" sz="2200" b="1" dirty="0" smtClean="0">
              <a:solidFill>
                <a:schemeClr val="bg1"/>
              </a:solidFill>
              <a:latin typeface="+mj-lt"/>
            </a:endParaRPr>
          </a:p>
          <a:p>
            <a:endParaRPr lang="el-GR" sz="2200" dirty="0" smtClean="0">
              <a:solidFill>
                <a:schemeClr val="bg1"/>
              </a:solidFill>
              <a:latin typeface="+mj-lt"/>
            </a:endParaRPr>
          </a:p>
          <a:p>
            <a:r>
              <a:rPr lang="el-GR" sz="2200" dirty="0" smtClean="0">
                <a:solidFill>
                  <a:schemeClr val="bg1"/>
                </a:solidFill>
                <a:latin typeface="+mj-lt"/>
              </a:rPr>
              <a:t> </a:t>
            </a:r>
            <a:r>
              <a:rPr lang="el-GR" sz="2200" b="1" dirty="0" smtClean="0">
                <a:solidFill>
                  <a:schemeClr val="bg1"/>
                </a:solidFill>
                <a:latin typeface="+mj-lt"/>
              </a:rPr>
              <a:t>Ο όρος Κλιματική Κρίση (</a:t>
            </a:r>
            <a:r>
              <a:rPr lang="en-US" sz="2200" b="1" dirty="0" smtClean="0">
                <a:solidFill>
                  <a:schemeClr val="bg1"/>
                </a:solidFill>
                <a:latin typeface="+mj-lt"/>
              </a:rPr>
              <a:t>Climate Crisis</a:t>
            </a:r>
            <a:r>
              <a:rPr lang="el-GR" sz="2200" b="1" dirty="0" smtClean="0">
                <a:solidFill>
                  <a:schemeClr val="bg1"/>
                </a:solidFill>
                <a:latin typeface="+mj-lt"/>
              </a:rPr>
              <a:t>), </a:t>
            </a:r>
            <a:r>
              <a:rPr lang="el-GR" sz="2200" dirty="0" smtClean="0">
                <a:solidFill>
                  <a:schemeClr val="bg1"/>
                </a:solidFill>
                <a:latin typeface="+mj-lt"/>
              </a:rPr>
              <a:t>χρησιμοποιήθηκε  από τον </a:t>
            </a:r>
            <a:r>
              <a:rPr lang="en-US" sz="2200" dirty="0" smtClean="0">
                <a:solidFill>
                  <a:schemeClr val="bg1"/>
                </a:solidFill>
                <a:latin typeface="+mj-lt"/>
              </a:rPr>
              <a:t>Al Gore </a:t>
            </a:r>
            <a:r>
              <a:rPr lang="el-GR" sz="2200" dirty="0" smtClean="0">
                <a:solidFill>
                  <a:schemeClr val="bg1"/>
                </a:solidFill>
                <a:latin typeface="+mj-lt"/>
              </a:rPr>
              <a:t>(πρώην αντιπρόεδρο των Η.Π.Α</a:t>
            </a:r>
            <a:r>
              <a:rPr lang="en-US" sz="2200" dirty="0" smtClean="0">
                <a:solidFill>
                  <a:schemeClr val="bg1"/>
                </a:solidFill>
                <a:latin typeface="+mj-lt"/>
              </a:rPr>
              <a:t>.</a:t>
            </a:r>
            <a:r>
              <a:rPr lang="el-GR" sz="2200" dirty="0" smtClean="0">
                <a:solidFill>
                  <a:schemeClr val="bg1"/>
                </a:solidFill>
                <a:latin typeface="+mj-lt"/>
              </a:rPr>
              <a:t>, τιμήθηκε με Νόμπελ Ειρήνης το 2007 για την περιβαλλοντική του δράση), είναι πιο δραστικός καθώς προτρέπει στη λήψη άμεσων μέτρων.</a:t>
            </a:r>
          </a:p>
          <a:p>
            <a:endParaRPr lang="el-GR" dirty="0"/>
          </a:p>
          <a:p>
            <a:endParaRPr lang="el-GR" dirty="0" smtClean="0"/>
          </a:p>
          <a:p>
            <a:endParaRPr lang="el-GR" dirty="0"/>
          </a:p>
          <a:p>
            <a:endParaRPr lang="el-GR" dirty="0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lang="el-GR" sz="1400" dirty="0" smtClean="0">
                <a:solidFill>
                  <a:schemeClr val="bg1"/>
                </a:solidFill>
              </a:rPr>
              <a:t>Κλάδου Πηνελόπη - 2023</a:t>
            </a:r>
            <a:endParaRPr lang="el-GR" sz="1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Παλιά ρύθμιση οθόνης κινουμένων σχεδίων τηλεόρασης δωρεάν στυλ σωλήνα TV  σύνολα Sreen τηλεοράσεις Televisor Televison εικόνες clipart"/>
          <p:cNvPicPr>
            <a:picLocks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-1" y="-1"/>
            <a:ext cx="2520000" cy="2160000"/>
          </a:xfrm>
          <a:prstGeom prst="rect">
            <a:avLst/>
          </a:prstGeom>
          <a:noFill/>
        </p:spPr>
      </p:pic>
      <p:sp>
        <p:nvSpPr>
          <p:cNvPr id="5" name="4 - Ορθογώνιο"/>
          <p:cNvSpPr/>
          <p:nvPr/>
        </p:nvSpPr>
        <p:spPr>
          <a:xfrm>
            <a:off x="0" y="2143116"/>
            <a:ext cx="2786050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74320" lvl="0" indent="-274320">
              <a:spcBef>
                <a:spcPct val="20000"/>
              </a:spcBef>
              <a:buClr>
                <a:schemeClr val="accent3"/>
              </a:buClr>
              <a:buSzPct val="95000"/>
            </a:pPr>
            <a:r>
              <a:rPr lang="el-GR" sz="1000" dirty="0" smtClean="0">
                <a:solidFill>
                  <a:schemeClr val="bg1"/>
                </a:solidFill>
              </a:rPr>
              <a:t>Πηγή: </a:t>
            </a:r>
            <a:r>
              <a:rPr lang="en-US" sz="1000" dirty="0" smtClean="0">
                <a:solidFill>
                  <a:schemeClr val="bg1"/>
                </a:solidFill>
              </a:rPr>
              <a:t>https://gr.clipartlogo.com/image/old-set-screen-cartoon-television-free-style-tube_419116.html</a:t>
            </a:r>
            <a:endParaRPr lang="el-GR" sz="800" b="1" dirty="0">
              <a:solidFill>
                <a:schemeClr val="bg1"/>
              </a:solidFill>
            </a:endParaRPr>
          </a:p>
        </p:txBody>
      </p:sp>
      <p:pic>
        <p:nvPicPr>
          <p:cNvPr id="6" name="Picture 9" descr="C:\Users\pkladou\Desktop\αρχείο λήψης.jfif"/>
          <p:cNvPicPr>
            <a:picLocks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500430" y="-1"/>
            <a:ext cx="2520000" cy="2160000"/>
          </a:xfrm>
          <a:prstGeom prst="rect">
            <a:avLst/>
          </a:prstGeom>
          <a:noFill/>
        </p:spPr>
      </p:pic>
      <p:sp>
        <p:nvSpPr>
          <p:cNvPr id="7" name="2 - Θέση περιεχομένου"/>
          <p:cNvSpPr txBox="1">
            <a:spLocks/>
          </p:cNvSpPr>
          <p:nvPr/>
        </p:nvSpPr>
        <p:spPr>
          <a:xfrm>
            <a:off x="3286116" y="2143116"/>
            <a:ext cx="3000396" cy="357190"/>
          </a:xfrm>
          <a:prstGeom prst="rect">
            <a:avLst/>
          </a:prstGeom>
        </p:spPr>
        <p:txBody>
          <a:bodyPr vert="horz">
            <a:noAutofit/>
          </a:bodyPr>
          <a:lstStyle/>
          <a:p>
            <a:pPr marL="274320" lvl="0" indent="-274320">
              <a:spcBef>
                <a:spcPct val="20000"/>
              </a:spcBef>
              <a:buClr>
                <a:schemeClr val="accent3"/>
              </a:buClr>
              <a:buSzPct val="95000"/>
            </a:pPr>
            <a:r>
              <a:rPr lang="el-GR" sz="1000" dirty="0" smtClean="0">
                <a:solidFill>
                  <a:schemeClr val="bg1"/>
                </a:solidFill>
              </a:rPr>
              <a:t>Πηγή: </a:t>
            </a:r>
            <a:r>
              <a:rPr lang="en-US" sz="1000" dirty="0" smtClean="0">
                <a:solidFill>
                  <a:schemeClr val="bg1"/>
                </a:solidFill>
              </a:rPr>
              <a:t>https://2014drim.wordpress.com/2014/12/08</a:t>
            </a:r>
            <a:endParaRPr lang="el-GR" sz="1000" dirty="0">
              <a:solidFill>
                <a:schemeClr val="bg1"/>
              </a:solidFill>
            </a:endParaRPr>
          </a:p>
        </p:txBody>
      </p:sp>
      <p:pic>
        <p:nvPicPr>
          <p:cNvPr id="60418" name="Picture 2" descr="Κοινός φορτιστής: Οφέλη για καταναλωτές και περιβάλλον"/>
          <p:cNvPicPr>
            <a:picLocks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624000" y="0"/>
            <a:ext cx="2520000" cy="2160000"/>
          </a:xfrm>
          <a:prstGeom prst="rect">
            <a:avLst/>
          </a:prstGeom>
          <a:noFill/>
        </p:spPr>
      </p:pic>
      <p:sp>
        <p:nvSpPr>
          <p:cNvPr id="9" name="8 - Ορθογώνιο"/>
          <p:cNvSpPr/>
          <p:nvPr/>
        </p:nvSpPr>
        <p:spPr>
          <a:xfrm>
            <a:off x="6572264" y="2143116"/>
            <a:ext cx="2571736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l-GR" sz="1000" dirty="0" smtClean="0">
                <a:solidFill>
                  <a:schemeClr val="bg1"/>
                </a:solidFill>
              </a:rPr>
              <a:t>Πηγή: </a:t>
            </a:r>
            <a:r>
              <a:rPr lang="en-US" sz="1000" dirty="0" smtClean="0">
                <a:solidFill>
                  <a:schemeClr val="bg1"/>
                </a:solidFill>
              </a:rPr>
              <a:t>https://greenpresscyprus.news</a:t>
            </a:r>
            <a:endParaRPr lang="el-GR" sz="1000" dirty="0">
              <a:solidFill>
                <a:schemeClr val="bg1"/>
              </a:solidFill>
            </a:endParaRPr>
          </a:p>
        </p:txBody>
      </p:sp>
      <p:pic>
        <p:nvPicPr>
          <p:cNvPr id="60420" name="Picture 4" descr="https://energybatteries.gr/wp-content/uploads/2021/08/04.07.0026_mw_aa02v_6u_battery_charger_9v_aa_aaa_c_d.png"/>
          <p:cNvPicPr>
            <a:picLocks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0" y="4214818"/>
            <a:ext cx="2520000" cy="2160000"/>
          </a:xfrm>
          <a:prstGeom prst="rect">
            <a:avLst/>
          </a:prstGeom>
          <a:noFill/>
        </p:spPr>
      </p:pic>
      <p:sp>
        <p:nvSpPr>
          <p:cNvPr id="11" name="10 - Ορθογώνιο"/>
          <p:cNvSpPr/>
          <p:nvPr/>
        </p:nvSpPr>
        <p:spPr>
          <a:xfrm>
            <a:off x="0" y="6357958"/>
            <a:ext cx="250029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l-GR" sz="1000" dirty="0" smtClean="0">
                <a:solidFill>
                  <a:schemeClr val="bg1"/>
                </a:solidFill>
              </a:rPr>
              <a:t>Πηγή: </a:t>
            </a:r>
            <a:r>
              <a:rPr lang="en-US" sz="1000" dirty="0" smtClean="0">
                <a:solidFill>
                  <a:schemeClr val="bg1"/>
                </a:solidFill>
              </a:rPr>
              <a:t>https://energybatteries.gr/product/mw</a:t>
            </a:r>
            <a:endParaRPr lang="el-GR" sz="1000" dirty="0" smtClean="0">
              <a:solidFill>
                <a:schemeClr val="bg1"/>
              </a:solidFill>
            </a:endParaRPr>
          </a:p>
        </p:txBody>
      </p:sp>
      <p:pic>
        <p:nvPicPr>
          <p:cNvPr id="12" name="Picture 13" descr="https://www.naftemporiki.gr/fu/p/719631/638/399/0x00000000007d8578/2/proionta-thermansis-kalorifer.jpg"/>
          <p:cNvPicPr>
            <a:picLocks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3428992" y="4214818"/>
            <a:ext cx="2520000" cy="2160000"/>
          </a:xfrm>
          <a:prstGeom prst="rect">
            <a:avLst/>
          </a:prstGeom>
          <a:noFill/>
        </p:spPr>
      </p:pic>
      <p:sp>
        <p:nvSpPr>
          <p:cNvPr id="13" name="12 - Ορθογώνιο"/>
          <p:cNvSpPr/>
          <p:nvPr/>
        </p:nvSpPr>
        <p:spPr>
          <a:xfrm>
            <a:off x="3286116" y="6357958"/>
            <a:ext cx="2857520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l-GR" sz="1000" dirty="0" smtClean="0">
                <a:solidFill>
                  <a:schemeClr val="bg1"/>
                </a:solidFill>
              </a:rPr>
              <a:t>Πηγή: </a:t>
            </a:r>
            <a:r>
              <a:rPr lang="en-US" sz="1000" dirty="0" smtClean="0">
                <a:solidFill>
                  <a:schemeClr val="bg1"/>
                </a:solidFill>
              </a:rPr>
              <a:t>https://www.naftemporiki.gr/story/1039759/klimatiki-allagi-sumboules-gia-to-spiti</a:t>
            </a:r>
            <a:endParaRPr lang="el-GR" sz="800" b="1" dirty="0">
              <a:solidFill>
                <a:schemeClr val="bg1"/>
              </a:solidFill>
            </a:endParaRPr>
          </a:p>
        </p:txBody>
      </p:sp>
      <p:pic>
        <p:nvPicPr>
          <p:cNvPr id="14" name="Picture 11" descr="Φτιάχνω μόνος μου: Οχι στις πλαστικές σακούλες"/>
          <p:cNvPicPr>
            <a:picLocks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6624000" y="4214818"/>
            <a:ext cx="2520000" cy="2160000"/>
          </a:xfrm>
          <a:prstGeom prst="rect">
            <a:avLst/>
          </a:prstGeom>
          <a:noFill/>
        </p:spPr>
      </p:pic>
      <p:sp>
        <p:nvSpPr>
          <p:cNvPr id="15" name="14 - Ορθογώνιο"/>
          <p:cNvSpPr/>
          <p:nvPr/>
        </p:nvSpPr>
        <p:spPr>
          <a:xfrm>
            <a:off x="6643702" y="6304002"/>
            <a:ext cx="2500298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l-GR" sz="1000" dirty="0" smtClean="0">
                <a:solidFill>
                  <a:schemeClr val="bg1"/>
                </a:solidFill>
              </a:rPr>
              <a:t>Πηγή: </a:t>
            </a:r>
            <a:r>
              <a:rPr lang="en-US" sz="1000" dirty="0" smtClean="0">
                <a:solidFill>
                  <a:schemeClr val="bg1"/>
                </a:solidFill>
              </a:rPr>
              <a:t>https://www.ftiaxno.gr/2009/02/blog-post_27.html</a:t>
            </a:r>
            <a:endParaRPr lang="el-GR" sz="800" b="1" dirty="0">
              <a:solidFill>
                <a:schemeClr val="bg1"/>
              </a:solidFill>
            </a:endParaRPr>
          </a:p>
        </p:txBody>
      </p:sp>
      <p:sp>
        <p:nvSpPr>
          <p:cNvPr id="17" name="16 - Θέση υποσέλιδου"/>
          <p:cNvSpPr>
            <a:spLocks noGrp="1"/>
          </p:cNvSpPr>
          <p:nvPr>
            <p:ph type="ftr" sz="quarter" idx="11"/>
          </p:nvPr>
        </p:nvSpPr>
        <p:spPr>
          <a:xfrm>
            <a:off x="928662" y="6492875"/>
            <a:ext cx="3352800" cy="365125"/>
          </a:xfrm>
        </p:spPr>
        <p:txBody>
          <a:bodyPr/>
          <a:lstStyle/>
          <a:p>
            <a:pPr algn="ctr"/>
            <a:r>
              <a:rPr lang="el-GR" sz="1400" dirty="0" smtClean="0">
                <a:solidFill>
                  <a:schemeClr val="bg1"/>
                </a:solidFill>
              </a:rPr>
              <a:t>Κλάδου Πηνελόπη - 2023</a:t>
            </a:r>
            <a:endParaRPr lang="el-GR" sz="1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604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604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04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04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9" grpId="0"/>
      <p:bldP spid="11" grpId="0"/>
      <p:bldP spid="13" grpId="0"/>
      <p:bldP spid="15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Η ζωή, με ποδήλατο! | RethNea.gr"/>
          <p:cNvPicPr>
            <a:picLocks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4320000" cy="3060000"/>
          </a:xfrm>
          <a:prstGeom prst="rect">
            <a:avLst/>
          </a:prstGeom>
          <a:noFill/>
        </p:spPr>
      </p:pic>
      <p:sp>
        <p:nvSpPr>
          <p:cNvPr id="5" name="2 - Θέση περιεχομένου"/>
          <p:cNvSpPr>
            <a:spLocks noGrp="1"/>
          </p:cNvSpPr>
          <p:nvPr>
            <p:ph idx="1"/>
          </p:nvPr>
        </p:nvSpPr>
        <p:spPr>
          <a:xfrm>
            <a:off x="571472" y="3000372"/>
            <a:ext cx="3114668" cy="285752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l-GR" sz="1000" dirty="0" smtClean="0">
                <a:solidFill>
                  <a:schemeClr val="bg1"/>
                </a:solidFill>
              </a:rPr>
              <a:t>Πηγή: </a:t>
            </a:r>
            <a:r>
              <a:rPr lang="en-US" sz="1000" dirty="0" smtClean="0">
                <a:solidFill>
                  <a:schemeClr val="bg1"/>
                </a:solidFill>
              </a:rPr>
              <a:t>https://rethnea.gr</a:t>
            </a:r>
            <a:endParaRPr lang="el-GR" sz="1000" dirty="0">
              <a:solidFill>
                <a:schemeClr val="bg1"/>
              </a:solidFill>
            </a:endParaRPr>
          </a:p>
        </p:txBody>
      </p:sp>
      <p:pic>
        <p:nvPicPr>
          <p:cNvPr id="6" name="Picture 4" descr="ΗΛΕΚΤΡΟΚΙΝΗΤΑ ΛΕΩΦΟΡΕΙΑ ΣΤΟ ΗΡΑΚΛΕΙΟ"/>
          <p:cNvPicPr>
            <a:picLocks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824000" y="0"/>
            <a:ext cx="4320000" cy="3060000"/>
          </a:xfrm>
          <a:prstGeom prst="rect">
            <a:avLst/>
          </a:prstGeom>
          <a:noFill/>
        </p:spPr>
      </p:pic>
      <p:sp>
        <p:nvSpPr>
          <p:cNvPr id="7" name="6 - Ορθογώνιο"/>
          <p:cNvSpPr/>
          <p:nvPr/>
        </p:nvSpPr>
        <p:spPr>
          <a:xfrm>
            <a:off x="4786314" y="3000372"/>
            <a:ext cx="435768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l-GR" sz="1000" dirty="0" smtClean="0">
                <a:solidFill>
                  <a:schemeClr val="bg1"/>
                </a:solidFill>
              </a:rPr>
              <a:t>Πηγή: </a:t>
            </a:r>
            <a:r>
              <a:rPr lang="en-US" sz="1000" dirty="0" smtClean="0">
                <a:solidFill>
                  <a:schemeClr val="bg1"/>
                </a:solidFill>
              </a:rPr>
              <a:t>https://www.patris.gr/2021/03/20/ilektrokinita-leoforeia-sto-irakleio-se-leitoyrgia-apo-deytera-i-triti-grammi-mini-bus/</a:t>
            </a:r>
            <a:endParaRPr lang="el-GR" sz="1000" dirty="0">
              <a:solidFill>
                <a:schemeClr val="bg1"/>
              </a:solidFill>
            </a:endParaRPr>
          </a:p>
        </p:txBody>
      </p:sp>
      <p:pic>
        <p:nvPicPr>
          <p:cNvPr id="8" name="Picture 7" descr="Τα 10 πιο δημοφιλή ηλεκτρικά αυτοκίνητα στην Ελλάδα"/>
          <p:cNvPicPr>
            <a:picLocks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3429000"/>
            <a:ext cx="4320000" cy="3060000"/>
          </a:xfrm>
          <a:prstGeom prst="rect">
            <a:avLst/>
          </a:prstGeom>
          <a:noFill/>
        </p:spPr>
      </p:pic>
      <p:sp>
        <p:nvSpPr>
          <p:cNvPr id="9" name="8 - Ορθογώνιο"/>
          <p:cNvSpPr/>
          <p:nvPr/>
        </p:nvSpPr>
        <p:spPr>
          <a:xfrm>
            <a:off x="0" y="6457890"/>
            <a:ext cx="471490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l-GR" sz="1000" dirty="0" smtClean="0">
                <a:solidFill>
                  <a:schemeClr val="bg1"/>
                </a:solidFill>
              </a:rPr>
              <a:t>Πηγή: </a:t>
            </a:r>
            <a:r>
              <a:rPr lang="en-US" sz="1000" dirty="0" smtClean="0">
                <a:solidFill>
                  <a:schemeClr val="bg1"/>
                </a:solidFill>
              </a:rPr>
              <a:t>https://www.insider.gr/aytokinito/117885/ta-10-pio-dimofili-ilektrika-aytokinita-stin-ellada</a:t>
            </a:r>
            <a:r>
              <a:rPr lang="el-GR" sz="800" b="1" dirty="0" smtClean="0">
                <a:solidFill>
                  <a:schemeClr val="bg1"/>
                </a:solidFill>
              </a:rPr>
              <a:t>)</a:t>
            </a:r>
            <a:endParaRPr lang="el-GR" sz="800" b="1" dirty="0">
              <a:solidFill>
                <a:schemeClr val="bg1"/>
              </a:solidFill>
            </a:endParaRPr>
          </a:p>
        </p:txBody>
      </p:sp>
      <p:pic>
        <p:nvPicPr>
          <p:cNvPr id="10" name="Picture 6" descr="Ανακύκλωση βρώσιμου χρησιμοποιημένου λαδιού για βιοκαύσιμο - ECOPRESS"/>
          <p:cNvPicPr>
            <a:picLocks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824000" y="3429000"/>
            <a:ext cx="4320000" cy="3060000"/>
          </a:xfrm>
          <a:prstGeom prst="rect">
            <a:avLst/>
          </a:prstGeom>
          <a:noFill/>
        </p:spPr>
      </p:pic>
      <p:sp>
        <p:nvSpPr>
          <p:cNvPr id="11" name="10 - Ορθογώνιο"/>
          <p:cNvSpPr/>
          <p:nvPr/>
        </p:nvSpPr>
        <p:spPr>
          <a:xfrm>
            <a:off x="4786314" y="6500834"/>
            <a:ext cx="4357686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l-GR" sz="1000" dirty="0" smtClean="0">
                <a:solidFill>
                  <a:schemeClr val="bg1"/>
                </a:solidFill>
              </a:rPr>
              <a:t>Πηγή: </a:t>
            </a:r>
            <a:r>
              <a:rPr lang="en-US" sz="1000" dirty="0" smtClean="0">
                <a:solidFill>
                  <a:schemeClr val="bg1"/>
                </a:solidFill>
              </a:rPr>
              <a:t>https://ecopress.gr/anakyklosi-vrosimou-chrisimopiimeno/</a:t>
            </a:r>
            <a:endParaRPr lang="el-GR" sz="1000" dirty="0">
              <a:solidFill>
                <a:schemeClr val="bg1"/>
              </a:solidFill>
            </a:endParaRPr>
          </a:p>
        </p:txBody>
      </p:sp>
      <p:sp>
        <p:nvSpPr>
          <p:cNvPr id="13" name="12 - Θέση υποσέλιδου"/>
          <p:cNvSpPr>
            <a:spLocks noGrp="1"/>
          </p:cNvSpPr>
          <p:nvPr>
            <p:ph type="ftr" sz="quarter" idx="11"/>
          </p:nvPr>
        </p:nvSpPr>
        <p:spPr>
          <a:xfrm>
            <a:off x="3000364" y="6492875"/>
            <a:ext cx="3352800" cy="365125"/>
          </a:xfrm>
        </p:spPr>
        <p:txBody>
          <a:bodyPr/>
          <a:lstStyle/>
          <a:p>
            <a:pPr algn="ctr"/>
            <a:r>
              <a:rPr lang="el-GR" sz="1400" dirty="0" smtClean="0">
                <a:solidFill>
                  <a:schemeClr val="bg1"/>
                </a:solidFill>
              </a:rPr>
              <a:t>Κλάδου Πηνελόπη - 2023</a:t>
            </a:r>
            <a:endParaRPr lang="el-GR" sz="1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7" grpId="0"/>
      <p:bldP spid="9" grpId="0"/>
      <p:bldP spid="11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Λιγότερο κρέας, περισσότερη ζωή – medicalnews.gr"/>
          <p:cNvPicPr>
            <a:picLocks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4320000" cy="3071810"/>
          </a:xfrm>
          <a:prstGeom prst="rect">
            <a:avLst/>
          </a:prstGeom>
          <a:noFill/>
        </p:spPr>
      </p:pic>
      <p:sp>
        <p:nvSpPr>
          <p:cNvPr id="5" name="2 - Θέση περιεχομένου"/>
          <p:cNvSpPr>
            <a:spLocks noGrp="1"/>
          </p:cNvSpPr>
          <p:nvPr>
            <p:ph idx="1"/>
          </p:nvPr>
        </p:nvSpPr>
        <p:spPr>
          <a:xfrm>
            <a:off x="0" y="3071810"/>
            <a:ext cx="4357686" cy="357190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l-GR" sz="1000" dirty="0" smtClean="0">
                <a:solidFill>
                  <a:schemeClr val="bg1"/>
                </a:solidFill>
              </a:rPr>
              <a:t>Πηγή: </a:t>
            </a:r>
            <a:r>
              <a:rPr lang="en-US" sz="1000" dirty="0" smtClean="0">
                <a:solidFill>
                  <a:schemeClr val="bg1"/>
                </a:solidFill>
              </a:rPr>
              <a:t>https://medicalnews.gr/ligotero-kreas-perissoterh-zoi/</a:t>
            </a:r>
            <a:endParaRPr lang="el-GR" sz="1000" dirty="0">
              <a:solidFill>
                <a:schemeClr val="bg1"/>
              </a:solidFill>
            </a:endParaRPr>
          </a:p>
        </p:txBody>
      </p:sp>
      <p:pic>
        <p:nvPicPr>
          <p:cNvPr id="6" name="Picture 4" descr="Alpine strawberries: Perfect in foliage and in fruit - CSMonitor.com"/>
          <p:cNvPicPr>
            <a:picLocks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824000" y="0"/>
            <a:ext cx="4320000" cy="3071810"/>
          </a:xfrm>
          <a:prstGeom prst="rect">
            <a:avLst/>
          </a:prstGeom>
          <a:noFill/>
        </p:spPr>
      </p:pic>
      <p:sp>
        <p:nvSpPr>
          <p:cNvPr id="7" name="6 - Ορθογώνιο"/>
          <p:cNvSpPr/>
          <p:nvPr/>
        </p:nvSpPr>
        <p:spPr>
          <a:xfrm>
            <a:off x="4786314" y="3071810"/>
            <a:ext cx="435768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l-GR" sz="1000" dirty="0" smtClean="0">
                <a:solidFill>
                  <a:schemeClr val="bg1"/>
                </a:solidFill>
              </a:rPr>
              <a:t>Πηγή: </a:t>
            </a:r>
            <a:r>
              <a:rPr lang="en-US" sz="1000" dirty="0" smtClean="0">
                <a:solidFill>
                  <a:schemeClr val="bg1"/>
                </a:solidFill>
              </a:rPr>
              <a:t>https://www.csmonitor.com/The-Culture/Gardening/diggin-it/2011/1012/Alpine-strawberries-Perfect-in-foliage-and-in-fruit</a:t>
            </a:r>
            <a:endParaRPr lang="el-GR" sz="1000" dirty="0">
              <a:solidFill>
                <a:schemeClr val="bg1"/>
              </a:solidFill>
            </a:endParaRPr>
          </a:p>
        </p:txBody>
      </p:sp>
      <p:pic>
        <p:nvPicPr>
          <p:cNvPr id="8" name="Picture 5" descr="C:\Users\pkladou\Desktop\αρχείο λήψης (1).jfif"/>
          <p:cNvPicPr>
            <a:picLocks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571736" y="3500438"/>
            <a:ext cx="4320000" cy="3143272"/>
          </a:xfrm>
          <a:prstGeom prst="rect">
            <a:avLst/>
          </a:prstGeom>
          <a:noFill/>
        </p:spPr>
      </p:pic>
      <p:sp>
        <p:nvSpPr>
          <p:cNvPr id="9" name="8 - Ορθογώνιο"/>
          <p:cNvSpPr/>
          <p:nvPr/>
        </p:nvSpPr>
        <p:spPr>
          <a:xfrm>
            <a:off x="2428860" y="6642556"/>
            <a:ext cx="4500578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l-GR" sz="1000" dirty="0" smtClean="0">
                <a:solidFill>
                  <a:schemeClr val="bg1"/>
                </a:solidFill>
              </a:rPr>
              <a:t>Πηγή: </a:t>
            </a:r>
            <a:r>
              <a:rPr lang="en-US" sz="1000" dirty="0" smtClean="0">
                <a:solidFill>
                  <a:schemeClr val="bg1"/>
                </a:solidFill>
              </a:rPr>
              <a:t>http://planetagents.org/el</a:t>
            </a:r>
            <a:endParaRPr lang="el-GR" sz="1000" dirty="0">
              <a:solidFill>
                <a:schemeClr val="bg1"/>
              </a:solidFill>
            </a:endParaRPr>
          </a:p>
        </p:txBody>
      </p:sp>
      <p:sp>
        <p:nvSpPr>
          <p:cNvPr id="11" name="10 - Θέση υποσέλιδου"/>
          <p:cNvSpPr>
            <a:spLocks noGrp="1"/>
          </p:cNvSpPr>
          <p:nvPr>
            <p:ph type="ftr" sz="quarter" idx="11"/>
          </p:nvPr>
        </p:nvSpPr>
        <p:spPr>
          <a:xfrm>
            <a:off x="6143636" y="6492875"/>
            <a:ext cx="3352800" cy="365125"/>
          </a:xfrm>
        </p:spPr>
        <p:txBody>
          <a:bodyPr/>
          <a:lstStyle/>
          <a:p>
            <a:pPr algn="ctr"/>
            <a:r>
              <a:rPr lang="el-GR" sz="1400" dirty="0" smtClean="0">
                <a:solidFill>
                  <a:schemeClr val="bg1"/>
                </a:solidFill>
              </a:rPr>
              <a:t>Κλάδου Πηνελόπη - 2023</a:t>
            </a:r>
            <a:endParaRPr lang="el-GR" sz="1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7" grpId="0"/>
      <p:bldP spid="9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42" name="Picture 2" descr="ΟΗΕ: Ιστορική συμφωνία για τη ρύπανση από πλαστικά"/>
          <p:cNvPicPr>
            <a:picLocks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214546" y="0"/>
            <a:ext cx="4680000" cy="3240000"/>
          </a:xfrm>
          <a:prstGeom prst="rect">
            <a:avLst/>
          </a:prstGeom>
          <a:noFill/>
        </p:spPr>
      </p:pic>
      <p:sp>
        <p:nvSpPr>
          <p:cNvPr id="5" name="4 - Ορθογώνιο"/>
          <p:cNvSpPr/>
          <p:nvPr/>
        </p:nvSpPr>
        <p:spPr>
          <a:xfrm>
            <a:off x="1857356" y="3214686"/>
            <a:ext cx="5572164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l-GR" sz="1000" dirty="0" smtClean="0">
                <a:solidFill>
                  <a:schemeClr val="bg1"/>
                </a:solidFill>
              </a:rPr>
              <a:t>Πηγή: </a:t>
            </a:r>
            <a:r>
              <a:rPr lang="en-US" sz="1000" dirty="0" smtClean="0">
                <a:solidFill>
                  <a:schemeClr val="bg1"/>
                </a:solidFill>
              </a:rPr>
              <a:t>https://www.iatronet.gr/article/107722/ohe-istorikh-symfonia-gia-th-rypansh-apo-plastika</a:t>
            </a:r>
            <a:r>
              <a:rPr lang="el-GR" sz="800" b="1" dirty="0" smtClean="0">
                <a:solidFill>
                  <a:schemeClr val="bg1"/>
                </a:solidFill>
              </a:rPr>
              <a:t>)</a:t>
            </a:r>
            <a:endParaRPr lang="el-GR" sz="800" b="1" dirty="0">
              <a:solidFill>
                <a:schemeClr val="bg1"/>
              </a:solidFill>
            </a:endParaRPr>
          </a:p>
        </p:txBody>
      </p:sp>
      <p:pic>
        <p:nvPicPr>
          <p:cNvPr id="61446" name="Picture 6" descr="Τα δέντρα…πηγή ζωής! – Εco-ζην"/>
          <p:cNvPicPr>
            <a:picLocks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824000" y="3429000"/>
            <a:ext cx="4320000" cy="3240000"/>
          </a:xfrm>
          <a:prstGeom prst="rect">
            <a:avLst/>
          </a:prstGeom>
          <a:noFill/>
        </p:spPr>
      </p:pic>
      <p:sp>
        <p:nvSpPr>
          <p:cNvPr id="9" name="8 - Ορθογώνιο"/>
          <p:cNvSpPr/>
          <p:nvPr/>
        </p:nvSpPr>
        <p:spPr>
          <a:xfrm>
            <a:off x="5643570" y="6643686"/>
            <a:ext cx="3500430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l-GR" sz="1000" dirty="0" smtClean="0">
                <a:solidFill>
                  <a:schemeClr val="bg1"/>
                </a:solidFill>
              </a:rPr>
              <a:t>Πηγή: </a:t>
            </a:r>
            <a:r>
              <a:rPr lang="en-US" sz="1000" dirty="0" smtClean="0">
                <a:solidFill>
                  <a:schemeClr val="bg1"/>
                </a:solidFill>
              </a:rPr>
              <a:t>https://ecozhndotcom.wordpress.com/2013/03/01/</a:t>
            </a:r>
            <a:endParaRPr lang="el-GR" sz="1000" dirty="0">
              <a:solidFill>
                <a:schemeClr val="bg1"/>
              </a:solidFill>
            </a:endParaRPr>
          </a:p>
        </p:txBody>
      </p:sp>
      <p:pic>
        <p:nvPicPr>
          <p:cNvPr id="14338" name="Picture 2" descr="Τα 9 πιο όμορφα αναρριχώμενα φυτά! | exypnes-idees.gr"/>
          <p:cNvPicPr>
            <a:picLocks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0" y="3429000"/>
            <a:ext cx="4320000" cy="3240000"/>
          </a:xfrm>
          <a:prstGeom prst="rect">
            <a:avLst/>
          </a:prstGeom>
          <a:noFill/>
        </p:spPr>
      </p:pic>
      <p:sp>
        <p:nvSpPr>
          <p:cNvPr id="8" name="7 - Ορθογώνιο"/>
          <p:cNvSpPr/>
          <p:nvPr/>
        </p:nvSpPr>
        <p:spPr>
          <a:xfrm>
            <a:off x="0" y="6611779"/>
            <a:ext cx="3857652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l-GR" sz="1000" dirty="0" smtClean="0">
                <a:solidFill>
                  <a:schemeClr val="bg1"/>
                </a:solidFill>
              </a:rPr>
              <a:t>Πηγή: </a:t>
            </a:r>
            <a:r>
              <a:rPr lang="en-US" sz="1000" dirty="0" smtClean="0">
                <a:solidFill>
                  <a:schemeClr val="bg1"/>
                </a:solidFill>
              </a:rPr>
              <a:t>https://exypnes-idees.gr/omorfa-anarrichomena-fyta/</a:t>
            </a:r>
            <a:endParaRPr lang="el-GR" sz="1000" dirty="0">
              <a:solidFill>
                <a:schemeClr val="bg1"/>
              </a:solidFill>
            </a:endParaRPr>
          </a:p>
        </p:txBody>
      </p:sp>
      <p:sp>
        <p:nvSpPr>
          <p:cNvPr id="11" name="10 - Θέση υποσέλιδου"/>
          <p:cNvSpPr>
            <a:spLocks noGrp="1"/>
          </p:cNvSpPr>
          <p:nvPr>
            <p:ph type="ftr" sz="quarter" idx="11"/>
          </p:nvPr>
        </p:nvSpPr>
        <p:spPr>
          <a:xfrm>
            <a:off x="3071802" y="6492875"/>
            <a:ext cx="3352800" cy="365125"/>
          </a:xfrm>
        </p:spPr>
        <p:txBody>
          <a:bodyPr/>
          <a:lstStyle/>
          <a:p>
            <a:pPr algn="ctr"/>
            <a:r>
              <a:rPr lang="el-GR" sz="1400" dirty="0" smtClean="0">
                <a:solidFill>
                  <a:schemeClr val="bg1"/>
                </a:solidFill>
              </a:rPr>
              <a:t>Κλάδου Πηνελόπη - 2023</a:t>
            </a:r>
            <a:endParaRPr lang="el-GR" sz="1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14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14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614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614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9" grpId="0"/>
      <p:bldP spid="8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0" y="785794"/>
            <a:ext cx="9144000" cy="6072206"/>
          </a:xfrm>
        </p:spPr>
        <p:txBody>
          <a:bodyPr>
            <a:noAutofit/>
          </a:bodyPr>
          <a:lstStyle/>
          <a:p>
            <a:pPr>
              <a:buFont typeface="Wingdings" pitchFamily="2" charset="2"/>
              <a:buChar char="v"/>
            </a:pPr>
            <a:r>
              <a:rPr lang="el-GR" sz="2000" dirty="0" smtClean="0">
                <a:solidFill>
                  <a:schemeClr val="bg1"/>
                </a:solidFill>
                <a:latin typeface="+mj-lt"/>
              </a:rPr>
              <a:t>Σύμφωνα με έκθεση του ΟΗΕ η ζωή στη γη με τον τρόπο που εμείς τη γνωρίζουμε θα αλλάξει αναπόφευκτα όταν τα παιδιά που γεννήθηκαν το 2021 γίνουν 30 ετών, από την κλιματική απορρύθμιση.</a:t>
            </a:r>
          </a:p>
          <a:p>
            <a:pPr>
              <a:buFont typeface="Wingdings" pitchFamily="2" charset="2"/>
              <a:buChar char="v"/>
            </a:pPr>
            <a:endParaRPr lang="el-GR" sz="2000" dirty="0" smtClean="0">
              <a:solidFill>
                <a:schemeClr val="bg1"/>
              </a:solidFill>
              <a:latin typeface="+mj-lt"/>
            </a:endParaRPr>
          </a:p>
          <a:p>
            <a:pPr>
              <a:buFont typeface="Wingdings" pitchFamily="2" charset="2"/>
              <a:buChar char="v"/>
            </a:pPr>
            <a:r>
              <a:rPr lang="el-GR" sz="2000" dirty="0" smtClean="0">
                <a:solidFill>
                  <a:schemeClr val="bg1"/>
                </a:solidFill>
                <a:latin typeface="+mj-lt"/>
              </a:rPr>
              <a:t>Η κλιματική αλλαγή δεν μπορεί πλέον να θεωρείται απλώς ένα περιβαλλοντικό θέμα. Αφορά το περιβάλλον μέσα από το οποίο διασφαλίζεται η δημόσια υγεία  και ευημερία. Συνεπώς είναι αναγκαίο να ακολουθηθούν δραστικά μέτρα τόσο μεταξύ μίας παγκόσμιας αποτελεσματικής πολιτικής όσο και σε ατομικό επίπεδο.</a:t>
            </a:r>
          </a:p>
          <a:p>
            <a:pPr>
              <a:buFont typeface="Wingdings" pitchFamily="2" charset="2"/>
              <a:buChar char="v"/>
            </a:pPr>
            <a:endParaRPr lang="el-GR" sz="2000" dirty="0" smtClean="0">
              <a:solidFill>
                <a:schemeClr val="bg1"/>
              </a:solidFill>
              <a:latin typeface="+mj-lt"/>
            </a:endParaRPr>
          </a:p>
          <a:p>
            <a:pPr>
              <a:buFont typeface="Wingdings" pitchFamily="2" charset="2"/>
              <a:buChar char="v"/>
            </a:pPr>
            <a:r>
              <a:rPr lang="el-GR" sz="2000" dirty="0" smtClean="0">
                <a:solidFill>
                  <a:schemeClr val="bg1"/>
                </a:solidFill>
                <a:latin typeface="+mj-lt"/>
              </a:rPr>
              <a:t>Απειλεί την πρόοδο που έχει σημειώσει η παγκόσμια κοινότητα και επιστήμη για τη δημόσια υγεία, ας φροντίσουμε όλοι με μικρά και μεγάλα βήματα να αντιστραφεί αυτό!</a:t>
            </a:r>
          </a:p>
          <a:p>
            <a:pPr>
              <a:buFont typeface="Wingdings" pitchFamily="2" charset="2"/>
              <a:buChar char="v"/>
            </a:pPr>
            <a:endParaRPr lang="el-GR" sz="2000" dirty="0" smtClean="0">
              <a:solidFill>
                <a:schemeClr val="bg1"/>
              </a:solidFill>
              <a:latin typeface="+mj-lt"/>
            </a:endParaRPr>
          </a:p>
          <a:p>
            <a:pPr>
              <a:buFont typeface="Wingdings" pitchFamily="2" charset="2"/>
              <a:buChar char="v"/>
            </a:pPr>
            <a:r>
              <a:rPr lang="el-GR" sz="2000" dirty="0" smtClean="0">
                <a:solidFill>
                  <a:schemeClr val="bg1"/>
                </a:solidFill>
                <a:latin typeface="+mj-lt"/>
              </a:rPr>
              <a:t>Παγκόσμιοι στόχοι έχουν τεθεί  για τη δραστική μείωση της κατάχρησης του φυσικού περιβάλλοντος, προκειμένου να υπάρξει ριζική αλλαγή στον περιορισμό της κλιματικής αλλαγής, μένει η Ενεργή Δράση όλων μας προκειμένου οι επόμενες γενεές να απολαμβάνουν  τους φυσικούς πόρους του περιβάλλοντος!</a:t>
            </a:r>
          </a:p>
        </p:txBody>
      </p:sp>
      <p:sp>
        <p:nvSpPr>
          <p:cNvPr id="4" name="1 - Τίτλος"/>
          <p:cNvSpPr>
            <a:spLocks noGrp="1"/>
          </p:cNvSpPr>
          <p:nvPr>
            <p:ph type="title"/>
          </p:nvPr>
        </p:nvSpPr>
        <p:spPr>
          <a:xfrm>
            <a:off x="357158" y="-142900"/>
            <a:ext cx="8229600" cy="938962"/>
          </a:xfrm>
        </p:spPr>
        <p:txBody>
          <a:bodyPr/>
          <a:lstStyle/>
          <a:p>
            <a:pPr algn="ctr"/>
            <a:r>
              <a:rPr lang="el-GR" sz="4600" dirty="0" smtClean="0">
                <a:solidFill>
                  <a:srgbClr val="FFFF00"/>
                </a:solidFill>
              </a:rPr>
              <a:t>ΣΥΜΠΕΡΑΣΜΑΤΙΚΑ</a:t>
            </a:r>
            <a:endParaRPr lang="el-GR" sz="4600" dirty="0">
              <a:solidFill>
                <a:srgbClr val="FFFF00"/>
              </a:solidFill>
            </a:endParaRPr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lang="el-GR" sz="1400" dirty="0" smtClean="0">
                <a:solidFill>
                  <a:schemeClr val="bg1"/>
                </a:solidFill>
              </a:rPr>
              <a:t>Κλάδου Πηνελόπη - 2023</a:t>
            </a:r>
            <a:endParaRPr lang="el-GR" sz="1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357158" y="2704664"/>
            <a:ext cx="8429684" cy="1509712"/>
          </a:xfrm>
        </p:spPr>
        <p:txBody>
          <a:bodyPr>
            <a:normAutofit/>
          </a:bodyPr>
          <a:lstStyle/>
          <a:p>
            <a:pPr algn="ctr"/>
            <a:r>
              <a:rPr lang="el-GR" sz="2800" b="1" u="sng" dirty="0" smtClean="0">
                <a:hlinkClick r:id="rId3"/>
              </a:rPr>
              <a:t>ΚΛΙΜΑΤΙΚΗ ΑΛΛΑΓΗ ΚΑΙ ΑΝΙΣΟΤΗΤΕΣ</a:t>
            </a:r>
            <a:endParaRPr lang="el-GR" sz="2800" b="1" u="sng" dirty="0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lang="el-GR" sz="1400" dirty="0" smtClean="0">
                <a:solidFill>
                  <a:schemeClr val="tx1"/>
                </a:solidFill>
              </a:rPr>
              <a:t>Κλάδου Πηνελόπη - 2023</a:t>
            </a:r>
            <a:endParaRPr lang="el-GR" sz="14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9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11" name="10 - Θέση κειμένου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pic>
        <p:nvPicPr>
          <p:cNvPr id="1032" name="Picture 8" descr="Διάσκεψη για το μέλλον της Ευρώπης: Στο επίκεντρο η κλιματική αλλαγή, το  περιβάλλον και η υγεία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62348" cy="6858000"/>
          </a:xfrm>
          <a:prstGeom prst="rect">
            <a:avLst/>
          </a:prstGeom>
          <a:noFill/>
        </p:spPr>
      </p:pic>
      <p:sp>
        <p:nvSpPr>
          <p:cNvPr id="13" name="2 - Θέση περιεχομένου"/>
          <p:cNvSpPr txBox="1">
            <a:spLocks/>
          </p:cNvSpPr>
          <p:nvPr/>
        </p:nvSpPr>
        <p:spPr>
          <a:xfrm>
            <a:off x="0" y="0"/>
            <a:ext cx="5429256" cy="1714512"/>
          </a:xfrm>
          <a:prstGeom prst="rect">
            <a:avLst/>
          </a:prstGeom>
        </p:spPr>
        <p:txBody>
          <a:bodyPr vert="horz" lIns="0" rIns="18288">
            <a:normAutofit/>
          </a:bodyPr>
          <a:lstStyle/>
          <a:p>
            <a:pPr marL="0" marR="45720" lvl="0" indent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tabLst/>
              <a:defRPr/>
            </a:pPr>
            <a:endParaRPr kumimoji="0" lang="el-GR" sz="26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5" name="1 - Τίτλος"/>
          <p:cNvSpPr txBox="1">
            <a:spLocks/>
          </p:cNvSpPr>
          <p:nvPr/>
        </p:nvSpPr>
        <p:spPr>
          <a:xfrm>
            <a:off x="0" y="5786454"/>
            <a:ext cx="9144000" cy="1071546"/>
          </a:xfrm>
          <a:prstGeom prst="rect">
            <a:avLst/>
          </a:prstGeom>
          <a:solidFill>
            <a:schemeClr val="accent6">
              <a:lumMod val="60000"/>
              <a:lumOff val="40000"/>
              <a:alpha val="35000"/>
            </a:schemeClr>
          </a:solidFill>
          <a:ln>
            <a:noFill/>
          </a:ln>
        </p:spPr>
        <p:txBody>
          <a:bodyPr vert="horz" lIns="0" tIns="0" r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3300" b="1" i="0" u="none" strike="noStrike" kern="1200" cap="none" spc="0" normalizeH="0" baseline="0" noProof="0" dirty="0" smtClean="0">
                <a:ln w="635">
                  <a:noFill/>
                </a:ln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Η ΚΛΙΜΑΤΙΚΗ ΑΛΛΑΓΗ ΣΥΜΒΑΙΝΕΙ ΣΤ’ ΑΛΗΘΕΙΑ… ΜΠΟΡΕΙΣ ΝΑ ΚΑΝΕΙΣ ΚΑΤΙ ΓΙ’ ΑΥΤΟ…!!!</a:t>
            </a:r>
            <a:endParaRPr kumimoji="0" lang="el-GR" sz="3300" b="1" i="0" u="none" strike="noStrike" kern="1200" cap="none" spc="0" normalizeH="0" baseline="0" noProof="0" dirty="0">
              <a:ln w="635">
                <a:noFill/>
              </a:ln>
              <a:effectLst>
                <a:outerShdw blurRad="38100" dist="25400" dir="5400000" algn="tl" rotWithShape="0">
                  <a:srgbClr val="000000">
                    <a:alpha val="43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6" name="15 - Ορθογώνιο"/>
          <p:cNvSpPr/>
          <p:nvPr/>
        </p:nvSpPr>
        <p:spPr>
          <a:xfrm>
            <a:off x="0" y="0"/>
            <a:ext cx="9144000" cy="1107996"/>
          </a:xfrm>
          <a:prstGeom prst="rect">
            <a:avLst/>
          </a:prstGeom>
          <a:solidFill>
            <a:schemeClr val="accent6">
              <a:lumMod val="60000"/>
              <a:lumOff val="40000"/>
              <a:alpha val="50000"/>
            </a:schemeClr>
          </a:solidFill>
        </p:spPr>
        <p:txBody>
          <a:bodyPr wrap="square">
            <a:sp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el-GR" sz="3300" b="1" dirty="0" smtClean="0">
                <a:ln w="635">
                  <a:noFill/>
                </a:ln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</a:rPr>
              <a:t>ΤΟ ΠΕΡΙΒΑΛΛΟΝ ΕΙΝΑΙ ΤΟ ΣΠΙΤΙ ΜΑΣ</a:t>
            </a:r>
          </a:p>
          <a:p>
            <a:pPr lvl="0" algn="ctr">
              <a:spcBef>
                <a:spcPct val="0"/>
              </a:spcBef>
              <a:defRPr/>
            </a:pPr>
            <a:r>
              <a:rPr lang="el-GR" sz="3300" b="1" dirty="0" smtClean="0">
                <a:ln w="635">
                  <a:noFill/>
                </a:ln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</a:rPr>
              <a:t>Ας Κάνουμε Σήμερα το 1</a:t>
            </a:r>
            <a:r>
              <a:rPr lang="el-GR" sz="3300" b="1" baseline="30000" dirty="0" smtClean="0">
                <a:ln w="635">
                  <a:noFill/>
                </a:ln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</a:rPr>
              <a:t>ο</a:t>
            </a:r>
            <a:r>
              <a:rPr lang="el-GR" sz="3300" b="1" dirty="0" smtClean="0">
                <a:ln w="635">
                  <a:noFill/>
                </a:ln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</a:rPr>
              <a:t> Βήμα!!!</a:t>
            </a:r>
          </a:p>
        </p:txBody>
      </p:sp>
      <p:sp>
        <p:nvSpPr>
          <p:cNvPr id="9" name="8 - Θέση υποσέλιδου"/>
          <p:cNvSpPr>
            <a:spLocks noGrp="1"/>
          </p:cNvSpPr>
          <p:nvPr>
            <p:ph type="ftr" sz="quarter" idx="11"/>
          </p:nvPr>
        </p:nvSpPr>
        <p:spPr>
          <a:xfrm>
            <a:off x="6715140" y="6492875"/>
            <a:ext cx="2709858" cy="365125"/>
          </a:xfrm>
        </p:spPr>
        <p:txBody>
          <a:bodyPr/>
          <a:lstStyle/>
          <a:p>
            <a:pPr algn="ctr"/>
            <a:r>
              <a:rPr lang="el-GR" sz="1400" dirty="0" smtClean="0"/>
              <a:t>Κλάδου Πηνελόπη - 2023</a:t>
            </a:r>
            <a:endParaRPr lang="el-GR" sz="1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85794"/>
          </a:xfrm>
        </p:spPr>
        <p:txBody>
          <a:bodyPr>
            <a:normAutofit/>
          </a:bodyPr>
          <a:lstStyle/>
          <a:p>
            <a:pPr algn="ctr"/>
            <a:r>
              <a:rPr lang="el-GR" sz="4800" dirty="0" smtClean="0">
                <a:solidFill>
                  <a:srgbClr val="FFFF00"/>
                </a:solidFill>
              </a:rPr>
              <a:t>ΒΙΒΛΙΟΓΡΑΦΙΑ</a:t>
            </a:r>
            <a:endParaRPr lang="el-GR" sz="4800" dirty="0">
              <a:solidFill>
                <a:srgbClr val="FFFF00"/>
              </a:solidFill>
            </a:endParaRP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0" y="1071546"/>
            <a:ext cx="9144000" cy="5786454"/>
          </a:xfrm>
        </p:spPr>
        <p:txBody>
          <a:bodyPr numCol="2">
            <a:normAutofit fontScale="47500" lnSpcReduction="20000"/>
          </a:bodyPr>
          <a:lstStyle/>
          <a:p>
            <a:pPr marL="514350" indent="-514350">
              <a:buClr>
                <a:schemeClr val="bg1"/>
              </a:buClr>
              <a:buFont typeface="Wingdings 2"/>
              <a:buAutoNum type="arabicPeriod"/>
            </a:pPr>
            <a:r>
              <a:rPr lang="en-US" sz="2900" dirty="0" smtClean="0">
                <a:solidFill>
                  <a:schemeClr val="bg1"/>
                </a:solidFill>
              </a:rPr>
              <a:t>Alexiou, G., Fragouli, P., Sgouros, D., Konstantinidis, G., Mimikou, N., &amp; Karachristou, A. 3. Katsafados P. and E. Mavromatidis, 2015:“An Introduction to the Atmospheric Physics and the Climate Change”. Digital textbook in the framework of the.</a:t>
            </a:r>
            <a:endParaRPr lang="el-GR" sz="2900" dirty="0" smtClean="0">
              <a:solidFill>
                <a:schemeClr val="bg1"/>
              </a:solidFill>
            </a:endParaRPr>
          </a:p>
          <a:p>
            <a:pPr marL="514350" indent="-514350">
              <a:buClr>
                <a:schemeClr val="bg1"/>
              </a:buClr>
              <a:buFont typeface="Wingdings 2"/>
              <a:buAutoNum type="arabicPeriod"/>
            </a:pPr>
            <a:r>
              <a:rPr lang="en-US" sz="2900" dirty="0" smtClean="0">
                <a:solidFill>
                  <a:schemeClr val="bg1"/>
                </a:solidFill>
              </a:rPr>
              <a:t>Broecker, W. S., &amp; Stocker, T. F. (2006). The Holocene CO2 rise: anthropogenic or natural?. </a:t>
            </a:r>
            <a:r>
              <a:rPr lang="en-US" sz="2900" i="1" dirty="0" smtClean="0">
                <a:solidFill>
                  <a:schemeClr val="bg1"/>
                </a:solidFill>
              </a:rPr>
              <a:t>Eos, Transactions American Geophysical Union</a:t>
            </a:r>
            <a:r>
              <a:rPr lang="en-US" sz="2900" dirty="0" smtClean="0">
                <a:solidFill>
                  <a:schemeClr val="bg1"/>
                </a:solidFill>
              </a:rPr>
              <a:t>, </a:t>
            </a:r>
            <a:r>
              <a:rPr lang="en-US" sz="2900" i="1" dirty="0" smtClean="0">
                <a:solidFill>
                  <a:schemeClr val="bg1"/>
                </a:solidFill>
              </a:rPr>
              <a:t>87</a:t>
            </a:r>
            <a:r>
              <a:rPr lang="en-US" sz="2900" dirty="0" smtClean="0">
                <a:solidFill>
                  <a:schemeClr val="bg1"/>
                </a:solidFill>
              </a:rPr>
              <a:t>(3), 27-27.</a:t>
            </a:r>
            <a:endParaRPr lang="el-GR" sz="2900" dirty="0" smtClean="0">
              <a:solidFill>
                <a:schemeClr val="bg1"/>
              </a:solidFill>
            </a:endParaRPr>
          </a:p>
          <a:p>
            <a:pPr marL="514350" indent="-514350">
              <a:buClr>
                <a:schemeClr val="bg1"/>
              </a:buClr>
              <a:buFont typeface="Wingdings 2"/>
              <a:buAutoNum type="arabicPeriod"/>
            </a:pPr>
            <a:r>
              <a:rPr lang="en-US" sz="2900" dirty="0" smtClean="0">
                <a:solidFill>
                  <a:schemeClr val="bg1"/>
                </a:solidFill>
              </a:rPr>
              <a:t>Climate Change News, 2020, </a:t>
            </a:r>
            <a:r>
              <a:rPr lang="en-US" sz="2900" i="1" dirty="0" smtClean="0">
                <a:solidFill>
                  <a:schemeClr val="bg1"/>
                </a:solidFill>
              </a:rPr>
              <a:t>Denmark proposes two huge ‘energy islands’ to meet 2030 climate target,</a:t>
            </a:r>
            <a:r>
              <a:rPr lang="en-US" sz="2900" dirty="0" smtClean="0">
                <a:solidFill>
                  <a:schemeClr val="bg1"/>
                </a:solidFill>
              </a:rPr>
              <a:t> . Διαθέσιμο </a:t>
            </a:r>
            <a:r>
              <a:rPr lang="el-GR" sz="2900" dirty="0" smtClean="0">
                <a:solidFill>
                  <a:schemeClr val="bg1"/>
                </a:solidFill>
              </a:rPr>
              <a:t>στο</a:t>
            </a:r>
            <a:r>
              <a:rPr lang="en-US" sz="2900" dirty="0" smtClean="0">
                <a:solidFill>
                  <a:schemeClr val="bg1"/>
                </a:solidFill>
              </a:rPr>
              <a:t>:  https://www.climatechangenews.com/2020/05/20/denmark-proposes-two-huge-energy-islands-meet-2030-climate-target/</a:t>
            </a:r>
            <a:r>
              <a:rPr lang="el-GR" sz="2900" dirty="0" smtClean="0">
                <a:solidFill>
                  <a:schemeClr val="bg1"/>
                </a:solidFill>
              </a:rPr>
              <a:t>, τελευταία προσπέλαση στην ιστοσελίδα 20.04.2022.</a:t>
            </a:r>
            <a:endParaRPr lang="en-US" sz="2900" dirty="0" smtClean="0">
              <a:solidFill>
                <a:schemeClr val="bg1"/>
              </a:solidFill>
            </a:endParaRPr>
          </a:p>
          <a:p>
            <a:pPr marL="514350" indent="-514350">
              <a:buClr>
                <a:schemeClr val="bg1"/>
              </a:buClr>
              <a:buFont typeface="Wingdings 2"/>
              <a:buAutoNum type="arabicPeriod"/>
            </a:pPr>
            <a:r>
              <a:rPr lang="en-US" sz="2900" dirty="0" smtClean="0">
                <a:solidFill>
                  <a:schemeClr val="bg1"/>
                </a:solidFill>
              </a:rPr>
              <a:t>Cohen, A. J., Anderson, H. R., Ostro, B., Pandey, K. D., Krzyzanowski, M., Künzli, N., ... &amp; Smith, K. R. (2004). Urban air pollution. </a:t>
            </a:r>
            <a:r>
              <a:rPr lang="en-US" sz="2900" i="1" dirty="0" smtClean="0">
                <a:solidFill>
                  <a:schemeClr val="bg1"/>
                </a:solidFill>
              </a:rPr>
              <a:t>Comparative quantification of health risks: global and regional burden of disease attributable to selected major risk factors</a:t>
            </a:r>
            <a:r>
              <a:rPr lang="en-US" sz="2900" dirty="0" smtClean="0">
                <a:solidFill>
                  <a:schemeClr val="bg1"/>
                </a:solidFill>
              </a:rPr>
              <a:t>, </a:t>
            </a:r>
            <a:r>
              <a:rPr lang="en-US" sz="2900" i="1" dirty="0" smtClean="0">
                <a:solidFill>
                  <a:schemeClr val="bg1"/>
                </a:solidFill>
              </a:rPr>
              <a:t>2</a:t>
            </a:r>
            <a:r>
              <a:rPr lang="en-US" sz="2900" dirty="0" smtClean="0">
                <a:solidFill>
                  <a:schemeClr val="bg1"/>
                </a:solidFill>
              </a:rPr>
              <a:t>, 1353-1433.</a:t>
            </a:r>
          </a:p>
          <a:p>
            <a:pPr marL="514350" indent="-514350">
              <a:buClr>
                <a:schemeClr val="bg1"/>
              </a:buClr>
              <a:buFont typeface="Wingdings 2"/>
              <a:buAutoNum type="arabicPeriod"/>
            </a:pPr>
            <a:r>
              <a:rPr lang="en-US" sz="2900" dirty="0" smtClean="0">
                <a:solidFill>
                  <a:schemeClr val="bg1"/>
                </a:solidFill>
              </a:rPr>
              <a:t>Dictionary, M. W. (2002). Merriam -</a:t>
            </a:r>
            <a:r>
              <a:rPr lang="el-GR" sz="2900" dirty="0" smtClean="0">
                <a:solidFill>
                  <a:schemeClr val="bg1"/>
                </a:solidFill>
              </a:rPr>
              <a:t> </a:t>
            </a:r>
            <a:r>
              <a:rPr lang="en-US" sz="2900" dirty="0" smtClean="0">
                <a:solidFill>
                  <a:schemeClr val="bg1"/>
                </a:solidFill>
              </a:rPr>
              <a:t>Webster. </a:t>
            </a:r>
            <a:r>
              <a:rPr lang="en-US" sz="2900" i="1" dirty="0" smtClean="0">
                <a:solidFill>
                  <a:schemeClr val="bg1"/>
                </a:solidFill>
              </a:rPr>
              <a:t>On-line at http://www. mw. com/home. htm</a:t>
            </a:r>
            <a:r>
              <a:rPr lang="en-US" sz="2900" dirty="0" smtClean="0">
                <a:solidFill>
                  <a:schemeClr val="bg1"/>
                </a:solidFill>
              </a:rPr>
              <a:t>, </a:t>
            </a:r>
            <a:r>
              <a:rPr lang="en-US" sz="2900" i="1" dirty="0" smtClean="0">
                <a:solidFill>
                  <a:schemeClr val="bg1"/>
                </a:solidFill>
              </a:rPr>
              <a:t>14</a:t>
            </a:r>
            <a:r>
              <a:rPr lang="el-GR" sz="2900" i="1" dirty="0" smtClean="0">
                <a:solidFill>
                  <a:schemeClr val="bg1"/>
                </a:solidFill>
              </a:rPr>
              <a:t>, </a:t>
            </a:r>
            <a:r>
              <a:rPr lang="en-US" sz="2900" dirty="0" smtClean="0">
                <a:solidFill>
                  <a:schemeClr val="bg1"/>
                </a:solidFill>
              </a:rPr>
              <a:t>last visit to website 03</a:t>
            </a:r>
            <a:r>
              <a:rPr lang="el-GR" sz="2900" dirty="0" smtClean="0">
                <a:solidFill>
                  <a:schemeClr val="bg1"/>
                </a:solidFill>
              </a:rPr>
              <a:t>.</a:t>
            </a:r>
            <a:r>
              <a:rPr lang="en-US" sz="2900" dirty="0" smtClean="0">
                <a:solidFill>
                  <a:schemeClr val="bg1"/>
                </a:solidFill>
              </a:rPr>
              <a:t>04</a:t>
            </a:r>
            <a:r>
              <a:rPr lang="el-GR" sz="2900" dirty="0" smtClean="0">
                <a:solidFill>
                  <a:schemeClr val="bg1"/>
                </a:solidFill>
              </a:rPr>
              <a:t>.</a:t>
            </a:r>
            <a:r>
              <a:rPr lang="en-US" sz="2900" dirty="0" smtClean="0">
                <a:solidFill>
                  <a:schemeClr val="bg1"/>
                </a:solidFill>
              </a:rPr>
              <a:t>2022.</a:t>
            </a:r>
          </a:p>
          <a:p>
            <a:pPr marL="514350" indent="-514350">
              <a:buClr>
                <a:schemeClr val="bg1"/>
              </a:buClr>
              <a:buFont typeface="Wingdings 2"/>
              <a:buAutoNum type="arabicPeriod"/>
            </a:pPr>
            <a:r>
              <a:rPr lang="en-US" sz="2900" dirty="0" smtClean="0">
                <a:solidFill>
                  <a:schemeClr val="bg1"/>
                </a:solidFill>
              </a:rPr>
              <a:t>Dictionary, M. W. (2002). Merriam - Webster. </a:t>
            </a:r>
            <a:r>
              <a:rPr lang="en-US" sz="2900" i="1" dirty="0" smtClean="0">
                <a:solidFill>
                  <a:schemeClr val="bg1"/>
                </a:solidFill>
              </a:rPr>
              <a:t>On-line </a:t>
            </a:r>
            <a:r>
              <a:rPr lang="en-US" sz="2900" dirty="0" smtClean="0">
                <a:solidFill>
                  <a:schemeClr val="bg1"/>
                </a:solidFill>
              </a:rPr>
              <a:t>at https://www.merriam-webster.com/dictionary/climate%20change, last visit to website 04</a:t>
            </a:r>
            <a:r>
              <a:rPr lang="el-GR" sz="2900" dirty="0" smtClean="0">
                <a:solidFill>
                  <a:schemeClr val="bg1"/>
                </a:solidFill>
              </a:rPr>
              <a:t>.</a:t>
            </a:r>
            <a:r>
              <a:rPr lang="en-US" sz="2900" dirty="0" smtClean="0">
                <a:solidFill>
                  <a:schemeClr val="bg1"/>
                </a:solidFill>
              </a:rPr>
              <a:t>05</a:t>
            </a:r>
            <a:r>
              <a:rPr lang="el-GR" sz="2900" dirty="0" smtClean="0">
                <a:solidFill>
                  <a:schemeClr val="bg1"/>
                </a:solidFill>
              </a:rPr>
              <a:t>.</a:t>
            </a:r>
            <a:r>
              <a:rPr lang="en-US" sz="2900" dirty="0" smtClean="0">
                <a:solidFill>
                  <a:schemeClr val="bg1"/>
                </a:solidFill>
              </a:rPr>
              <a:t>2022.</a:t>
            </a:r>
            <a:endParaRPr lang="el-GR" sz="2900" dirty="0" smtClean="0">
              <a:solidFill>
                <a:schemeClr val="bg1"/>
              </a:solidFill>
              <a:latin typeface="+mj-lt"/>
            </a:endParaRPr>
          </a:p>
          <a:p>
            <a:pPr marL="514350" indent="-514350">
              <a:buClr>
                <a:schemeClr val="bg1"/>
              </a:buClr>
              <a:buFont typeface="Wingdings 2"/>
              <a:buAutoNum type="arabicPeriod"/>
            </a:pPr>
            <a:r>
              <a:rPr lang="en-US" sz="2900" dirty="0" smtClean="0">
                <a:solidFill>
                  <a:schemeClr val="bg1"/>
                </a:solidFill>
              </a:rPr>
              <a:t>European Center for Disease Prevention and Control</a:t>
            </a:r>
            <a:r>
              <a:rPr lang="el-GR" sz="2900" dirty="0" smtClean="0">
                <a:solidFill>
                  <a:schemeClr val="bg1"/>
                </a:solidFill>
              </a:rPr>
              <a:t>,</a:t>
            </a:r>
            <a:r>
              <a:rPr lang="en-US" sz="2900" dirty="0" smtClean="0">
                <a:solidFill>
                  <a:schemeClr val="bg1"/>
                </a:solidFill>
              </a:rPr>
              <a:t> Climate changes</a:t>
            </a:r>
            <a:r>
              <a:rPr lang="el-GR" sz="2900" dirty="0" smtClean="0">
                <a:solidFill>
                  <a:schemeClr val="bg1"/>
                </a:solidFill>
              </a:rPr>
              <a:t>, 2010 διαθέσιμο στο </a:t>
            </a:r>
            <a:r>
              <a:rPr lang="en-US" sz="2900" dirty="0" smtClean="0">
                <a:solidFill>
                  <a:schemeClr val="bg1"/>
                </a:solidFill>
              </a:rPr>
              <a:t>https://www.ecdc.europa.eu/en/climate-change/climate-change-europe</a:t>
            </a:r>
            <a:r>
              <a:rPr lang="el-GR" sz="2900" dirty="0" smtClean="0">
                <a:solidFill>
                  <a:schemeClr val="bg1"/>
                </a:solidFill>
              </a:rPr>
              <a:t>, τελευταία προσπέλαση στην ιστοσελίδα 28.04.2022. </a:t>
            </a:r>
            <a:endParaRPr lang="en-US" sz="2900" dirty="0" smtClean="0">
              <a:solidFill>
                <a:schemeClr val="bg1"/>
              </a:solidFill>
            </a:endParaRPr>
          </a:p>
          <a:p>
            <a:pPr marL="514350" indent="-514350">
              <a:buClr>
                <a:schemeClr val="bg1"/>
              </a:buClr>
              <a:buFont typeface="Wingdings 2"/>
              <a:buAutoNum type="arabicPeriod"/>
            </a:pPr>
            <a:r>
              <a:rPr lang="en-US" sz="2900" dirty="0" smtClean="0">
                <a:solidFill>
                  <a:schemeClr val="bg1"/>
                </a:solidFill>
              </a:rPr>
              <a:t>European Climate Pact, </a:t>
            </a:r>
            <a:r>
              <a:rPr lang="el-GR" sz="2900" dirty="0" smtClean="0">
                <a:solidFill>
                  <a:schemeClr val="bg1"/>
                </a:solidFill>
              </a:rPr>
              <a:t>Επίσημος ιστότοπος της Ευρωπαϊκής Ένωσης</a:t>
            </a:r>
            <a:r>
              <a:rPr lang="en-US" sz="2900" dirty="0" smtClean="0">
                <a:solidFill>
                  <a:schemeClr val="bg1"/>
                </a:solidFill>
              </a:rPr>
              <a:t>, </a:t>
            </a:r>
            <a:r>
              <a:rPr lang="el-GR" sz="2900" dirty="0" smtClean="0">
                <a:solidFill>
                  <a:schemeClr val="bg1"/>
                </a:solidFill>
              </a:rPr>
              <a:t>διαθέσιμο στο </a:t>
            </a:r>
            <a:r>
              <a:rPr lang="en-US" sz="2900" dirty="0" smtClean="0">
                <a:solidFill>
                  <a:schemeClr val="bg1"/>
                </a:solidFill>
              </a:rPr>
              <a:t>https://europa.eu/climate-pact/about/climate-change_el</a:t>
            </a:r>
            <a:r>
              <a:rPr lang="el-GR" sz="2900" dirty="0" smtClean="0">
                <a:solidFill>
                  <a:schemeClr val="bg1"/>
                </a:solidFill>
              </a:rPr>
              <a:t>, τελευταία προσπέλαση στην ιστοσελίδα 05.05.2022.</a:t>
            </a:r>
          </a:p>
          <a:p>
            <a:pPr marL="514350" indent="-514350">
              <a:buClr>
                <a:schemeClr val="bg1"/>
              </a:buClr>
              <a:buFont typeface="Wingdings 2"/>
              <a:buAutoNum type="arabicPeriod"/>
            </a:pPr>
            <a:r>
              <a:rPr lang="en-US" sz="2900" i="1" dirty="0" smtClean="0">
                <a:solidFill>
                  <a:schemeClr val="bg1"/>
                </a:solidFill>
              </a:rPr>
              <a:t>Food and</a:t>
            </a:r>
            <a:r>
              <a:rPr lang="el-GR" sz="2900" i="1" dirty="0" smtClean="0">
                <a:solidFill>
                  <a:schemeClr val="bg1"/>
                </a:solidFill>
              </a:rPr>
              <a:t> </a:t>
            </a:r>
            <a:r>
              <a:rPr lang="en-US" sz="2900" dirty="0" smtClean="0">
                <a:solidFill>
                  <a:schemeClr val="bg1"/>
                </a:solidFill>
              </a:rPr>
              <a:t>Agriculture Organization of the United Nations, 2005, </a:t>
            </a:r>
            <a:r>
              <a:rPr lang="en-US" sz="2900" i="1" dirty="0" smtClean="0">
                <a:solidFill>
                  <a:schemeClr val="bg1"/>
                </a:solidFill>
              </a:rPr>
              <a:t>The state of food insecurity around the world. Eradicating hunger –Key to achieving the Millennium, Development Goals, </a:t>
            </a:r>
            <a:r>
              <a:rPr lang="en-US" sz="2900" dirty="0" smtClean="0">
                <a:solidFill>
                  <a:schemeClr val="bg1"/>
                </a:solidFill>
              </a:rPr>
              <a:t>Διαθέσιμο </a:t>
            </a:r>
            <a:r>
              <a:rPr lang="el-GR" sz="2900" dirty="0" smtClean="0">
                <a:solidFill>
                  <a:schemeClr val="bg1"/>
                </a:solidFill>
              </a:rPr>
              <a:t>στο</a:t>
            </a:r>
            <a:r>
              <a:rPr lang="en-US" sz="2900" dirty="0" smtClean="0">
                <a:solidFill>
                  <a:schemeClr val="bg1"/>
                </a:solidFill>
              </a:rPr>
              <a:t>: https://www.fao.org/3/a0200e/a0200e.pdf </a:t>
            </a:r>
            <a:r>
              <a:rPr lang="el-GR" sz="2900" dirty="0" smtClean="0">
                <a:solidFill>
                  <a:schemeClr val="bg1"/>
                </a:solidFill>
              </a:rPr>
              <a:t>τελευταία προσπέλαση στην ιστοσελίδα 09.05.2022.</a:t>
            </a:r>
          </a:p>
          <a:p>
            <a:pPr marL="514350" indent="-514350">
              <a:buClr>
                <a:schemeClr val="bg1"/>
              </a:buClr>
              <a:buFont typeface="Wingdings 2"/>
              <a:buAutoNum type="arabicPeriod"/>
            </a:pPr>
            <a:r>
              <a:rPr lang="en-US" sz="2900" dirty="0" smtClean="0">
                <a:solidFill>
                  <a:schemeClr val="bg1"/>
                </a:solidFill>
              </a:rPr>
              <a:t>Ford, J., Maillet, M., Pouliot, V., Meredith, T., &amp; Cavanaugh, A. (2016). Adaptation and indigenous peoples in the United Nations framework convention on climate change. </a:t>
            </a:r>
            <a:r>
              <a:rPr lang="en-US" sz="2900" i="1" dirty="0" smtClean="0">
                <a:solidFill>
                  <a:schemeClr val="bg1"/>
                </a:solidFill>
              </a:rPr>
              <a:t>Climatic Change</a:t>
            </a:r>
            <a:r>
              <a:rPr lang="en-US" sz="2900" dirty="0" smtClean="0">
                <a:solidFill>
                  <a:schemeClr val="bg1"/>
                </a:solidFill>
              </a:rPr>
              <a:t>, </a:t>
            </a:r>
            <a:r>
              <a:rPr lang="en-US" sz="2900" i="1" dirty="0" smtClean="0">
                <a:solidFill>
                  <a:schemeClr val="bg1"/>
                </a:solidFill>
              </a:rPr>
              <a:t>139</a:t>
            </a:r>
            <a:r>
              <a:rPr lang="en-US" sz="2900" dirty="0" smtClean="0">
                <a:solidFill>
                  <a:schemeClr val="bg1"/>
                </a:solidFill>
              </a:rPr>
              <a:t>(3), 429-443.</a:t>
            </a:r>
          </a:p>
          <a:p>
            <a:pPr marL="514350" indent="-514350">
              <a:buClr>
                <a:schemeClr val="bg1"/>
              </a:buClr>
              <a:buFont typeface="Wingdings 2"/>
              <a:buAutoNum type="arabicPeriod"/>
            </a:pPr>
            <a:r>
              <a:rPr lang="en-US" sz="2900" dirty="0" smtClean="0">
                <a:solidFill>
                  <a:schemeClr val="bg1"/>
                </a:solidFill>
              </a:rPr>
              <a:t>Global Humanitarian Forum</a:t>
            </a:r>
            <a:r>
              <a:rPr lang="el-GR" sz="2900" dirty="0" smtClean="0">
                <a:solidFill>
                  <a:schemeClr val="bg1"/>
                </a:solidFill>
              </a:rPr>
              <a:t>, </a:t>
            </a:r>
            <a:r>
              <a:rPr lang="en-US" sz="2900" dirty="0" smtClean="0">
                <a:solidFill>
                  <a:schemeClr val="bg1"/>
                </a:solidFill>
              </a:rPr>
              <a:t>Kofi Annan launches climate justice campaign track, 2009</a:t>
            </a:r>
            <a:r>
              <a:rPr lang="el-GR" sz="2900" dirty="0" smtClean="0">
                <a:solidFill>
                  <a:schemeClr val="bg1"/>
                </a:solidFill>
              </a:rPr>
              <a:t>, διαθέσιμο στο </a:t>
            </a:r>
            <a:r>
              <a:rPr lang="en-US" sz="2900" dirty="0" smtClean="0">
                <a:solidFill>
                  <a:schemeClr val="bg1"/>
                </a:solidFill>
              </a:rPr>
              <a:t>https://www.kofiannanfoundation.org/speeches/remarks-at-the-launch-of-the-global-humanitarian-forum-report-%E2%80%98the-human-face-of-climate-change%E2%80%99/</a:t>
            </a:r>
            <a:r>
              <a:rPr lang="el-GR" sz="2900" dirty="0" smtClean="0">
                <a:solidFill>
                  <a:schemeClr val="bg1"/>
                </a:solidFill>
              </a:rPr>
              <a:t>, τελευταία προσπέλαση στην ιστοσελίδα 02.05.2022.</a:t>
            </a:r>
          </a:p>
          <a:p>
            <a:pPr marL="514350" indent="-514350">
              <a:buClr>
                <a:schemeClr val="bg1"/>
              </a:buClr>
              <a:buFont typeface="Wingdings 2"/>
              <a:buAutoNum type="arabicPeriod"/>
            </a:pPr>
            <a:r>
              <a:rPr lang="en-US" sz="2900" dirty="0" smtClean="0">
                <a:solidFill>
                  <a:schemeClr val="bg1"/>
                </a:solidFill>
              </a:rPr>
              <a:t>Gore, A., Nixon, C., &amp; Slattery, J. (2009). </a:t>
            </a:r>
            <a:r>
              <a:rPr lang="en-US" sz="2900" i="1" dirty="0" smtClean="0">
                <a:solidFill>
                  <a:schemeClr val="bg1"/>
                </a:solidFill>
              </a:rPr>
              <a:t>Our choice: A plan to solve the climate crisis</a:t>
            </a:r>
            <a:r>
              <a:rPr lang="en-US" sz="2900" dirty="0" smtClean="0">
                <a:solidFill>
                  <a:schemeClr val="bg1"/>
                </a:solidFill>
              </a:rPr>
              <a:t> (p. 416). London: Bloomsbury.</a:t>
            </a:r>
            <a:endParaRPr lang="el-GR" sz="2900" dirty="0" smtClean="0">
              <a:solidFill>
                <a:schemeClr val="bg1"/>
              </a:solidFill>
            </a:endParaRPr>
          </a:p>
          <a:p>
            <a:pPr marL="514350" indent="-514350">
              <a:buAutoNum type="arabicPeriod"/>
            </a:pPr>
            <a:endParaRPr lang="el-GR" dirty="0">
              <a:solidFill>
                <a:schemeClr val="bg1"/>
              </a:solidFill>
            </a:endParaRPr>
          </a:p>
        </p:txBody>
      </p:sp>
      <p:sp>
        <p:nvSpPr>
          <p:cNvPr id="4" name="1 - Τίτλος"/>
          <p:cNvSpPr txBox="1">
            <a:spLocks/>
          </p:cNvSpPr>
          <p:nvPr/>
        </p:nvSpPr>
        <p:spPr>
          <a:xfrm>
            <a:off x="0" y="642918"/>
            <a:ext cx="8229600" cy="428644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2200" b="1" i="0" u="sng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ΞΕΝΟΓΛΩΣΣΗ</a:t>
            </a:r>
            <a:endParaRPr kumimoji="0" lang="el-GR" sz="2200" b="1" i="0" u="sng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>
          <a:xfrm>
            <a:off x="5791200" y="6492875"/>
            <a:ext cx="3352800" cy="365125"/>
          </a:xfrm>
        </p:spPr>
        <p:txBody>
          <a:bodyPr/>
          <a:lstStyle/>
          <a:p>
            <a:pPr algn="ctr"/>
            <a:r>
              <a:rPr lang="el-GR" sz="1400" dirty="0" smtClean="0">
                <a:solidFill>
                  <a:schemeClr val="bg1"/>
                </a:solidFill>
              </a:rPr>
              <a:t>Κλάδου Πηνελόπη - 2023</a:t>
            </a:r>
            <a:endParaRPr lang="el-GR" sz="1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  <a:blipFill>
            <a:blip r:embed="rId2"/>
            <a:stretch>
              <a:fillRect/>
            </a:stretch>
          </a:blipFill>
        </p:spPr>
        <p:txBody>
          <a:bodyPr numCol="2">
            <a:normAutofit/>
          </a:bodyPr>
          <a:lstStyle/>
          <a:p>
            <a:pPr marL="514350" indent="-514350">
              <a:buClr>
                <a:schemeClr val="bg1"/>
              </a:buClr>
              <a:buNone/>
            </a:pPr>
            <a:r>
              <a:rPr lang="el-GR" sz="1600" dirty="0" smtClean="0">
                <a:solidFill>
                  <a:schemeClr val="bg1"/>
                </a:solidFill>
              </a:rPr>
              <a:t>13. 	</a:t>
            </a:r>
            <a:r>
              <a:rPr lang="en-US" sz="1400" dirty="0" smtClean="0">
                <a:solidFill>
                  <a:schemeClr val="bg1"/>
                </a:solidFill>
              </a:rPr>
              <a:t>Gössling, S., &amp; Upham, P. (Eds.). (2009). Climate change and aviation: Issues, challenges and solutions.</a:t>
            </a:r>
            <a:endParaRPr lang="el-GR" sz="1400" dirty="0" smtClean="0">
              <a:solidFill>
                <a:schemeClr val="bg1"/>
              </a:solidFill>
            </a:endParaRPr>
          </a:p>
          <a:p>
            <a:pPr marL="514350" indent="-514350">
              <a:buClr>
                <a:schemeClr val="bg1"/>
              </a:buClr>
              <a:buAutoNum type="arabicPeriod" startAt="14"/>
            </a:pPr>
            <a:r>
              <a:rPr lang="en-US" sz="1400" dirty="0" smtClean="0">
                <a:solidFill>
                  <a:schemeClr val="bg1"/>
                </a:solidFill>
              </a:rPr>
              <a:t>Markowitz, D. M., &amp; Bailenson, J. N. (2021). Virtual reality and the psychology of climate change. </a:t>
            </a:r>
            <a:r>
              <a:rPr lang="en-US" sz="1400" i="1" dirty="0" smtClean="0">
                <a:solidFill>
                  <a:schemeClr val="bg1"/>
                </a:solidFill>
              </a:rPr>
              <a:t>Current Opinion in Psychology</a:t>
            </a:r>
            <a:r>
              <a:rPr lang="en-US" sz="1400" dirty="0" smtClean="0">
                <a:solidFill>
                  <a:schemeClr val="bg1"/>
                </a:solidFill>
              </a:rPr>
              <a:t>, </a:t>
            </a:r>
            <a:r>
              <a:rPr lang="en-US" sz="1400" i="1" dirty="0" smtClean="0">
                <a:solidFill>
                  <a:schemeClr val="bg1"/>
                </a:solidFill>
              </a:rPr>
              <a:t>42</a:t>
            </a:r>
            <a:r>
              <a:rPr lang="en-US" sz="1400" dirty="0" smtClean="0">
                <a:solidFill>
                  <a:schemeClr val="bg1"/>
                </a:solidFill>
              </a:rPr>
              <a:t>, 60-65. </a:t>
            </a:r>
            <a:endParaRPr lang="el-GR" sz="1400" dirty="0" smtClean="0">
              <a:solidFill>
                <a:schemeClr val="bg1"/>
              </a:solidFill>
            </a:endParaRPr>
          </a:p>
          <a:p>
            <a:pPr marL="514350" indent="-514350">
              <a:buClr>
                <a:schemeClr val="bg1"/>
              </a:buClr>
              <a:buAutoNum type="arabicPeriod" startAt="14"/>
            </a:pPr>
            <a:r>
              <a:rPr lang="en-US" sz="1400" dirty="0" smtClean="0">
                <a:solidFill>
                  <a:schemeClr val="bg1"/>
                </a:solidFill>
              </a:rPr>
              <a:t>Nastos, P. T., &amp; Kapsomenakis, J. (2015). Regional climate model simulations of extreme air temperature in Greece. Abnormal or common records in the future climate?. </a:t>
            </a:r>
            <a:r>
              <a:rPr lang="en-US" sz="1400" i="1" dirty="0" smtClean="0">
                <a:solidFill>
                  <a:schemeClr val="bg1"/>
                </a:solidFill>
              </a:rPr>
              <a:t>Atmospheric Research</a:t>
            </a:r>
            <a:r>
              <a:rPr lang="en-US" sz="1400" dirty="0" smtClean="0">
                <a:solidFill>
                  <a:schemeClr val="bg1"/>
                </a:solidFill>
              </a:rPr>
              <a:t>, </a:t>
            </a:r>
            <a:r>
              <a:rPr lang="en-US" sz="1400" i="1" dirty="0" smtClean="0">
                <a:solidFill>
                  <a:schemeClr val="bg1"/>
                </a:solidFill>
              </a:rPr>
              <a:t>152</a:t>
            </a:r>
            <a:r>
              <a:rPr lang="en-US" sz="1400" dirty="0" smtClean="0">
                <a:solidFill>
                  <a:schemeClr val="bg1"/>
                </a:solidFill>
              </a:rPr>
              <a:t>, 43-60. </a:t>
            </a:r>
            <a:endParaRPr lang="el-GR" sz="1400" dirty="0" smtClean="0">
              <a:solidFill>
                <a:schemeClr val="bg1"/>
              </a:solidFill>
            </a:endParaRPr>
          </a:p>
          <a:p>
            <a:pPr marL="457200" indent="-457200">
              <a:buClr>
                <a:schemeClr val="bg1"/>
              </a:buClr>
              <a:buFont typeface="+mj-lt"/>
              <a:buAutoNum type="arabicPeriod" startAt="14"/>
            </a:pPr>
            <a:r>
              <a:rPr lang="en-US" sz="1400" dirty="0" smtClean="0">
                <a:solidFill>
                  <a:schemeClr val="bg1"/>
                </a:solidFill>
              </a:rPr>
              <a:t>Nastos, P. T., Matsangouras, I. T., &amp; Chronis, T. G. (2014). Spatio-temporal analysis of lightning activity over Greece—Preliminary results derived from the recent state precision lightning network. </a:t>
            </a:r>
            <a:r>
              <a:rPr lang="en-US" sz="1400" i="1" dirty="0" smtClean="0">
                <a:solidFill>
                  <a:schemeClr val="bg1"/>
                </a:solidFill>
              </a:rPr>
              <a:t>Atmospheric research</a:t>
            </a:r>
            <a:r>
              <a:rPr lang="en-US" sz="1400" dirty="0" smtClean="0">
                <a:solidFill>
                  <a:schemeClr val="bg1"/>
                </a:solidFill>
              </a:rPr>
              <a:t>, </a:t>
            </a:r>
            <a:r>
              <a:rPr lang="en-US" sz="1400" i="1" dirty="0" smtClean="0">
                <a:solidFill>
                  <a:schemeClr val="bg1"/>
                </a:solidFill>
              </a:rPr>
              <a:t>144</a:t>
            </a:r>
            <a:r>
              <a:rPr lang="en-US" sz="1400" dirty="0" smtClean="0">
                <a:solidFill>
                  <a:schemeClr val="bg1"/>
                </a:solidFill>
              </a:rPr>
              <a:t>, 207-217. </a:t>
            </a:r>
            <a:endParaRPr lang="el-GR" sz="1400" dirty="0" smtClean="0">
              <a:solidFill>
                <a:schemeClr val="bg1"/>
              </a:solidFill>
            </a:endParaRPr>
          </a:p>
          <a:p>
            <a:pPr marL="457200" indent="-457200">
              <a:buClr>
                <a:schemeClr val="bg1"/>
              </a:buClr>
              <a:buFont typeface="+mj-lt"/>
              <a:buAutoNum type="arabicPeriod" startAt="14"/>
            </a:pPr>
            <a:r>
              <a:rPr lang="en-US" sz="1400" dirty="0" smtClean="0">
                <a:solidFill>
                  <a:schemeClr val="bg1"/>
                </a:solidFill>
              </a:rPr>
              <a:t>Nastos, P. T., Politi, N., &amp; Kapsomenakis, J. (2013). Spatial and temporal variability of the Aridity Index in Greece. </a:t>
            </a:r>
            <a:r>
              <a:rPr lang="en-US" sz="1400" i="1" dirty="0" smtClean="0">
                <a:solidFill>
                  <a:schemeClr val="bg1"/>
                </a:solidFill>
              </a:rPr>
              <a:t>Atmospheric Research</a:t>
            </a:r>
            <a:r>
              <a:rPr lang="en-US" sz="1400" dirty="0" smtClean="0">
                <a:solidFill>
                  <a:schemeClr val="bg1"/>
                </a:solidFill>
              </a:rPr>
              <a:t>, </a:t>
            </a:r>
            <a:r>
              <a:rPr lang="en-US" sz="1400" i="1" dirty="0" smtClean="0">
                <a:solidFill>
                  <a:schemeClr val="bg1"/>
                </a:solidFill>
              </a:rPr>
              <a:t>119</a:t>
            </a:r>
            <a:r>
              <a:rPr lang="en-US" sz="1400" dirty="0" smtClean="0">
                <a:solidFill>
                  <a:schemeClr val="bg1"/>
                </a:solidFill>
              </a:rPr>
              <a:t>, 140-152. </a:t>
            </a:r>
            <a:endParaRPr lang="el-GR" sz="1400" dirty="0" smtClean="0">
              <a:solidFill>
                <a:schemeClr val="bg1"/>
              </a:solidFill>
            </a:endParaRPr>
          </a:p>
          <a:p>
            <a:pPr marL="457200" indent="-457200">
              <a:buClr>
                <a:schemeClr val="bg1"/>
              </a:buClr>
              <a:buFont typeface="+mj-lt"/>
              <a:buAutoNum type="arabicPeriod" startAt="14"/>
            </a:pPr>
            <a:r>
              <a:rPr lang="en-US" sz="1400" dirty="0" smtClean="0">
                <a:solidFill>
                  <a:schemeClr val="bg1"/>
                </a:solidFill>
              </a:rPr>
              <a:t>Notton, G., Nivet, M. L., Zafirakis, D., Motte, F., Voyant, C., &amp; Fouilloy, A. (2017, June). Tilos, the first autonomous renewable green island in Mediterranean: A Horizon 2020 project. In </a:t>
            </a:r>
            <a:r>
              <a:rPr lang="en-US" sz="1400" i="1" dirty="0" smtClean="0">
                <a:solidFill>
                  <a:schemeClr val="bg1"/>
                </a:solidFill>
              </a:rPr>
              <a:t>2017 15th International Conference on Electrical Machines, Drives and Power Systems (ELMA)</a:t>
            </a:r>
            <a:r>
              <a:rPr lang="en-US" sz="1400" dirty="0" smtClean="0">
                <a:solidFill>
                  <a:schemeClr val="bg1"/>
                </a:solidFill>
              </a:rPr>
              <a:t> (pp. 102-105). IEEE. </a:t>
            </a:r>
            <a:endParaRPr lang="el-GR" sz="1400" dirty="0" smtClean="0">
              <a:solidFill>
                <a:schemeClr val="bg1"/>
              </a:solidFill>
            </a:endParaRPr>
          </a:p>
          <a:p>
            <a:pPr marL="457200" indent="-457200">
              <a:buClr>
                <a:schemeClr val="bg1"/>
              </a:buClr>
              <a:buFont typeface="+mj-lt"/>
              <a:buAutoNum type="arabicPeriod" startAt="14"/>
            </a:pPr>
            <a:r>
              <a:rPr lang="en-US" sz="1400" dirty="0" smtClean="0">
                <a:solidFill>
                  <a:schemeClr val="bg1"/>
                </a:solidFill>
              </a:rPr>
              <a:t>Parry, M. L., Canziani, O., Palutikof, J., Van der Linden, P., &amp; Hanson, C. (Eds.). (2007). </a:t>
            </a:r>
            <a:r>
              <a:rPr lang="en-US" sz="1400" i="1" dirty="0" smtClean="0">
                <a:solidFill>
                  <a:schemeClr val="bg1"/>
                </a:solidFill>
              </a:rPr>
              <a:t>Climate change 2007-impacts, adaptation and vulnerability: Working group II contribution to the fourth assessment report of the IPCC</a:t>
            </a:r>
            <a:r>
              <a:rPr lang="en-US" sz="1400" dirty="0" smtClean="0">
                <a:solidFill>
                  <a:schemeClr val="bg1"/>
                </a:solidFill>
              </a:rPr>
              <a:t> (Vol. 4). Cambridge University Press. </a:t>
            </a:r>
            <a:endParaRPr lang="el-GR" sz="1400" dirty="0" smtClean="0">
              <a:solidFill>
                <a:schemeClr val="bg1"/>
              </a:solidFill>
            </a:endParaRPr>
          </a:p>
          <a:p>
            <a:pPr marL="457200" indent="-457200">
              <a:buClr>
                <a:schemeClr val="bg1"/>
              </a:buClr>
              <a:buFont typeface="+mj-lt"/>
              <a:buAutoNum type="arabicPeriod" startAt="14"/>
            </a:pPr>
            <a:r>
              <a:rPr lang="en-US" sz="1400" dirty="0" smtClean="0">
                <a:solidFill>
                  <a:schemeClr val="bg1"/>
                </a:solidFill>
              </a:rPr>
              <a:t>Patz, J. A., &amp; Thomson, M. C. (2018). Climate change and health: moving from theory to practice. </a:t>
            </a:r>
            <a:r>
              <a:rPr lang="en-US" sz="1400" i="1" dirty="0" smtClean="0">
                <a:solidFill>
                  <a:schemeClr val="bg1"/>
                </a:solidFill>
              </a:rPr>
              <a:t>PLoS Medicine</a:t>
            </a:r>
            <a:r>
              <a:rPr lang="en-US" sz="1400" dirty="0" smtClean="0">
                <a:solidFill>
                  <a:schemeClr val="bg1"/>
                </a:solidFill>
              </a:rPr>
              <a:t>, </a:t>
            </a:r>
            <a:r>
              <a:rPr lang="en-US" sz="1400" i="1" dirty="0" smtClean="0">
                <a:solidFill>
                  <a:schemeClr val="bg1"/>
                </a:solidFill>
              </a:rPr>
              <a:t>15</a:t>
            </a:r>
            <a:r>
              <a:rPr lang="en-US" sz="1400" dirty="0" smtClean="0">
                <a:solidFill>
                  <a:schemeClr val="bg1"/>
                </a:solidFill>
              </a:rPr>
              <a:t>(7), e1002628. </a:t>
            </a:r>
            <a:endParaRPr lang="el-GR" sz="1400" dirty="0" smtClean="0">
              <a:solidFill>
                <a:schemeClr val="bg1"/>
              </a:solidFill>
            </a:endParaRPr>
          </a:p>
          <a:p>
            <a:pPr marL="457200" indent="-457200">
              <a:buClr>
                <a:schemeClr val="bg1"/>
              </a:buClr>
              <a:buFont typeface="+mj-lt"/>
              <a:buAutoNum type="arabicPeriod" startAt="14"/>
            </a:pPr>
            <a:r>
              <a:rPr lang="en-US" sz="1400" dirty="0" smtClean="0">
                <a:solidFill>
                  <a:schemeClr val="bg1"/>
                </a:solidFill>
              </a:rPr>
              <a:t>Post, E. (2013). Ecology of climate change. In </a:t>
            </a:r>
            <a:r>
              <a:rPr lang="en-US" sz="1400" i="1" dirty="0" smtClean="0">
                <a:solidFill>
                  <a:schemeClr val="bg1"/>
                </a:solidFill>
              </a:rPr>
              <a:t>Ecology of Climate Change</a:t>
            </a:r>
            <a:r>
              <a:rPr lang="en-US" sz="1400" dirty="0" smtClean="0">
                <a:solidFill>
                  <a:schemeClr val="bg1"/>
                </a:solidFill>
              </a:rPr>
              <a:t>. Princeton University Press.</a:t>
            </a:r>
            <a:endParaRPr lang="el-GR" sz="1400" dirty="0" smtClean="0">
              <a:solidFill>
                <a:schemeClr val="bg1"/>
              </a:solidFill>
            </a:endParaRPr>
          </a:p>
          <a:p>
            <a:pPr marL="457200" indent="-457200">
              <a:buClr>
                <a:schemeClr val="bg1"/>
              </a:buClr>
              <a:buFont typeface="+mj-lt"/>
              <a:buAutoNum type="arabicPeriod" startAt="14"/>
            </a:pPr>
            <a:r>
              <a:rPr lang="en-US" sz="1400" dirty="0" smtClean="0">
                <a:solidFill>
                  <a:schemeClr val="bg1"/>
                </a:solidFill>
              </a:rPr>
              <a:t>Robine, J. M., Cheung, S. L. K., Le Roy, S., Van Oyen, H., Griffiths, C., Michel, J. P., &amp; Herrmann, F. R. (2008). Death toll exceeded 70,000 in Europe during the summer of 2003. </a:t>
            </a:r>
            <a:r>
              <a:rPr lang="en-US" sz="1400" i="1" dirty="0" smtClean="0">
                <a:solidFill>
                  <a:schemeClr val="bg1"/>
                </a:solidFill>
              </a:rPr>
              <a:t>Comptes rendus biologies</a:t>
            </a:r>
            <a:r>
              <a:rPr lang="en-US" sz="1400" dirty="0" smtClean="0">
                <a:solidFill>
                  <a:schemeClr val="bg1"/>
                </a:solidFill>
              </a:rPr>
              <a:t>, </a:t>
            </a:r>
            <a:r>
              <a:rPr lang="en-US" sz="1400" i="1" dirty="0" smtClean="0">
                <a:solidFill>
                  <a:schemeClr val="bg1"/>
                </a:solidFill>
              </a:rPr>
              <a:t>331</a:t>
            </a:r>
            <a:r>
              <a:rPr lang="en-US" sz="1400" dirty="0" smtClean="0">
                <a:solidFill>
                  <a:schemeClr val="bg1"/>
                </a:solidFill>
              </a:rPr>
              <a:t>(2), 171-178.</a:t>
            </a:r>
            <a:endParaRPr lang="el-GR" sz="1400" dirty="0" smtClean="0">
              <a:solidFill>
                <a:schemeClr val="bg1"/>
              </a:solidFill>
            </a:endParaRPr>
          </a:p>
          <a:p>
            <a:pPr marL="457200" indent="-457200">
              <a:buClr>
                <a:schemeClr val="bg1"/>
              </a:buClr>
              <a:buFont typeface="+mj-lt"/>
              <a:buAutoNum type="arabicPeriod" startAt="14"/>
            </a:pPr>
            <a:r>
              <a:rPr lang="en-US" sz="1400" dirty="0" smtClean="0">
                <a:solidFill>
                  <a:schemeClr val="bg1"/>
                </a:solidFill>
              </a:rPr>
              <a:t>Watts, N., Amann, M., Ayeb-Karlsson, S., Belesova, K., Bouley, T., Boykoff, M., ... &amp; Costello, A. (2018). The Lancet Countdown on health and climate change: from 25 years of inaction to a global transformation for public health. </a:t>
            </a:r>
            <a:r>
              <a:rPr lang="en-US" sz="1400" i="1" dirty="0" smtClean="0">
                <a:solidFill>
                  <a:schemeClr val="bg1"/>
                </a:solidFill>
              </a:rPr>
              <a:t>The Lancet</a:t>
            </a:r>
            <a:r>
              <a:rPr lang="en-US" sz="1400" dirty="0" smtClean="0">
                <a:solidFill>
                  <a:schemeClr val="bg1"/>
                </a:solidFill>
              </a:rPr>
              <a:t>, </a:t>
            </a:r>
            <a:r>
              <a:rPr lang="en-US" sz="1400" i="1" dirty="0" smtClean="0">
                <a:solidFill>
                  <a:schemeClr val="bg1"/>
                </a:solidFill>
              </a:rPr>
              <a:t>391</a:t>
            </a:r>
            <a:r>
              <a:rPr lang="en-US" sz="1400" dirty="0" smtClean="0">
                <a:solidFill>
                  <a:schemeClr val="bg1"/>
                </a:solidFill>
              </a:rPr>
              <a:t>(10120), 581-630.</a:t>
            </a:r>
            <a:endParaRPr lang="el-GR" sz="1400" dirty="0" smtClean="0">
              <a:solidFill>
                <a:schemeClr val="bg1"/>
              </a:solidFill>
            </a:endParaRPr>
          </a:p>
          <a:p>
            <a:pPr marL="457200" indent="-457200">
              <a:buClr>
                <a:schemeClr val="bg1"/>
              </a:buClr>
              <a:buFont typeface="+mj-lt"/>
              <a:buAutoNum type="arabicPeriod" startAt="14"/>
            </a:pPr>
            <a:r>
              <a:rPr lang="en-US" sz="1400" dirty="0" smtClean="0">
                <a:solidFill>
                  <a:schemeClr val="bg1"/>
                </a:solidFill>
              </a:rPr>
              <a:t>Yassoglou, N. J. (2000). History of desertification in the European Mediterranean. In </a:t>
            </a:r>
            <a:r>
              <a:rPr lang="en-US" sz="1400" i="1" dirty="0" smtClean="0">
                <a:solidFill>
                  <a:schemeClr val="bg1"/>
                </a:solidFill>
              </a:rPr>
              <a:t>Indicators for assessing desertification in the Mediterranean. Proceedings of the International Seminar held in Porto Torres, Italy, 18-20 September, 1998</a:t>
            </a:r>
            <a:r>
              <a:rPr lang="en-US" sz="1400" dirty="0" smtClean="0">
                <a:solidFill>
                  <a:schemeClr val="bg1"/>
                </a:solidFill>
              </a:rPr>
              <a:t> (pp. 9-15). Nucleo Ricerca Desertificazion, University of Sassari.</a:t>
            </a:r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>
          <a:xfrm>
            <a:off x="5791200" y="6492875"/>
            <a:ext cx="3352800" cy="365125"/>
          </a:xfrm>
        </p:spPr>
        <p:txBody>
          <a:bodyPr/>
          <a:lstStyle/>
          <a:p>
            <a:pPr algn="ctr"/>
            <a:r>
              <a:rPr lang="el-GR" sz="1400" dirty="0" smtClean="0">
                <a:solidFill>
                  <a:schemeClr val="bg1"/>
                </a:solidFill>
              </a:rPr>
              <a:t>Κλάδου Πηνελόπη - 2023</a:t>
            </a:r>
            <a:endParaRPr lang="el-GR" sz="1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0" y="500042"/>
            <a:ext cx="9144000" cy="6357958"/>
          </a:xfrm>
        </p:spPr>
        <p:txBody>
          <a:bodyPr numCol="2">
            <a:normAutofit/>
          </a:bodyPr>
          <a:lstStyle/>
          <a:p>
            <a:pPr>
              <a:buNone/>
            </a:pPr>
            <a:endParaRPr lang="el-GR" dirty="0" smtClean="0">
              <a:solidFill>
                <a:schemeClr val="bg1"/>
              </a:solidFill>
            </a:endParaRPr>
          </a:p>
          <a:p>
            <a:pPr>
              <a:buNone/>
            </a:pPr>
            <a:endParaRPr lang="el-GR" sz="1500" dirty="0" smtClean="0">
              <a:solidFill>
                <a:schemeClr val="bg1"/>
              </a:solidFill>
            </a:endParaRPr>
          </a:p>
          <a:p>
            <a:pPr marL="514350" indent="-514350">
              <a:buClr>
                <a:schemeClr val="bg1"/>
              </a:buClr>
              <a:buAutoNum type="arabicPeriod"/>
            </a:pPr>
            <a:r>
              <a:rPr lang="el-GR" sz="1500" dirty="0" smtClean="0">
                <a:solidFill>
                  <a:schemeClr val="bg1"/>
                </a:solidFill>
              </a:rPr>
              <a:t>Αθηναϊκό Μακεδονικό Πρακτορείο Ειδήσεων (ΑΠΕ-ΜΠΕ), 202</a:t>
            </a:r>
            <a:r>
              <a:rPr lang="en-US" sz="1500" dirty="0" smtClean="0">
                <a:solidFill>
                  <a:schemeClr val="bg1"/>
                </a:solidFill>
              </a:rPr>
              <a:t>0</a:t>
            </a:r>
            <a:r>
              <a:rPr lang="el-GR" sz="1500" dirty="0" smtClean="0">
                <a:solidFill>
                  <a:schemeClr val="bg1"/>
                </a:solidFill>
              </a:rPr>
              <a:t>, Καύσωνας στη Σιβηρία: Σχεδόν αδύνατος χωρίς την κλιματική αλλαγή</a:t>
            </a:r>
            <a:r>
              <a:rPr lang="en-US" sz="1500" dirty="0" smtClean="0">
                <a:solidFill>
                  <a:schemeClr val="bg1"/>
                </a:solidFill>
              </a:rPr>
              <a:t>, </a:t>
            </a:r>
            <a:r>
              <a:rPr lang="el-GR" sz="1500" dirty="0" smtClean="0">
                <a:solidFill>
                  <a:schemeClr val="bg1"/>
                </a:solidFill>
              </a:rPr>
              <a:t>διαθέσιμο στο </a:t>
            </a:r>
            <a:r>
              <a:rPr lang="en-US" sz="1500" dirty="0" smtClean="0">
                <a:solidFill>
                  <a:schemeClr val="bg1"/>
                </a:solidFill>
              </a:rPr>
              <a:t>https://www.amna.gr/</a:t>
            </a:r>
            <a:r>
              <a:rPr lang="el-GR" sz="1500" dirty="0" smtClean="0">
                <a:solidFill>
                  <a:schemeClr val="bg1"/>
                </a:solidFill>
              </a:rPr>
              <a:t>, τελευταία προσπέλαση στην ιστοσελίδα </a:t>
            </a:r>
            <a:r>
              <a:rPr lang="en-US" sz="1500" dirty="0" smtClean="0">
                <a:solidFill>
                  <a:schemeClr val="bg1"/>
                </a:solidFill>
              </a:rPr>
              <a:t>17</a:t>
            </a:r>
            <a:r>
              <a:rPr lang="el-GR" sz="1500" dirty="0" smtClean="0">
                <a:solidFill>
                  <a:schemeClr val="bg1"/>
                </a:solidFill>
              </a:rPr>
              <a:t>.04.2022.</a:t>
            </a:r>
          </a:p>
          <a:p>
            <a:pPr marL="514350" indent="-514350">
              <a:buClr>
                <a:schemeClr val="bg1"/>
              </a:buClr>
              <a:buAutoNum type="arabicPeriod"/>
            </a:pPr>
            <a:r>
              <a:rPr lang="el-GR" sz="1500" dirty="0" smtClean="0">
                <a:solidFill>
                  <a:schemeClr val="bg1"/>
                </a:solidFill>
              </a:rPr>
              <a:t>Αθηναϊκό Μακεδονικό Πρακτορείο Ειδήσεων (ΑΠΕ-ΜΠΕ), 2021, διαθέσιμο στο </a:t>
            </a:r>
            <a:r>
              <a:rPr lang="en-US" sz="1500" dirty="0" smtClean="0">
                <a:solidFill>
                  <a:schemeClr val="bg1"/>
                </a:solidFill>
              </a:rPr>
              <a:t>https://www.amna.gr/</a:t>
            </a:r>
            <a:r>
              <a:rPr lang="el-GR" sz="1500" dirty="0" smtClean="0">
                <a:solidFill>
                  <a:schemeClr val="bg1"/>
                </a:solidFill>
              </a:rPr>
              <a:t>, τελευταία προσπέλαση στην ιστοσελίδα 28.04.2022.</a:t>
            </a:r>
          </a:p>
          <a:p>
            <a:pPr marL="514350" indent="-514350">
              <a:buClr>
                <a:schemeClr val="bg1"/>
              </a:buClr>
              <a:buAutoNum type="arabicPeriod"/>
            </a:pPr>
            <a:r>
              <a:rPr lang="el-GR" sz="1500" b="1" dirty="0" smtClean="0">
                <a:solidFill>
                  <a:schemeClr val="bg1"/>
                </a:solidFill>
              </a:rPr>
              <a:t>Γεννάδιος Σχολή, Ερευνητική Εργασία 2016, Κλιματική Αλλαγή, Διαθέσιμο στο </a:t>
            </a:r>
            <a:r>
              <a:rPr lang="en-US" sz="1500" b="1" dirty="0" smtClean="0">
                <a:solidFill>
                  <a:schemeClr val="bg1"/>
                </a:solidFill>
              </a:rPr>
              <a:t>http://www.genadios.edu.gr/pdf/klima.pdf</a:t>
            </a:r>
            <a:r>
              <a:rPr lang="el-GR" sz="1500" b="1" dirty="0" smtClean="0">
                <a:solidFill>
                  <a:schemeClr val="bg1"/>
                </a:solidFill>
              </a:rPr>
              <a:t>, τελευταία προσπέλαση στην ιστοσελίδα 01.04.2022.</a:t>
            </a:r>
          </a:p>
          <a:p>
            <a:pPr marL="514350" indent="-514350">
              <a:buClr>
                <a:schemeClr val="bg1"/>
              </a:buClr>
              <a:buAutoNum type="arabicPeriod"/>
            </a:pPr>
            <a:r>
              <a:rPr lang="el-GR" sz="1500" dirty="0" smtClean="0">
                <a:solidFill>
                  <a:schemeClr val="bg1"/>
                </a:solidFill>
              </a:rPr>
              <a:t>Ευρωπαϊκή Επιτροπή, Επίσημος Ιστότοπος της Ευρωπαϊκής Ένωσης, 2022, διαθέσιμο στο </a:t>
            </a:r>
            <a:r>
              <a:rPr lang="en-US" sz="1500" dirty="0" smtClean="0">
                <a:solidFill>
                  <a:schemeClr val="bg1"/>
                </a:solidFill>
              </a:rPr>
              <a:t>https://ec.europa.eu/clima/sites/youth/what-about-you_el</a:t>
            </a:r>
            <a:r>
              <a:rPr lang="el-GR" sz="1500" dirty="0" smtClean="0">
                <a:solidFill>
                  <a:schemeClr val="bg1"/>
                </a:solidFill>
              </a:rPr>
              <a:t>, τελευταία προσπέλαση στην ιστοσελίδα 22.04.2022.</a:t>
            </a:r>
            <a:endParaRPr lang="en-US" sz="1500" dirty="0" smtClean="0">
              <a:solidFill>
                <a:schemeClr val="bg1"/>
              </a:solidFill>
            </a:endParaRPr>
          </a:p>
          <a:p>
            <a:endParaRPr lang="el-GR" sz="2400" dirty="0" smtClean="0">
              <a:solidFill>
                <a:schemeClr val="bg1"/>
              </a:solidFill>
            </a:endParaRPr>
          </a:p>
          <a:p>
            <a:endParaRPr lang="el-GR" dirty="0">
              <a:solidFill>
                <a:schemeClr val="bg1"/>
              </a:solidFill>
            </a:endParaRPr>
          </a:p>
        </p:txBody>
      </p:sp>
      <p:sp>
        <p:nvSpPr>
          <p:cNvPr id="4" name="3 - Ορθογώνιο"/>
          <p:cNvSpPr/>
          <p:nvPr/>
        </p:nvSpPr>
        <p:spPr>
          <a:xfrm>
            <a:off x="0" y="357166"/>
            <a:ext cx="3143240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el-GR" sz="2200" b="1" u="sng" dirty="0" smtClean="0">
                <a:solidFill>
                  <a:schemeClr val="bg1"/>
                </a:solidFill>
              </a:rPr>
              <a:t>ΕΛΛΗΝΙΚΗ:</a:t>
            </a:r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>
          <a:xfrm>
            <a:off x="5791200" y="6492875"/>
            <a:ext cx="3352800" cy="365125"/>
          </a:xfrm>
        </p:spPr>
        <p:txBody>
          <a:bodyPr/>
          <a:lstStyle/>
          <a:p>
            <a:pPr algn="ctr"/>
            <a:r>
              <a:rPr lang="el-GR" sz="1400" dirty="0" smtClean="0">
                <a:solidFill>
                  <a:schemeClr val="bg1"/>
                </a:solidFill>
              </a:rPr>
              <a:t>Κλάδου Πηνελόπη - 2023</a:t>
            </a:r>
            <a:endParaRPr lang="el-GR" sz="1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1 - Τίτλος"/>
          <p:cNvSpPr>
            <a:spLocks noGrp="1"/>
          </p:cNvSpPr>
          <p:nvPr>
            <p:ph idx="1"/>
          </p:nvPr>
        </p:nvSpPr>
        <p:spPr>
          <a:xfrm>
            <a:off x="457200" y="0"/>
            <a:ext cx="8229600" cy="6858000"/>
          </a:xfrm>
        </p:spPr>
        <p:txBody>
          <a:bodyPr>
            <a:normAutofit/>
          </a:bodyPr>
          <a:lstStyle/>
          <a:p>
            <a:pPr algn="ctr">
              <a:buNone/>
            </a:pPr>
            <a:endParaRPr lang="en-US" sz="4600" dirty="0" smtClean="0">
              <a:solidFill>
                <a:srgbClr val="FFFF00"/>
              </a:solidFill>
            </a:endParaRPr>
          </a:p>
          <a:p>
            <a:pPr algn="ctr">
              <a:buNone/>
            </a:pPr>
            <a:endParaRPr lang="en-US" sz="4600" dirty="0" smtClean="0">
              <a:solidFill>
                <a:srgbClr val="FFFF00"/>
              </a:solidFill>
            </a:endParaRPr>
          </a:p>
          <a:p>
            <a:pPr algn="ctr">
              <a:buNone/>
            </a:pPr>
            <a:endParaRPr lang="en-US" sz="4600" dirty="0" smtClean="0">
              <a:solidFill>
                <a:srgbClr val="FFFF00"/>
              </a:solidFill>
            </a:endParaRPr>
          </a:p>
          <a:p>
            <a:pPr algn="ctr">
              <a:buNone/>
            </a:pPr>
            <a:r>
              <a:rPr lang="el-GR" sz="4600" dirty="0" smtClean="0">
                <a:solidFill>
                  <a:srgbClr val="FFFF00"/>
                </a:solidFill>
              </a:rPr>
              <a:t>ΑΙΤΙΕΣ</a:t>
            </a:r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lang="el-GR" sz="1400" dirty="0" smtClean="0">
                <a:solidFill>
                  <a:schemeClr val="bg1"/>
                </a:solidFill>
              </a:rPr>
              <a:t>Κλάδου Πηνελόπη - </a:t>
            </a:r>
            <a:r>
              <a:rPr lang="el-GR" sz="1400" dirty="0" smtClean="0">
                <a:solidFill>
                  <a:schemeClr val="bg1"/>
                </a:solidFill>
              </a:rPr>
              <a:t>2023</a:t>
            </a:r>
            <a:endParaRPr lang="el-GR" sz="1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0" y="0"/>
            <a:ext cx="8586758" cy="642918"/>
          </a:xfrm>
        </p:spPr>
        <p:txBody>
          <a:bodyPr/>
          <a:lstStyle/>
          <a:p>
            <a:r>
              <a:rPr lang="el-GR" sz="2200" b="1" u="sng" dirty="0" smtClean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ΕΙΚΟΝΕΣ</a:t>
            </a:r>
            <a:endParaRPr lang="el-GR" sz="2200" b="1" u="sng" dirty="0">
              <a:solidFill>
                <a:schemeClr val="bg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0" y="714356"/>
            <a:ext cx="9144000" cy="6143644"/>
          </a:xfrm>
        </p:spPr>
        <p:txBody>
          <a:bodyPr>
            <a:normAutofit lnSpcReduction="10000"/>
          </a:bodyPr>
          <a:lstStyle/>
          <a:p>
            <a:pPr marL="514350" lvl="0" indent="-514350">
              <a:buClr>
                <a:schemeClr val="bg1"/>
              </a:buClr>
              <a:buFont typeface="Wingdings" pitchFamily="2" charset="2"/>
              <a:buChar char="ü"/>
            </a:pPr>
            <a:r>
              <a:rPr lang="en-US" sz="1400" dirty="0" smtClean="0">
                <a:solidFill>
                  <a:schemeClr val="bg1"/>
                </a:solidFill>
                <a:hlinkClick r:id="rId3"/>
              </a:rPr>
              <a:t>http://www.genadios.edu.gr/pdf/klima.pdf</a:t>
            </a:r>
            <a:r>
              <a:rPr lang="en-US" sz="1400" dirty="0" smtClean="0">
                <a:solidFill>
                  <a:schemeClr val="bg1"/>
                </a:solidFill>
              </a:rPr>
              <a:t> </a:t>
            </a:r>
            <a:endParaRPr lang="el-GR" sz="1400" dirty="0" smtClean="0">
              <a:solidFill>
                <a:schemeClr val="bg1"/>
              </a:solidFill>
            </a:endParaRPr>
          </a:p>
          <a:p>
            <a:pPr marL="514350" lvl="0" indent="-514350">
              <a:buClr>
                <a:schemeClr val="bg1"/>
              </a:buClr>
              <a:buFont typeface="Wingdings" pitchFamily="2" charset="2"/>
              <a:buChar char="ü"/>
            </a:pPr>
            <a:r>
              <a:rPr lang="en-US" sz="1400" dirty="0" smtClean="0">
                <a:solidFill>
                  <a:schemeClr val="bg1"/>
                </a:solidFill>
                <a:hlinkClick r:id="rId4"/>
              </a:rPr>
              <a:t>https://ecopress.gr/proti-i-tilos-sta-deka-nisia-energiak/</a:t>
            </a:r>
            <a:endParaRPr lang="el-GR" sz="1400" dirty="0" smtClean="0">
              <a:solidFill>
                <a:schemeClr val="bg1"/>
              </a:solidFill>
            </a:endParaRPr>
          </a:p>
          <a:p>
            <a:pPr marL="514350" lvl="0" indent="-514350">
              <a:buClr>
                <a:schemeClr val="bg1"/>
              </a:buClr>
              <a:buFont typeface="Wingdings" pitchFamily="2" charset="2"/>
              <a:buChar char="ü"/>
            </a:pPr>
            <a:r>
              <a:rPr lang="en-US" sz="1400" b="1" dirty="0" smtClean="0">
                <a:solidFill>
                  <a:schemeClr val="bg1"/>
                </a:solidFill>
                <a:cs typeface="Times New Roman" panose="02020603050405020304" pitchFamily="18" charset="0"/>
                <a:hlinkClick r:id="rId5"/>
              </a:rPr>
              <a:t>https://oresinieku.weebly.com/kappaomicronmupiomicronsigmatauomicronpiomicron943etasigma</a:t>
            </a:r>
            <a:r>
              <a:rPr lang="el-GR" sz="1400" b="1" dirty="0" smtClean="0">
                <a:solidFill>
                  <a:schemeClr val="bg1"/>
                </a:solidFill>
                <a:cs typeface="Times New Roman" panose="02020603050405020304" pitchFamily="18" charset="0"/>
                <a:hlinkClick r:id="rId5"/>
              </a:rPr>
              <a:t>0</a:t>
            </a:r>
            <a:r>
              <a:rPr lang="en-US" sz="1400" b="1" dirty="0" smtClean="0">
                <a:solidFill>
                  <a:schemeClr val="bg1"/>
                </a:solidFill>
                <a:cs typeface="Times New Roman" panose="02020603050405020304" pitchFamily="18" charset="0"/>
                <a:hlinkClick r:id="rId5"/>
              </a:rPr>
              <a:t>eta.html</a:t>
            </a:r>
            <a:endParaRPr lang="el-GR" sz="1400" b="1" dirty="0" smtClean="0">
              <a:solidFill>
                <a:schemeClr val="bg1"/>
              </a:solidFill>
              <a:cs typeface="Times New Roman" panose="02020603050405020304" pitchFamily="18" charset="0"/>
            </a:endParaRPr>
          </a:p>
          <a:p>
            <a:pPr marL="514350" lvl="0" indent="-514350">
              <a:buClr>
                <a:schemeClr val="bg1"/>
              </a:buClr>
              <a:buFont typeface="Wingdings" pitchFamily="2" charset="2"/>
              <a:buChar char="ü"/>
            </a:pPr>
            <a:r>
              <a:rPr lang="en-US" sz="1400" dirty="0" smtClean="0">
                <a:solidFill>
                  <a:schemeClr val="bg1"/>
                </a:solidFill>
                <a:hlinkClick r:id="rId6"/>
              </a:rPr>
              <a:t>https://gr.euronews.com/green/2020/11/16/oi-pagoi-lionoun-se-antarctiki-kai-groilandia-o-kairos-ton-oktovrio</a:t>
            </a:r>
            <a:endParaRPr lang="el-GR" sz="1400" dirty="0" smtClean="0">
              <a:solidFill>
                <a:schemeClr val="bg1"/>
              </a:solidFill>
            </a:endParaRPr>
          </a:p>
          <a:p>
            <a:pPr marL="514350" lvl="0" indent="-514350">
              <a:buClr>
                <a:schemeClr val="bg1"/>
              </a:buClr>
              <a:buFont typeface="Wingdings" pitchFamily="2" charset="2"/>
              <a:buChar char="ü"/>
            </a:pPr>
            <a:r>
              <a:rPr lang="en-US" sz="1400" dirty="0" smtClean="0">
                <a:solidFill>
                  <a:schemeClr val="bg1"/>
                </a:solidFill>
                <a:hlinkClick r:id="rId7"/>
              </a:rPr>
              <a:t>https://www.protothema.gr/stories/article/1155929/klimatiki-allagi-o-efialtis-pou-ginetai-pragmatikotita/</a:t>
            </a:r>
            <a:endParaRPr lang="el-GR" sz="1400" dirty="0" smtClean="0">
              <a:solidFill>
                <a:schemeClr val="bg1"/>
              </a:solidFill>
            </a:endParaRPr>
          </a:p>
          <a:p>
            <a:pPr marL="514350" lvl="0" indent="-514350">
              <a:buClr>
                <a:schemeClr val="bg1"/>
              </a:buClr>
              <a:buFont typeface="Wingdings" pitchFamily="2" charset="2"/>
              <a:buChar char="ü"/>
            </a:pPr>
            <a:r>
              <a:rPr lang="en-US" sz="1400" dirty="0" smtClean="0">
                <a:solidFill>
                  <a:schemeClr val="bg1"/>
                </a:solidFill>
                <a:hlinkClick r:id="rId8"/>
              </a:rPr>
              <a:t>https://www.efsyn.gr/efkriti/koinonia/296905_kriti-16</a:t>
            </a:r>
            <a:r>
              <a:rPr lang="el-GR" sz="1400" dirty="0" smtClean="0">
                <a:solidFill>
                  <a:schemeClr val="bg1"/>
                </a:solidFill>
                <a:hlinkClick r:id="rId8"/>
              </a:rPr>
              <a:t>-</a:t>
            </a:r>
            <a:r>
              <a:rPr lang="en-US" sz="1400" dirty="0" smtClean="0">
                <a:solidFill>
                  <a:schemeClr val="bg1"/>
                </a:solidFill>
                <a:hlinkClick r:id="rId8"/>
              </a:rPr>
              <a:t>thymata-tin-teleytaia-20etia-apo-ta-entona-kairika-fainomena</a:t>
            </a:r>
            <a:endParaRPr lang="el-GR" sz="1400" dirty="0" smtClean="0">
              <a:solidFill>
                <a:schemeClr val="bg1"/>
              </a:solidFill>
            </a:endParaRPr>
          </a:p>
          <a:p>
            <a:pPr marL="514350" lvl="0" indent="-514350">
              <a:buClr>
                <a:schemeClr val="bg1"/>
              </a:buClr>
              <a:buFont typeface="Wingdings" pitchFamily="2" charset="2"/>
              <a:buChar char="ü"/>
            </a:pPr>
            <a:r>
              <a:rPr lang="en-US" sz="1400" dirty="0" smtClean="0">
                <a:solidFill>
                  <a:schemeClr val="bg1"/>
                </a:solidFill>
                <a:hlinkClick r:id="rId9"/>
              </a:rPr>
              <a:t>https://www.google.com/search?q=%</a:t>
            </a:r>
            <a:endParaRPr lang="el-GR" sz="1400" dirty="0" smtClean="0">
              <a:solidFill>
                <a:schemeClr val="bg1"/>
              </a:solidFill>
            </a:endParaRPr>
          </a:p>
          <a:p>
            <a:pPr marL="514350" lvl="0" indent="-514350">
              <a:buClr>
                <a:schemeClr val="bg1"/>
              </a:buClr>
              <a:buFont typeface="Wingdings" pitchFamily="2" charset="2"/>
              <a:buChar char="ü"/>
            </a:pPr>
            <a:r>
              <a:rPr lang="en-US" sz="1400" b="1" dirty="0" smtClean="0">
                <a:solidFill>
                  <a:schemeClr val="bg1"/>
                </a:solidFill>
                <a:hlinkClick r:id="rId10"/>
              </a:rPr>
              <a:t>https://el.wikipedia.org</a:t>
            </a:r>
            <a:endParaRPr lang="el-GR" sz="1400" b="1" dirty="0" smtClean="0">
              <a:solidFill>
                <a:schemeClr val="bg1"/>
              </a:solidFill>
            </a:endParaRPr>
          </a:p>
          <a:p>
            <a:pPr marL="514350" lvl="0" indent="-514350">
              <a:buClr>
                <a:schemeClr val="bg1"/>
              </a:buClr>
              <a:buFont typeface="Wingdings" pitchFamily="2" charset="2"/>
              <a:buChar char="ü"/>
            </a:pPr>
            <a:r>
              <a:rPr lang="en-US" sz="1400" b="1" dirty="0" smtClean="0">
                <a:solidFill>
                  <a:schemeClr val="bg1"/>
                </a:solidFill>
                <a:hlinkClick r:id="rId11"/>
              </a:rPr>
              <a:t>https://www.ncei.noaa.gov/access/monitoring/monthly-report/global/202013</a:t>
            </a:r>
            <a:endParaRPr lang="el-GR" sz="1400" b="1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514350" lvl="0" indent="-514350">
              <a:buClr>
                <a:schemeClr val="bg1"/>
              </a:buClr>
              <a:buFont typeface="Wingdings" pitchFamily="2" charset="2"/>
              <a:buChar char="ü"/>
            </a:pPr>
            <a:r>
              <a:rPr lang="en-US" sz="1400" dirty="0" smtClean="0">
                <a:solidFill>
                  <a:schemeClr val="bg1"/>
                </a:solidFill>
                <a:hlinkClick r:id="rId12"/>
              </a:rPr>
              <a:t>https://www.lifo.gr/now/perivallon/india-megalytero-lockdown-ston-kosmo-katharise-me-entyposiako-tropo-tin-atmosfaira</a:t>
            </a:r>
            <a:endParaRPr lang="el-GR" sz="1400" dirty="0" smtClean="0">
              <a:solidFill>
                <a:schemeClr val="bg1"/>
              </a:solidFill>
            </a:endParaRPr>
          </a:p>
          <a:p>
            <a:pPr marL="514350" lvl="0" indent="-514350">
              <a:buClr>
                <a:schemeClr val="bg1"/>
              </a:buClr>
              <a:buFont typeface="Wingdings" pitchFamily="2" charset="2"/>
              <a:buChar char="ü"/>
            </a:pPr>
            <a:r>
              <a:rPr lang="en-US" sz="1400" dirty="0" smtClean="0">
                <a:solidFill>
                  <a:schemeClr val="bg1"/>
                </a:solidFill>
                <a:hlinkClick r:id="rId13"/>
              </a:rPr>
              <a:t>http://users.sch.gr/pazoulis/experiments/diathematiki/thermokipio/thermokipio.htmhttps://kgreen.gr/blog</a:t>
            </a:r>
            <a:endParaRPr lang="el-GR" sz="1400" dirty="0" smtClean="0">
              <a:solidFill>
                <a:schemeClr val="bg1"/>
              </a:solidFill>
            </a:endParaRPr>
          </a:p>
          <a:p>
            <a:pPr marL="514350" lvl="0" indent="-514350">
              <a:buClr>
                <a:schemeClr val="bg1"/>
              </a:buClr>
              <a:buFont typeface="Wingdings" pitchFamily="2" charset="2"/>
              <a:buChar char="ü"/>
            </a:pPr>
            <a:r>
              <a:rPr lang="en-US" sz="1400" b="1" dirty="0" smtClean="0">
                <a:solidFill>
                  <a:schemeClr val="bg1"/>
                </a:solidFill>
                <a:hlinkClick r:id="rId14"/>
              </a:rPr>
              <a:t>https://physicsgg.files.wordpress.com/2021/03/stefan-boltzmann-e1616071189406.png</a:t>
            </a:r>
            <a:endParaRPr lang="el-GR" sz="1400" b="1" dirty="0" smtClean="0">
              <a:solidFill>
                <a:schemeClr val="bg1"/>
              </a:solidFill>
            </a:endParaRPr>
          </a:p>
          <a:p>
            <a:pPr marL="514350" lvl="0" indent="-514350">
              <a:buClr>
                <a:schemeClr val="bg1"/>
              </a:buClr>
              <a:buFont typeface="Wingdings" pitchFamily="2" charset="2"/>
              <a:buChar char="ü"/>
            </a:pPr>
            <a:r>
              <a:rPr lang="en-US" sz="1400" b="1" dirty="0" smtClean="0">
                <a:solidFill>
                  <a:schemeClr val="bg1"/>
                </a:solidFill>
                <a:hlinkClick r:id="rId15"/>
              </a:rPr>
              <a:t>https://hellenic-college.gr/wp-content/uploads/works/energy-sources/hliaki.htmhttps://ecozhndotcom.wordpress.com/2013/03/01</a:t>
            </a:r>
            <a:endParaRPr lang="el-GR" sz="1400" b="1" dirty="0" smtClean="0">
              <a:solidFill>
                <a:schemeClr val="bg1"/>
              </a:solidFill>
            </a:endParaRPr>
          </a:p>
          <a:p>
            <a:pPr marL="514350" lvl="0" indent="-514350">
              <a:buClr>
                <a:schemeClr val="bg1"/>
              </a:buClr>
              <a:buFont typeface="Wingdings" pitchFamily="2" charset="2"/>
              <a:buChar char="ü"/>
            </a:pPr>
            <a:r>
              <a:rPr lang="en-US" sz="1400" b="1" dirty="0" smtClean="0">
                <a:solidFill>
                  <a:schemeClr val="bg1"/>
                </a:solidFill>
                <a:hlinkClick r:id="rId16"/>
              </a:rPr>
              <a:t>https://medicalnews.gr/ligotero-kreas-perissoterh-zoi/</a:t>
            </a:r>
            <a:endParaRPr lang="el-GR" sz="1400" b="1" dirty="0" smtClean="0">
              <a:solidFill>
                <a:schemeClr val="bg1"/>
              </a:solidFill>
            </a:endParaRPr>
          </a:p>
          <a:p>
            <a:pPr marL="514350" lvl="0" indent="-514350">
              <a:buClr>
                <a:schemeClr val="bg1"/>
              </a:buClr>
              <a:buFont typeface="Wingdings" pitchFamily="2" charset="2"/>
              <a:buChar char="ü"/>
            </a:pPr>
            <a:r>
              <a:rPr lang="en-US" sz="1400" b="1" dirty="0" smtClean="0">
                <a:solidFill>
                  <a:schemeClr val="bg1"/>
                </a:solidFill>
                <a:hlinkClick r:id="rId17"/>
              </a:rPr>
              <a:t>https://www.csmonitor.com/The-Culture/Gardening/diggin-it/2011/1012/Alpine-strawberries-Perfect-in-foliage-and-in-fruit</a:t>
            </a:r>
            <a:endParaRPr lang="el-GR" sz="1400" b="1" dirty="0" smtClean="0">
              <a:solidFill>
                <a:schemeClr val="bg1"/>
              </a:solidFill>
            </a:endParaRPr>
          </a:p>
          <a:p>
            <a:pPr marL="514350" lvl="0" indent="-514350">
              <a:buClr>
                <a:schemeClr val="bg1"/>
              </a:buClr>
              <a:buFont typeface="Wingdings" pitchFamily="2" charset="2"/>
              <a:buChar char="ü"/>
            </a:pPr>
            <a:r>
              <a:rPr lang="en-US" sz="1400" b="1" dirty="0" smtClean="0">
                <a:solidFill>
                  <a:schemeClr val="bg1"/>
                </a:solidFill>
                <a:hlinkClick r:id="rId18"/>
              </a:rPr>
              <a:t>http://planetagents.org/el</a:t>
            </a:r>
            <a:endParaRPr lang="el-GR" sz="1400" b="1" dirty="0" smtClean="0">
              <a:solidFill>
                <a:schemeClr val="bg1"/>
              </a:solidFill>
            </a:endParaRPr>
          </a:p>
          <a:p>
            <a:pPr marL="514350" lvl="0" indent="-514350">
              <a:buClr>
                <a:schemeClr val="bg1"/>
              </a:buClr>
              <a:buFont typeface="Wingdings" pitchFamily="2" charset="2"/>
              <a:buChar char="ü"/>
            </a:pPr>
            <a:r>
              <a:rPr lang="en-US" sz="1400" b="1" dirty="0" smtClean="0">
                <a:solidFill>
                  <a:schemeClr val="bg1"/>
                </a:solidFill>
                <a:hlinkClick r:id="rId19"/>
              </a:rPr>
              <a:t>https://rethnea.gr</a:t>
            </a:r>
            <a:endParaRPr lang="el-GR" sz="1400" b="1" dirty="0" smtClean="0">
              <a:solidFill>
                <a:schemeClr val="bg1"/>
              </a:solidFill>
            </a:endParaRPr>
          </a:p>
          <a:p>
            <a:pPr marL="514350" indent="-514350">
              <a:buClr>
                <a:schemeClr val="bg1"/>
              </a:buClr>
              <a:buFont typeface="Wingdings" pitchFamily="2" charset="2"/>
              <a:buChar char="ü"/>
            </a:pPr>
            <a:r>
              <a:rPr lang="en-US" sz="1400" b="1" dirty="0" smtClean="0">
                <a:solidFill>
                  <a:schemeClr val="bg1"/>
                </a:solidFill>
                <a:hlinkClick r:id="rId20"/>
              </a:rPr>
              <a:t>https://www.patris.gr/2021/03/20/ilektrokinita-leoforeia-sto-irakleio-se-leitoyrgia-apo-deytera-i-triti-grammi-mini-bus/</a:t>
            </a:r>
            <a:endParaRPr lang="el-GR" sz="1400" b="1" dirty="0" smtClean="0">
              <a:solidFill>
                <a:schemeClr val="bg1"/>
              </a:solidFill>
            </a:endParaRPr>
          </a:p>
          <a:p>
            <a:pPr marL="514350" indent="-514350">
              <a:buClr>
                <a:schemeClr val="bg1"/>
              </a:buClr>
              <a:buFont typeface="Wingdings" pitchFamily="2" charset="2"/>
              <a:buChar char="ü"/>
            </a:pPr>
            <a:r>
              <a:rPr lang="en-US" sz="1400" b="1" dirty="0" smtClean="0">
                <a:solidFill>
                  <a:schemeClr val="bg1"/>
                </a:solidFill>
                <a:hlinkClick r:id="rId21"/>
              </a:rPr>
              <a:t>https://ecopress.gr/anakyklosi-vrosimou-chrisimopiimeno</a:t>
            </a:r>
            <a:endParaRPr lang="el-GR" sz="1400" b="1" dirty="0" smtClean="0">
              <a:solidFill>
                <a:schemeClr val="bg1"/>
              </a:solidFill>
            </a:endParaRPr>
          </a:p>
          <a:p>
            <a:pPr marL="514350" indent="-514350">
              <a:buClr>
                <a:schemeClr val="bg1"/>
              </a:buClr>
              <a:buFont typeface="Wingdings" pitchFamily="2" charset="2"/>
              <a:buChar char="ü"/>
            </a:pPr>
            <a:r>
              <a:rPr lang="en-US" sz="1400" b="1" dirty="0" smtClean="0">
                <a:solidFill>
                  <a:schemeClr val="bg1"/>
                </a:solidFill>
                <a:hlinkClick r:id="rId22"/>
              </a:rPr>
              <a:t>https://www.insider.gr/aytokinito/117885/ta-10-pio-dimofili-ilektrika-aytokinita-stin-ellada</a:t>
            </a:r>
            <a:endParaRPr lang="el-GR" sz="1400" b="1" dirty="0" smtClean="0">
              <a:solidFill>
                <a:schemeClr val="bg1"/>
              </a:solidFill>
            </a:endParaRPr>
          </a:p>
          <a:p>
            <a:pPr marL="514350" lvl="0" indent="-514350">
              <a:buClr>
                <a:schemeClr val="bg1"/>
              </a:buClr>
              <a:buFont typeface="Wingdings" pitchFamily="2" charset="2"/>
              <a:buChar char="ü"/>
            </a:pPr>
            <a:endParaRPr lang="el-GR" sz="1400" dirty="0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>
          <a:xfrm>
            <a:off x="6429388" y="6492875"/>
            <a:ext cx="3352800" cy="365125"/>
          </a:xfrm>
        </p:spPr>
        <p:txBody>
          <a:bodyPr/>
          <a:lstStyle/>
          <a:p>
            <a:pPr algn="ctr"/>
            <a:r>
              <a:rPr lang="el-GR" sz="1400" dirty="0" smtClean="0">
                <a:solidFill>
                  <a:schemeClr val="bg1"/>
                </a:solidFill>
              </a:rPr>
              <a:t>Κλάδου Πηνελόπη - 2023</a:t>
            </a:r>
            <a:endParaRPr lang="el-GR" sz="1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  <a:blipFill>
            <a:blip r:embed="rId2"/>
            <a:stretch>
              <a:fillRect/>
            </a:stretch>
          </a:blipFill>
        </p:spPr>
        <p:txBody>
          <a:bodyPr>
            <a:normAutofit/>
          </a:bodyPr>
          <a:lstStyle/>
          <a:p>
            <a:pPr>
              <a:buClr>
                <a:schemeClr val="bg1"/>
              </a:buClr>
              <a:buFont typeface="Wingdings" pitchFamily="2" charset="2"/>
              <a:buChar char="ü"/>
            </a:pPr>
            <a:r>
              <a:rPr lang="en-US" sz="1400" b="1" dirty="0" smtClean="0">
                <a:solidFill>
                  <a:schemeClr val="bg1"/>
                </a:solidFill>
                <a:hlinkClick r:id="rId3"/>
              </a:rPr>
              <a:t>https://greenbuilding.gr/energeiako-pistopoietiko</a:t>
            </a:r>
            <a:endParaRPr lang="el-GR" sz="1400" b="1" dirty="0" smtClean="0">
              <a:solidFill>
                <a:schemeClr val="bg1"/>
              </a:solidFill>
            </a:endParaRPr>
          </a:p>
          <a:p>
            <a:pPr>
              <a:buClr>
                <a:schemeClr val="bg1"/>
              </a:buClr>
              <a:buFont typeface="Wingdings" pitchFamily="2" charset="2"/>
              <a:buChar char="ü"/>
            </a:pPr>
            <a:r>
              <a:rPr lang="en-US" sz="1400" dirty="0" smtClean="0">
                <a:solidFill>
                  <a:schemeClr val="bg1"/>
                </a:solidFill>
                <a:hlinkClick r:id="rId4"/>
              </a:rPr>
              <a:t>https://gml.noaa.gov/ccgg/trends/gl_gr.html%20-%20Global%20Monitoring%20Laboratory%0BEarth%20System%20Research%20Laboratories</a:t>
            </a:r>
            <a:endParaRPr lang="el-GR" sz="1400" dirty="0" smtClean="0">
              <a:solidFill>
                <a:schemeClr val="bg1"/>
              </a:solidFill>
            </a:endParaRPr>
          </a:p>
          <a:p>
            <a:pPr>
              <a:buClr>
                <a:schemeClr val="bg1"/>
              </a:buClr>
              <a:buFont typeface="Wingdings" pitchFamily="2" charset="2"/>
              <a:buChar char="ü"/>
            </a:pPr>
            <a:r>
              <a:rPr lang="en-US" sz="1400" b="1" dirty="0" smtClean="0">
                <a:solidFill>
                  <a:schemeClr val="bg1"/>
                </a:solidFill>
                <a:hlinkClick r:id="rId5"/>
              </a:rPr>
              <a:t>https://www.green-guide.gr/thermansi-klimatismos/</a:t>
            </a:r>
            <a:endParaRPr lang="el-GR" sz="1400" b="1" dirty="0" smtClean="0">
              <a:solidFill>
                <a:schemeClr val="bg1"/>
              </a:solidFill>
            </a:endParaRPr>
          </a:p>
          <a:p>
            <a:pPr>
              <a:buClr>
                <a:schemeClr val="bg1"/>
              </a:buClr>
              <a:buFont typeface="Wingdings" pitchFamily="2" charset="2"/>
              <a:buChar char="ü"/>
            </a:pPr>
            <a:r>
              <a:rPr lang="en-US" sz="1400" b="1" dirty="0" smtClean="0">
                <a:solidFill>
                  <a:schemeClr val="bg1"/>
                </a:solidFill>
                <a:hlinkClick r:id="rId6"/>
              </a:rPr>
              <a:t>https://www.4green.gr/news/data/g-ebuildings/Lampes-LED-Vs-oikonomias_113267.asp</a:t>
            </a:r>
            <a:endParaRPr lang="el-GR" sz="1400" b="1" dirty="0" smtClean="0">
              <a:solidFill>
                <a:schemeClr val="bg1"/>
              </a:solidFill>
            </a:endParaRPr>
          </a:p>
          <a:p>
            <a:pPr>
              <a:buClr>
                <a:schemeClr val="bg1"/>
              </a:buClr>
              <a:buFont typeface="Wingdings" pitchFamily="2" charset="2"/>
              <a:buChar char="ü"/>
            </a:pPr>
            <a:r>
              <a:rPr lang="en-US" sz="1400" b="1" dirty="0" smtClean="0">
                <a:solidFill>
                  <a:schemeClr val="bg1"/>
                </a:solidFill>
                <a:hlinkClick r:id="rId7"/>
              </a:rPr>
              <a:t>https://gr.clipartlogo.com/image/old-set-screen-cartoon-television-free-style-tube_419116.html</a:t>
            </a:r>
            <a:endParaRPr lang="el-GR" sz="1400" b="1" dirty="0" smtClean="0">
              <a:solidFill>
                <a:schemeClr val="bg1"/>
              </a:solidFill>
            </a:endParaRPr>
          </a:p>
          <a:p>
            <a:pPr>
              <a:buClr>
                <a:schemeClr val="bg1"/>
              </a:buClr>
              <a:buFont typeface="Wingdings" pitchFamily="2" charset="2"/>
              <a:buChar char="ü"/>
            </a:pPr>
            <a:r>
              <a:rPr lang="en-US" sz="1400" b="1" dirty="0" smtClean="0">
                <a:solidFill>
                  <a:schemeClr val="bg1"/>
                </a:solidFill>
                <a:hlinkClick r:id="rId8"/>
              </a:rPr>
              <a:t>https://2014drim.wordpress.com/2014/12/08</a:t>
            </a:r>
            <a:endParaRPr lang="el-GR" sz="1400" b="1" dirty="0" smtClean="0">
              <a:solidFill>
                <a:schemeClr val="bg1"/>
              </a:solidFill>
            </a:endParaRPr>
          </a:p>
          <a:p>
            <a:pPr>
              <a:buClr>
                <a:schemeClr val="bg1"/>
              </a:buClr>
              <a:buFont typeface="Wingdings" pitchFamily="2" charset="2"/>
              <a:buChar char="ü"/>
            </a:pPr>
            <a:r>
              <a:rPr lang="en-US" sz="1400" b="1" dirty="0" smtClean="0">
                <a:solidFill>
                  <a:schemeClr val="bg1"/>
                </a:solidFill>
                <a:hlinkClick r:id="rId9"/>
              </a:rPr>
              <a:t>https://greenpresscyprus.news</a:t>
            </a:r>
            <a:endParaRPr lang="el-GR" sz="1400" b="1" dirty="0" smtClean="0">
              <a:solidFill>
                <a:schemeClr val="bg1"/>
              </a:solidFill>
            </a:endParaRPr>
          </a:p>
          <a:p>
            <a:pPr>
              <a:buClr>
                <a:schemeClr val="bg1"/>
              </a:buClr>
              <a:buFont typeface="Wingdings" pitchFamily="2" charset="2"/>
              <a:buChar char="ü"/>
            </a:pPr>
            <a:r>
              <a:rPr lang="en-US" sz="1400" dirty="0" smtClean="0">
                <a:solidFill>
                  <a:schemeClr val="bg1"/>
                </a:solidFill>
                <a:hlinkClick r:id="rId10"/>
              </a:rPr>
              <a:t>https://kgreen.gr/blog</a:t>
            </a:r>
            <a:endParaRPr lang="el-GR" sz="1400" dirty="0" smtClean="0">
              <a:solidFill>
                <a:schemeClr val="bg1"/>
              </a:solidFill>
            </a:endParaRPr>
          </a:p>
          <a:p>
            <a:pPr>
              <a:buClr>
                <a:schemeClr val="bg1"/>
              </a:buClr>
              <a:buFont typeface="Wingdings" pitchFamily="2" charset="2"/>
              <a:buChar char="ü"/>
            </a:pPr>
            <a:r>
              <a:rPr lang="en-US" sz="1400" dirty="0" smtClean="0">
                <a:solidFill>
                  <a:schemeClr val="bg1"/>
                </a:solidFill>
                <a:hlinkClick r:id="rId11"/>
              </a:rPr>
              <a:t>https://ecozhndotcom.wordpress.com/2013/03/01/</a:t>
            </a:r>
            <a:endParaRPr lang="el-GR" sz="1400" dirty="0" smtClean="0">
              <a:solidFill>
                <a:schemeClr val="bg1"/>
              </a:solidFill>
            </a:endParaRPr>
          </a:p>
          <a:p>
            <a:pPr>
              <a:buClr>
                <a:schemeClr val="bg1"/>
              </a:buClr>
              <a:buFont typeface="Wingdings" pitchFamily="2" charset="2"/>
              <a:buChar char="ü"/>
            </a:pPr>
            <a:r>
              <a:rPr lang="en-US" sz="1400" dirty="0" smtClean="0">
                <a:solidFill>
                  <a:schemeClr val="bg1"/>
                </a:solidFill>
                <a:hlinkClick r:id="rId12"/>
              </a:rPr>
              <a:t>https://www.greenattica.gr</a:t>
            </a:r>
            <a:endParaRPr lang="el-GR" sz="1400" dirty="0" smtClean="0">
              <a:solidFill>
                <a:schemeClr val="bg1"/>
              </a:solidFill>
            </a:endParaRPr>
          </a:p>
          <a:p>
            <a:pPr>
              <a:buClr>
                <a:schemeClr val="bg1"/>
              </a:buClr>
              <a:buFont typeface="Wingdings" pitchFamily="2" charset="2"/>
              <a:buChar char="ü"/>
            </a:pPr>
            <a:r>
              <a:rPr lang="en-US" sz="1400" b="1" dirty="0" smtClean="0">
                <a:solidFill>
                  <a:schemeClr val="bg1"/>
                </a:solidFill>
                <a:hlinkClick r:id="rId13"/>
              </a:rPr>
              <a:t>https://energybatteries.gr/product/mw</a:t>
            </a:r>
            <a:endParaRPr lang="el-GR" sz="1400" b="1" dirty="0" smtClean="0">
              <a:solidFill>
                <a:schemeClr val="bg1"/>
              </a:solidFill>
            </a:endParaRPr>
          </a:p>
          <a:p>
            <a:pPr>
              <a:buClr>
                <a:schemeClr val="bg1"/>
              </a:buClr>
              <a:buFont typeface="Wingdings" pitchFamily="2" charset="2"/>
              <a:buChar char="ü"/>
            </a:pPr>
            <a:r>
              <a:rPr lang="en-US" sz="1400" b="1" dirty="0" smtClean="0">
                <a:solidFill>
                  <a:schemeClr val="bg1"/>
                </a:solidFill>
                <a:hlinkClick r:id="rId14"/>
              </a:rPr>
              <a:t>https://www.iatronet.gr/article/107722/ohe-istorikh-symfonia-gia-th-rypansh-apo-plastika</a:t>
            </a:r>
            <a:endParaRPr lang="el-GR" sz="1400" b="1" dirty="0" smtClean="0">
              <a:solidFill>
                <a:schemeClr val="bg1"/>
              </a:solidFill>
            </a:endParaRPr>
          </a:p>
          <a:p>
            <a:pPr>
              <a:buClr>
                <a:schemeClr val="bg1"/>
              </a:buClr>
              <a:buFont typeface="Wingdings" pitchFamily="2" charset="2"/>
              <a:buChar char="ü"/>
            </a:pPr>
            <a:r>
              <a:rPr lang="en-US" sz="1400" dirty="0" smtClean="0">
                <a:solidFill>
                  <a:schemeClr val="bg1"/>
                </a:solidFill>
                <a:hlinkClick r:id="rId15"/>
              </a:rPr>
              <a:t>https://exypnes-idees.gr/omorfa-anarrichomena-fyta/</a:t>
            </a:r>
            <a:endParaRPr lang="el-GR" sz="1400" dirty="0" smtClean="0">
              <a:solidFill>
                <a:schemeClr val="bg1"/>
              </a:solidFill>
            </a:endParaRPr>
          </a:p>
          <a:p>
            <a:pPr>
              <a:buClr>
                <a:schemeClr val="bg1"/>
              </a:buClr>
              <a:buFont typeface="Wingdings" pitchFamily="2" charset="2"/>
              <a:buChar char="ü"/>
            </a:pPr>
            <a:r>
              <a:rPr lang="en-US" sz="1400" b="1" dirty="0" smtClean="0">
                <a:solidFill>
                  <a:schemeClr val="bg1"/>
                </a:solidFill>
                <a:hlinkClick r:id="rId16"/>
              </a:rPr>
              <a:t>https://www.naftemporiki.gr/story/1039759/klimatiki-allagi-sumboules-gia-to-spiti</a:t>
            </a:r>
            <a:endParaRPr lang="el-GR" sz="1400" b="1" dirty="0" smtClean="0">
              <a:solidFill>
                <a:schemeClr val="bg1"/>
              </a:solidFill>
            </a:endParaRPr>
          </a:p>
          <a:p>
            <a:pPr>
              <a:buClr>
                <a:schemeClr val="bg1"/>
              </a:buClr>
              <a:buFont typeface="Wingdings" pitchFamily="2" charset="2"/>
              <a:buChar char="ü"/>
            </a:pPr>
            <a:r>
              <a:rPr lang="en-US" sz="1400" b="1" dirty="0" smtClean="0">
                <a:solidFill>
                  <a:schemeClr val="bg1"/>
                </a:solidFill>
                <a:hlinkClick r:id="rId17"/>
              </a:rPr>
              <a:t>https://www.ftiaxno.gr/2009/02/blog-post_27.html</a:t>
            </a:r>
            <a:endParaRPr lang="el-GR" sz="1400" b="1" dirty="0" smtClean="0">
              <a:solidFill>
                <a:schemeClr val="bg1"/>
              </a:solidFill>
            </a:endParaRPr>
          </a:p>
          <a:p>
            <a:pPr>
              <a:buClr>
                <a:schemeClr val="bg1"/>
              </a:buClr>
              <a:buFont typeface="Wingdings" pitchFamily="2" charset="2"/>
              <a:buChar char="ü"/>
            </a:pPr>
            <a:r>
              <a:rPr lang="en-US" sz="1400" dirty="0" smtClean="0">
                <a:solidFill>
                  <a:schemeClr val="bg1"/>
                </a:solidFill>
                <a:hlinkClick r:id="rId18"/>
              </a:rPr>
              <a:t>https://www.huffingtonpost.gr/entry/copenhill-eryostasio-anakekloses-leitoeryei-kai-os-ski-center_gr_5dadc7f0e4b0422422c94539</a:t>
            </a:r>
            <a:r>
              <a:rPr lang="el-GR" sz="1400" dirty="0" smtClean="0">
                <a:solidFill>
                  <a:schemeClr val="bg1"/>
                </a:solidFill>
              </a:rPr>
              <a:t> </a:t>
            </a:r>
            <a:endParaRPr lang="en-US" sz="1400" b="1" dirty="0" smtClean="0">
              <a:solidFill>
                <a:schemeClr val="bg1"/>
              </a:solidFill>
            </a:endParaRPr>
          </a:p>
          <a:p>
            <a:pPr lvl="0">
              <a:buClr>
                <a:schemeClr val="bg1"/>
              </a:buClr>
              <a:buFont typeface="Wingdings" pitchFamily="2" charset="2"/>
              <a:buChar char="ü"/>
            </a:pPr>
            <a:r>
              <a:rPr lang="en-US" sz="1400" dirty="0" smtClean="0">
                <a:solidFill>
                  <a:schemeClr val="bg1"/>
                </a:solidFill>
                <a:hlinkClick r:id="rId19"/>
              </a:rPr>
              <a:t>https://www.tovima.gr/2008/08/21/archive/psaxnontas-energeia-staskoypidia-kai-sta-axyra/#images</a:t>
            </a:r>
            <a:r>
              <a:rPr lang="en-US" sz="1400" dirty="0" smtClean="0">
                <a:solidFill>
                  <a:schemeClr val="bg1"/>
                </a:solidFill>
              </a:rPr>
              <a:t> </a:t>
            </a:r>
            <a:endParaRPr lang="en-US" sz="1400" b="1" dirty="0" smtClean="0">
              <a:solidFill>
                <a:schemeClr val="bg1"/>
              </a:solidFill>
            </a:endParaRPr>
          </a:p>
          <a:p>
            <a:pPr>
              <a:buClr>
                <a:schemeClr val="bg1"/>
              </a:buClr>
              <a:buFont typeface="Wingdings" pitchFamily="2" charset="2"/>
              <a:buChar char="ü"/>
            </a:pPr>
            <a:endParaRPr lang="en-US" sz="1400" b="1" dirty="0" smtClean="0">
              <a:solidFill>
                <a:schemeClr val="bg1"/>
              </a:solidFill>
            </a:endParaRPr>
          </a:p>
          <a:p>
            <a:pPr>
              <a:buClr>
                <a:schemeClr val="bg1"/>
              </a:buClr>
              <a:buNone/>
            </a:pPr>
            <a:r>
              <a:rPr lang="el-GR" sz="2200" dirty="0" smtClean="0">
                <a:solidFill>
                  <a:schemeClr val="bg1"/>
                </a:solidFill>
              </a:rPr>
              <a:t>ΒΙΝΤΕΟ</a:t>
            </a:r>
          </a:p>
          <a:p>
            <a:pPr>
              <a:buClr>
                <a:schemeClr val="bg1"/>
              </a:buClr>
              <a:buNone/>
            </a:pPr>
            <a:endParaRPr lang="el-GR" sz="2200" dirty="0" smtClean="0">
              <a:solidFill>
                <a:schemeClr val="bg1"/>
              </a:solidFill>
            </a:endParaRPr>
          </a:p>
          <a:p>
            <a:pPr>
              <a:buClr>
                <a:schemeClr val="bg1"/>
              </a:buClr>
              <a:buFont typeface="Wingdings" pitchFamily="2" charset="2"/>
              <a:buChar char="Ø"/>
            </a:pPr>
            <a:r>
              <a:rPr lang="en-US" sz="1400" dirty="0" smtClean="0">
                <a:solidFill>
                  <a:schemeClr val="bg1"/>
                </a:solidFill>
              </a:rPr>
              <a:t>Face the Music: climate change hits poor people first and worst</a:t>
            </a:r>
            <a:r>
              <a:rPr lang="el-GR" sz="1400" dirty="0" smtClean="0">
                <a:solidFill>
                  <a:schemeClr val="bg1"/>
                </a:solidFill>
              </a:rPr>
              <a:t>, 2009,</a:t>
            </a:r>
            <a:r>
              <a:rPr lang="en-US" sz="1400" dirty="0" smtClean="0">
                <a:solidFill>
                  <a:schemeClr val="bg1"/>
                </a:solidFill>
              </a:rPr>
              <a:t> Created by BAFTA award-winning animator Ian </a:t>
            </a:r>
            <a:r>
              <a:rPr lang="en-US" sz="1400" dirty="0" err="1" smtClean="0">
                <a:solidFill>
                  <a:schemeClr val="bg1"/>
                </a:solidFill>
              </a:rPr>
              <a:t>Gouldstone</a:t>
            </a:r>
            <a:r>
              <a:rPr lang="el-GR" sz="1400" dirty="0" smtClean="0">
                <a:solidFill>
                  <a:schemeClr val="bg1"/>
                </a:solidFill>
              </a:rPr>
              <a:t> </a:t>
            </a:r>
            <a:r>
              <a:rPr lang="en-US" sz="1400" dirty="0" smtClean="0">
                <a:solidFill>
                  <a:schemeClr val="bg1"/>
                </a:solidFill>
                <a:hlinkClick r:id="rId20"/>
              </a:rPr>
              <a:t>https://www.oxfam.org.uk/</a:t>
            </a:r>
            <a:r>
              <a:rPr lang="el-GR" sz="1400" dirty="0" smtClean="0">
                <a:solidFill>
                  <a:schemeClr val="bg1"/>
                </a:solidFill>
              </a:rPr>
              <a:t>, διαθέσιμο στο </a:t>
            </a:r>
            <a:r>
              <a:rPr lang="en-US" sz="1400" dirty="0" smtClean="0">
                <a:solidFill>
                  <a:schemeClr val="bg1"/>
                </a:solidFill>
                <a:hlinkClick r:id="rId21"/>
              </a:rPr>
              <a:t>https://www.youtube.com/watch?v=ghfirMLNfNA</a:t>
            </a:r>
            <a:r>
              <a:rPr lang="el-GR" sz="1400" dirty="0" smtClean="0">
                <a:solidFill>
                  <a:schemeClr val="bg1"/>
                </a:solidFill>
              </a:rPr>
              <a:t>, τελευταία προσπέλαση στην ιστοσελίδα 11.05.2022.</a:t>
            </a:r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>
          <a:xfrm>
            <a:off x="5791200" y="6492875"/>
            <a:ext cx="3352800" cy="365125"/>
          </a:xfrm>
        </p:spPr>
        <p:txBody>
          <a:bodyPr/>
          <a:lstStyle/>
          <a:p>
            <a:pPr algn="ctr"/>
            <a:r>
              <a:rPr lang="el-GR" sz="1400" dirty="0" smtClean="0">
                <a:solidFill>
                  <a:schemeClr val="bg1"/>
                </a:solidFill>
              </a:rPr>
              <a:t>Κλάδου Πηνελόπη - 2023</a:t>
            </a:r>
            <a:endParaRPr lang="el-GR" sz="1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l-GR" dirty="0"/>
          </a:p>
        </p:txBody>
      </p:sp>
      <p:pic>
        <p:nvPicPr>
          <p:cNvPr id="44034" name="Picture 2" descr="Κινδυνεύει η υγεία μας από την κλιματική αλλαγή;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24"/>
            <a:ext cx="9144000" cy="6858000"/>
          </a:xfrm>
          <a:prstGeom prst="rect">
            <a:avLst/>
          </a:prstGeom>
          <a:noFill/>
        </p:spPr>
      </p:pic>
      <p:sp>
        <p:nvSpPr>
          <p:cNvPr id="5" name="4 - Τίτλος"/>
          <p:cNvSpPr txBox="1">
            <a:spLocks/>
          </p:cNvSpPr>
          <p:nvPr/>
        </p:nvSpPr>
        <p:spPr>
          <a:xfrm>
            <a:off x="0" y="0"/>
            <a:ext cx="9144000" cy="1000132"/>
          </a:xfrm>
          <a:prstGeom prst="rect">
            <a:avLst/>
          </a:prstGeom>
        </p:spPr>
        <p:txBody>
          <a:bodyPr vert="horz" lIns="0" rIns="0" bIns="0" anchor="b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7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Σας Ευχαριστώ Πολύ!!!</a:t>
            </a:r>
            <a:endParaRPr kumimoji="0" lang="el-GR" sz="72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8" name="7 - Ορθογώνιο"/>
          <p:cNvSpPr/>
          <p:nvPr/>
        </p:nvSpPr>
        <p:spPr>
          <a:xfrm>
            <a:off x="1142976" y="4643446"/>
            <a:ext cx="7143800" cy="461665"/>
          </a:xfrm>
          <a:prstGeom prst="rect">
            <a:avLst/>
          </a:prstGeom>
        </p:spPr>
        <p:txBody>
          <a:bodyPr wrap="square" rtlCol="0" anchor="ctr">
            <a:spAutoFit/>
          </a:bodyPr>
          <a:lstStyle/>
          <a:p>
            <a:pPr marR="45720" algn="ctr">
              <a:spcBef>
                <a:spcPct val="20000"/>
              </a:spcBef>
              <a:buClr>
                <a:schemeClr val="accent3"/>
              </a:buClr>
              <a:buSzPct val="95000"/>
            </a:pPr>
            <a:endParaRPr lang="el-GR" sz="2400" b="1" dirty="0" smtClean="0"/>
          </a:p>
        </p:txBody>
      </p:sp>
      <p:sp>
        <p:nvSpPr>
          <p:cNvPr id="6" name="5 - Ορθογώνιο"/>
          <p:cNvSpPr/>
          <p:nvPr/>
        </p:nvSpPr>
        <p:spPr>
          <a:xfrm>
            <a:off x="1000100" y="4714884"/>
            <a:ext cx="7143800" cy="2012859"/>
          </a:xfrm>
          <a:prstGeom prst="rect">
            <a:avLst/>
          </a:prstGeom>
          <a:solidFill>
            <a:schemeClr val="accent6">
              <a:lumMod val="60000"/>
              <a:lumOff val="40000"/>
              <a:alpha val="66000"/>
            </a:schemeClr>
          </a:solidFill>
          <a:ln w="38100" cmpd="sng">
            <a:noFill/>
            <a:prstDash val="solid"/>
          </a:ln>
        </p:spPr>
        <p:txBody>
          <a:bodyPr wrap="square">
            <a:spAutoFit/>
          </a:bodyPr>
          <a:lstStyle/>
          <a:p>
            <a:pPr marR="45720" lvl="0" algn="ctr">
              <a:spcBef>
                <a:spcPct val="20000"/>
              </a:spcBef>
              <a:buClr>
                <a:schemeClr val="accent3"/>
              </a:buClr>
              <a:buSzPct val="95000"/>
              <a:defRPr/>
            </a:pPr>
            <a:r>
              <a:rPr lang="el-GR" sz="2400" b="1" dirty="0" smtClean="0"/>
              <a:t>¨Αν πραγματικά πιστεύετε ότι το Περιβάλλον είναι λιγότερο σημαντικό από την οικονομία, προσπαθήστε να κρατάτε την αναπνοή σας ενώ μετράτε τα χρήματά σας!¨ </a:t>
            </a:r>
          </a:p>
          <a:p>
            <a:pPr marR="45720" lvl="0">
              <a:spcBef>
                <a:spcPct val="20000"/>
              </a:spcBef>
              <a:buClr>
                <a:schemeClr val="accent3"/>
              </a:buClr>
              <a:buSzPct val="95000"/>
              <a:defRPr/>
            </a:pPr>
            <a:r>
              <a:rPr lang="el-GR" sz="2400" b="1" dirty="0" smtClean="0"/>
              <a:t>Γκάι Μακ Φέρσον</a:t>
            </a:r>
            <a:endParaRPr lang="el-GR" sz="2400" b="1" dirty="0"/>
          </a:p>
        </p:txBody>
      </p:sp>
      <p:sp>
        <p:nvSpPr>
          <p:cNvPr id="9" name="8 - Θέση υποσέλιδου"/>
          <p:cNvSpPr>
            <a:spLocks noGrp="1"/>
          </p:cNvSpPr>
          <p:nvPr>
            <p:ph type="ftr" sz="quarter" idx="11"/>
          </p:nvPr>
        </p:nvSpPr>
        <p:spPr>
          <a:xfrm>
            <a:off x="5791200" y="6492875"/>
            <a:ext cx="3352800" cy="365125"/>
          </a:xfrm>
        </p:spPr>
        <p:txBody>
          <a:bodyPr/>
          <a:lstStyle/>
          <a:p>
            <a:pPr algn="ctr"/>
            <a:r>
              <a:rPr lang="el-GR" sz="1400" dirty="0" smtClean="0">
                <a:solidFill>
                  <a:schemeClr val="bg1"/>
                </a:solidFill>
              </a:rPr>
              <a:t>Κλάδου Πηνελόπη - 2023</a:t>
            </a:r>
            <a:endParaRPr lang="el-GR" sz="1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4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0" y="0"/>
            <a:ext cx="9144000" cy="6715148"/>
          </a:xfrm>
        </p:spPr>
        <p:txBody>
          <a:bodyPr>
            <a:normAutofit/>
          </a:bodyPr>
          <a:lstStyle/>
          <a:p>
            <a:endParaRPr lang="en-US" sz="2200" dirty="0" smtClean="0">
              <a:solidFill>
                <a:schemeClr val="bg1"/>
              </a:solidFill>
              <a:latin typeface="+mj-lt"/>
            </a:endParaRPr>
          </a:p>
          <a:p>
            <a:r>
              <a:rPr lang="el-GR" sz="2200" dirty="0" smtClean="0">
                <a:solidFill>
                  <a:schemeClr val="bg1"/>
                </a:solidFill>
                <a:latin typeface="+mj-lt"/>
              </a:rPr>
              <a:t>Ανθρώπινες Δραστηριότητες</a:t>
            </a:r>
            <a:endParaRPr lang="en-US" sz="2200" dirty="0" smtClean="0">
              <a:solidFill>
                <a:schemeClr val="bg1"/>
              </a:solidFill>
              <a:latin typeface="+mj-lt"/>
            </a:endParaRPr>
          </a:p>
          <a:p>
            <a:pPr lvl="1">
              <a:buClr>
                <a:schemeClr val="tx2">
                  <a:lumMod val="40000"/>
                  <a:lumOff val="60000"/>
                </a:schemeClr>
              </a:buClr>
              <a:buFont typeface="Wingdings" pitchFamily="2" charset="2"/>
              <a:buChar char="Ø"/>
            </a:pPr>
            <a:r>
              <a:rPr lang="el-GR" sz="2000" dirty="0" smtClean="0">
                <a:solidFill>
                  <a:schemeClr val="bg1"/>
                </a:solidFill>
                <a:latin typeface="+mj-lt"/>
              </a:rPr>
              <a:t>Υποβάθμιση Φυσικού Περιβάλλοντος</a:t>
            </a:r>
            <a:endParaRPr lang="en-US" sz="2000" dirty="0" smtClean="0">
              <a:solidFill>
                <a:schemeClr val="bg1"/>
              </a:solidFill>
              <a:latin typeface="+mj-lt"/>
            </a:endParaRPr>
          </a:p>
          <a:p>
            <a:pPr lvl="1">
              <a:buClr>
                <a:schemeClr val="tx2">
                  <a:lumMod val="40000"/>
                  <a:lumOff val="60000"/>
                </a:schemeClr>
              </a:buClr>
              <a:buFont typeface="Wingdings" pitchFamily="2" charset="2"/>
              <a:buChar char="Ø"/>
            </a:pPr>
            <a:r>
              <a:rPr lang="el-GR" sz="2000" dirty="0" smtClean="0">
                <a:solidFill>
                  <a:schemeClr val="bg1"/>
                </a:solidFill>
                <a:latin typeface="+mj-lt"/>
              </a:rPr>
              <a:t>Αποψίλωση Δασών</a:t>
            </a:r>
            <a:endParaRPr lang="en-US" sz="2000" dirty="0" smtClean="0">
              <a:solidFill>
                <a:schemeClr val="bg1"/>
              </a:solidFill>
              <a:latin typeface="+mj-lt"/>
            </a:endParaRPr>
          </a:p>
          <a:p>
            <a:pPr lvl="1">
              <a:buClr>
                <a:schemeClr val="tx2">
                  <a:lumMod val="40000"/>
                  <a:lumOff val="60000"/>
                </a:schemeClr>
              </a:buClr>
              <a:buFont typeface="Wingdings" pitchFamily="2" charset="2"/>
              <a:buChar char="Ø"/>
            </a:pPr>
            <a:r>
              <a:rPr lang="el-GR" sz="2000" dirty="0" smtClean="0">
                <a:solidFill>
                  <a:schemeClr val="bg1"/>
                </a:solidFill>
                <a:latin typeface="+mj-lt"/>
              </a:rPr>
              <a:t>Καύση Ορυκτών Καυσίμων – Άνθρακας/Λιγνίτης/Πετρέλαιο/Φυσικό Αέριο</a:t>
            </a:r>
            <a:endParaRPr lang="en-US" sz="2000" dirty="0" smtClean="0">
              <a:solidFill>
                <a:schemeClr val="bg1"/>
              </a:solidFill>
              <a:latin typeface="+mj-lt"/>
            </a:endParaRPr>
          </a:p>
          <a:p>
            <a:pPr lvl="1">
              <a:buClr>
                <a:schemeClr val="tx2">
                  <a:lumMod val="40000"/>
                  <a:lumOff val="60000"/>
                </a:schemeClr>
              </a:buClr>
              <a:buFont typeface="Wingdings" pitchFamily="2" charset="2"/>
              <a:buChar char="Ø"/>
            </a:pPr>
            <a:r>
              <a:rPr lang="el-GR" sz="2000" dirty="0" smtClean="0">
                <a:solidFill>
                  <a:schemeClr val="bg1"/>
                </a:solidFill>
                <a:latin typeface="+mj-lt"/>
              </a:rPr>
              <a:t>Εκτροφή Ζώων</a:t>
            </a:r>
            <a:endParaRPr lang="en-US" sz="2000" dirty="0" smtClean="0">
              <a:solidFill>
                <a:schemeClr val="bg1"/>
              </a:solidFill>
              <a:latin typeface="+mj-lt"/>
            </a:endParaRPr>
          </a:p>
          <a:p>
            <a:pPr lvl="1">
              <a:buClr>
                <a:schemeClr val="tx2">
                  <a:lumMod val="40000"/>
                  <a:lumOff val="60000"/>
                </a:schemeClr>
              </a:buClr>
              <a:buFont typeface="Wingdings" pitchFamily="2" charset="2"/>
              <a:buChar char="Ø"/>
            </a:pPr>
            <a:r>
              <a:rPr lang="el-GR" sz="2000" dirty="0" smtClean="0">
                <a:solidFill>
                  <a:schemeClr val="bg1"/>
                </a:solidFill>
                <a:latin typeface="+mj-lt"/>
              </a:rPr>
              <a:t>Υπερκατανάλωση προϊόντων του πρωτογενή τομέα</a:t>
            </a:r>
            <a:endParaRPr lang="en-US" sz="2000" dirty="0" smtClean="0">
              <a:solidFill>
                <a:schemeClr val="bg1"/>
              </a:solidFill>
              <a:latin typeface="+mj-lt"/>
            </a:endParaRPr>
          </a:p>
          <a:p>
            <a:pPr lvl="1">
              <a:buClr>
                <a:schemeClr val="tx2">
                  <a:lumMod val="40000"/>
                  <a:lumOff val="60000"/>
                </a:schemeClr>
              </a:buClr>
              <a:buFont typeface="Wingdings" pitchFamily="2" charset="2"/>
              <a:buChar char="Ø"/>
            </a:pPr>
            <a:r>
              <a:rPr lang="el-GR" sz="2000" dirty="0" smtClean="0">
                <a:solidFill>
                  <a:schemeClr val="bg1"/>
                </a:solidFill>
                <a:latin typeface="+mj-lt"/>
              </a:rPr>
              <a:t>Υπερπληθυσμός</a:t>
            </a:r>
            <a:endParaRPr lang="en-US" sz="2000" dirty="0" smtClean="0">
              <a:solidFill>
                <a:schemeClr val="bg1"/>
              </a:solidFill>
              <a:latin typeface="+mj-lt"/>
            </a:endParaRPr>
          </a:p>
          <a:p>
            <a:pPr lvl="1">
              <a:buClr>
                <a:schemeClr val="tx2">
                  <a:lumMod val="40000"/>
                  <a:lumOff val="60000"/>
                </a:schemeClr>
              </a:buClr>
              <a:buFont typeface="Wingdings" pitchFamily="2" charset="2"/>
              <a:buChar char="Ø"/>
            </a:pPr>
            <a:r>
              <a:rPr lang="el-GR" sz="2000" dirty="0" smtClean="0">
                <a:solidFill>
                  <a:schemeClr val="bg1"/>
                </a:solidFill>
                <a:latin typeface="+mj-lt"/>
              </a:rPr>
              <a:t>Αστυφιλία</a:t>
            </a:r>
          </a:p>
          <a:p>
            <a:endParaRPr lang="el-GR" sz="2200" dirty="0" smtClean="0">
              <a:latin typeface="+mj-lt"/>
            </a:endParaRPr>
          </a:p>
          <a:p>
            <a:r>
              <a:rPr lang="el-GR" sz="2200" dirty="0" smtClean="0">
                <a:solidFill>
                  <a:schemeClr val="bg1"/>
                </a:solidFill>
                <a:latin typeface="+mj-lt"/>
              </a:rPr>
              <a:t>Φυσικές Διαδικασίες </a:t>
            </a:r>
            <a:endParaRPr lang="en-US" sz="2200" dirty="0" smtClean="0">
              <a:solidFill>
                <a:schemeClr val="bg1"/>
              </a:solidFill>
              <a:latin typeface="+mj-lt"/>
            </a:endParaRPr>
          </a:p>
          <a:p>
            <a:pPr lvl="1">
              <a:buClr>
                <a:schemeClr val="tx2">
                  <a:lumMod val="40000"/>
                  <a:lumOff val="60000"/>
                </a:schemeClr>
              </a:buClr>
              <a:buFont typeface="Wingdings" pitchFamily="2" charset="2"/>
              <a:buChar char="Ø"/>
            </a:pPr>
            <a:r>
              <a:rPr lang="el-GR" sz="2000" dirty="0" smtClean="0">
                <a:solidFill>
                  <a:schemeClr val="bg1"/>
                </a:solidFill>
                <a:latin typeface="+mj-lt"/>
              </a:rPr>
              <a:t>Μετακινήσεις των Ηπείρων </a:t>
            </a:r>
            <a:endParaRPr lang="en-US" sz="2000" dirty="0" smtClean="0">
              <a:solidFill>
                <a:schemeClr val="bg1"/>
              </a:solidFill>
              <a:latin typeface="+mj-lt"/>
            </a:endParaRPr>
          </a:p>
          <a:p>
            <a:pPr lvl="1">
              <a:buClr>
                <a:schemeClr val="tx2">
                  <a:lumMod val="40000"/>
                  <a:lumOff val="60000"/>
                </a:schemeClr>
              </a:buClr>
              <a:buFont typeface="Wingdings" pitchFamily="2" charset="2"/>
              <a:buChar char="Ø"/>
            </a:pPr>
            <a:r>
              <a:rPr lang="el-GR" sz="2000" dirty="0" smtClean="0">
                <a:solidFill>
                  <a:schemeClr val="bg1"/>
                </a:solidFill>
                <a:latin typeface="+mj-lt"/>
              </a:rPr>
              <a:t>Ηφαιστειακές Εκρήξεις</a:t>
            </a:r>
            <a:endParaRPr lang="en-US" sz="2000" dirty="0" smtClean="0">
              <a:solidFill>
                <a:schemeClr val="bg1"/>
              </a:solidFill>
              <a:latin typeface="+mj-lt"/>
            </a:endParaRPr>
          </a:p>
          <a:p>
            <a:pPr lvl="1">
              <a:buClr>
                <a:schemeClr val="tx2">
                  <a:lumMod val="40000"/>
                  <a:lumOff val="60000"/>
                </a:schemeClr>
              </a:buClr>
              <a:buFont typeface="Wingdings" pitchFamily="2" charset="2"/>
              <a:buChar char="Ø"/>
            </a:pPr>
            <a:r>
              <a:rPr lang="el-GR" sz="2000" dirty="0" smtClean="0">
                <a:solidFill>
                  <a:schemeClr val="bg1"/>
                </a:solidFill>
                <a:latin typeface="+mj-lt"/>
              </a:rPr>
              <a:t>Μεταβολές της Ηλιακής Δραστηριότητας</a:t>
            </a:r>
          </a:p>
          <a:p>
            <a:pPr lvl="8"/>
            <a:endParaRPr lang="el-GR" dirty="0" smtClean="0"/>
          </a:p>
          <a:p>
            <a:endParaRPr lang="el-GR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143505" y="3485818"/>
            <a:ext cx="4000496" cy="30864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2 - Θέση περιεχομένου"/>
          <p:cNvSpPr txBox="1">
            <a:spLocks/>
          </p:cNvSpPr>
          <p:nvPr/>
        </p:nvSpPr>
        <p:spPr>
          <a:xfrm>
            <a:off x="5143504" y="6572248"/>
            <a:ext cx="4000496" cy="285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274320" lvl="0" indent="-274320" algn="ctr">
              <a:spcBef>
                <a:spcPct val="20000"/>
              </a:spcBef>
              <a:buClr>
                <a:schemeClr val="accent3"/>
              </a:buClr>
              <a:buSzPct val="95000"/>
              <a:defRPr/>
            </a:pPr>
            <a:r>
              <a:rPr lang="el-GR" sz="1000" dirty="0" smtClean="0">
                <a:solidFill>
                  <a:schemeClr val="bg1"/>
                </a:solidFill>
              </a:rPr>
              <a:t>Πηγή:</a:t>
            </a:r>
            <a:r>
              <a:rPr lang="en-US" sz="1000" dirty="0" smtClean="0">
                <a:solidFill>
                  <a:schemeClr val="bg1"/>
                </a:solidFill>
              </a:rPr>
              <a:t> http://www.genadios.edu.gr/pdf/klima.pdf </a:t>
            </a:r>
            <a:endParaRPr lang="el-GR" sz="100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tabLst/>
              <a:defRPr/>
            </a:pPr>
            <a:endParaRPr kumimoji="0" lang="el-GR" sz="22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7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lang="el-GR" sz="1400" dirty="0" smtClean="0">
                <a:solidFill>
                  <a:schemeClr val="bg1"/>
                </a:solidFill>
              </a:rPr>
              <a:t>Κλάδου Πηνελόπη - 2023</a:t>
            </a:r>
            <a:endParaRPr lang="el-GR" sz="1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5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5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2" dur="2000" fill="hold"/>
                                        <p:tgtEl>
                                          <p:spTgt spid="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63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7083 -0.2331 L -0.26545 -0.35926 " pathEditMode="relative" rAng="0" ptsTypes="AA">
                                      <p:cBhvr>
                                        <p:cTn id="6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7" y="-63"/>
                                    </p:animMotion>
                                  </p:childTnLst>
                                </p:cTn>
                              </p:par>
                              <p:par>
                                <p:cTn id="65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6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2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5" grpId="0"/>
      <p:bldP spid="5" grpId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5000"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0" y="0"/>
            <a:ext cx="9144000" cy="6643710"/>
          </a:xfrm>
        </p:spPr>
        <p:txBody>
          <a:bodyPr>
            <a:normAutofit/>
          </a:bodyPr>
          <a:lstStyle/>
          <a:p>
            <a:pPr marL="342900" lvl="4" indent="-342900">
              <a:buFont typeface="Wingdings" pitchFamily="2" charset="2"/>
              <a:buChar char="v"/>
            </a:pPr>
            <a:endParaRPr lang="el-GR" sz="2200" dirty="0" smtClean="0">
              <a:solidFill>
                <a:schemeClr val="bg1"/>
              </a:solidFill>
              <a:latin typeface="+mj-lt"/>
            </a:endParaRPr>
          </a:p>
          <a:p>
            <a:pPr marL="342900" lvl="4" indent="-342900">
              <a:buClr>
                <a:schemeClr val="tx2">
                  <a:lumMod val="40000"/>
                  <a:lumOff val="60000"/>
                </a:schemeClr>
              </a:buClr>
              <a:buFont typeface="Wingdings" pitchFamily="2" charset="2"/>
              <a:buChar char="v"/>
            </a:pPr>
            <a:r>
              <a:rPr lang="el-GR" sz="2200" dirty="0" smtClean="0">
                <a:solidFill>
                  <a:schemeClr val="bg1"/>
                </a:solidFill>
                <a:latin typeface="+mj-lt"/>
              </a:rPr>
              <a:t>Εκτιμάται ότι η δημιουργία του πλανήτη ανέρχεται στα 4,5δισ. χρόνια πριν.</a:t>
            </a:r>
            <a:endParaRPr lang="en-US" sz="2200" dirty="0" smtClean="0">
              <a:solidFill>
                <a:schemeClr val="bg1"/>
              </a:solidFill>
              <a:latin typeface="+mj-lt"/>
            </a:endParaRPr>
          </a:p>
          <a:p>
            <a:pPr marL="342900" lvl="4" indent="-342900">
              <a:buFont typeface="Wingdings" pitchFamily="2" charset="2"/>
              <a:buChar char="v"/>
            </a:pPr>
            <a:endParaRPr lang="en-US" sz="2200" dirty="0" smtClean="0">
              <a:solidFill>
                <a:schemeClr val="bg1"/>
              </a:solidFill>
              <a:latin typeface="+mj-lt"/>
            </a:endParaRPr>
          </a:p>
          <a:p>
            <a:pPr marL="342900" lvl="4" indent="-342900">
              <a:buClr>
                <a:schemeClr val="tx2">
                  <a:lumMod val="40000"/>
                  <a:lumOff val="60000"/>
                </a:schemeClr>
              </a:buClr>
              <a:buFont typeface="Wingdings" pitchFamily="2" charset="2"/>
              <a:buChar char="v"/>
            </a:pPr>
            <a:r>
              <a:rPr lang="el-GR" sz="2200" dirty="0" smtClean="0">
                <a:solidFill>
                  <a:schemeClr val="bg1"/>
                </a:solidFill>
                <a:latin typeface="+mj-lt"/>
              </a:rPr>
              <a:t>Από τότε ριζικές αλλαγές έχουν επέλθει ανά διαστήματα (δεκάδες χιλιάδες ή εκατ. χρόνια) </a:t>
            </a:r>
            <a:r>
              <a:rPr lang="el-GR" sz="2200" dirty="0" smtClean="0">
                <a:solidFill>
                  <a:schemeClr val="bg1"/>
                </a:solidFill>
                <a:latin typeface="+mj-lt"/>
                <a:sym typeface="Wingdings" pitchFamily="2" charset="2"/>
              </a:rPr>
              <a:t> Διακύμανση </a:t>
            </a:r>
            <a:r>
              <a:rPr lang="el-GR" sz="2200" dirty="0" smtClean="0">
                <a:solidFill>
                  <a:schemeClr val="bg1"/>
                </a:solidFill>
                <a:latin typeface="+mj-lt"/>
              </a:rPr>
              <a:t>θερμών περιόδων και περιόδων παγετώνων.</a:t>
            </a:r>
            <a:endParaRPr lang="en-US" sz="2200" dirty="0" smtClean="0">
              <a:solidFill>
                <a:schemeClr val="bg1"/>
              </a:solidFill>
              <a:latin typeface="+mj-lt"/>
            </a:endParaRPr>
          </a:p>
          <a:p>
            <a:pPr marL="342900" lvl="4" indent="-342900">
              <a:buFont typeface="Wingdings" pitchFamily="2" charset="2"/>
              <a:buChar char="v"/>
            </a:pPr>
            <a:endParaRPr lang="en-US" sz="2200" dirty="0" smtClean="0">
              <a:solidFill>
                <a:schemeClr val="bg1"/>
              </a:solidFill>
              <a:latin typeface="+mj-lt"/>
            </a:endParaRPr>
          </a:p>
          <a:p>
            <a:pPr marL="342900" lvl="4" indent="-342900">
              <a:buClr>
                <a:schemeClr val="tx2">
                  <a:lumMod val="40000"/>
                  <a:lumOff val="60000"/>
                </a:schemeClr>
              </a:buClr>
              <a:buFont typeface="Wingdings" pitchFamily="2" charset="2"/>
              <a:buChar char="v"/>
            </a:pPr>
            <a:r>
              <a:rPr lang="el-GR" sz="2200" dirty="0" smtClean="0">
                <a:solidFill>
                  <a:schemeClr val="bg1"/>
                </a:solidFill>
                <a:latin typeface="+mj-lt"/>
              </a:rPr>
              <a:t>Κατά τη «βιομηχανική εποχή» οι θερμοκρασίες αυξήθηκαν με τρομακτικούς ρυθμούς.</a:t>
            </a:r>
            <a:endParaRPr lang="en-US" sz="2200" dirty="0" smtClean="0">
              <a:solidFill>
                <a:schemeClr val="bg1"/>
              </a:solidFill>
              <a:latin typeface="+mj-lt"/>
            </a:endParaRPr>
          </a:p>
          <a:p>
            <a:pPr marL="342900" lvl="4" indent="-342900">
              <a:buFont typeface="Wingdings" pitchFamily="2" charset="2"/>
              <a:buChar char="v"/>
            </a:pPr>
            <a:endParaRPr lang="en-US" sz="2200" dirty="0" smtClean="0">
              <a:solidFill>
                <a:schemeClr val="bg1"/>
              </a:solidFill>
              <a:latin typeface="+mj-lt"/>
            </a:endParaRPr>
          </a:p>
          <a:p>
            <a:pPr marL="342900" lvl="4" indent="-342900">
              <a:buClr>
                <a:schemeClr val="tx2">
                  <a:lumMod val="40000"/>
                  <a:lumOff val="60000"/>
                </a:schemeClr>
              </a:buClr>
              <a:buFont typeface="Wingdings" pitchFamily="2" charset="2"/>
              <a:buChar char="v"/>
            </a:pPr>
            <a:r>
              <a:rPr lang="el-GR" sz="2200" dirty="0" smtClean="0">
                <a:solidFill>
                  <a:schemeClr val="bg1"/>
                </a:solidFill>
                <a:latin typeface="+mj-lt"/>
              </a:rPr>
              <a:t>Φυσικές διαδικασίες, π.χ. αλλαγές στην ηλιακή </a:t>
            </a:r>
          </a:p>
          <a:p>
            <a:pPr marL="342900" lvl="4" indent="-342900">
              <a:buNone/>
            </a:pPr>
            <a:r>
              <a:rPr lang="el-GR" sz="2200" dirty="0" smtClean="0">
                <a:solidFill>
                  <a:schemeClr val="bg1"/>
                </a:solidFill>
                <a:latin typeface="+mj-lt"/>
              </a:rPr>
              <a:t>	ακτινοβολία / ηφαιστειακή δραστηριότητα κ.τ.λ. </a:t>
            </a:r>
          </a:p>
          <a:p>
            <a:pPr marL="342900" lvl="4" indent="-342900">
              <a:buNone/>
            </a:pPr>
            <a:r>
              <a:rPr lang="el-GR" sz="2200" dirty="0" smtClean="0">
                <a:solidFill>
                  <a:schemeClr val="bg1"/>
                </a:solidFill>
                <a:latin typeface="+mj-lt"/>
              </a:rPr>
              <a:t>	υπολογίζεται ότι συνέβαλαν λιγότερο από 0,1°C </a:t>
            </a:r>
          </a:p>
          <a:p>
            <a:pPr marL="342900" lvl="4" indent="-342900">
              <a:buNone/>
            </a:pPr>
            <a:r>
              <a:rPr lang="el-GR" sz="2200" dirty="0" smtClean="0">
                <a:solidFill>
                  <a:schemeClr val="bg1"/>
                </a:solidFill>
                <a:latin typeface="+mj-lt"/>
              </a:rPr>
              <a:t>	στη συνολική θέρμανση μεταξύ 1890 και 2010.</a:t>
            </a:r>
          </a:p>
          <a:p>
            <a:pPr marL="342900" lvl="4" indent="-342900">
              <a:buFont typeface="Wingdings" pitchFamily="2" charset="2"/>
              <a:buChar char="q"/>
            </a:pPr>
            <a:endParaRPr lang="el-GR" dirty="0" smtClean="0">
              <a:solidFill>
                <a:schemeClr val="bg1"/>
              </a:solidFill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072198" y="3071810"/>
            <a:ext cx="3071802" cy="32861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2 - Θέση περιεχομένου"/>
          <p:cNvSpPr txBox="1">
            <a:spLocks/>
          </p:cNvSpPr>
          <p:nvPr/>
        </p:nvSpPr>
        <p:spPr>
          <a:xfrm>
            <a:off x="6072198" y="6286520"/>
            <a:ext cx="3071802" cy="571480"/>
          </a:xfrm>
          <a:prstGeom prst="rect">
            <a:avLst/>
          </a:prstGeom>
        </p:spPr>
        <p:txBody>
          <a:bodyPr vert="horz">
            <a:noAutofit/>
          </a:bodyPr>
          <a:lstStyle/>
          <a:p>
            <a:pPr marL="274320" lvl="0" indent="-274320" algn="ctr">
              <a:spcBef>
                <a:spcPct val="20000"/>
              </a:spcBef>
              <a:buClr>
                <a:schemeClr val="accent3"/>
              </a:buClr>
              <a:buSzPct val="95000"/>
              <a:defRPr/>
            </a:pPr>
            <a:r>
              <a:rPr kumimoji="0" lang="el-GR" sz="1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Πηγή:</a:t>
            </a:r>
            <a:r>
              <a:rPr lang="en-US" sz="1000" dirty="0" smtClean="0">
                <a:solidFill>
                  <a:schemeClr val="bg1"/>
                </a:solidFill>
              </a:rPr>
              <a:t>https://www.lifo.gr/now/perivallon/india-megalytero-lockdown-ston-kosmo-katharise-me-entyposiako-tropo-tin-atmosfaira</a:t>
            </a:r>
            <a:endParaRPr kumimoji="0" lang="el-GR" sz="10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6 - TextBox"/>
          <p:cNvSpPr txBox="1"/>
          <p:nvPr/>
        </p:nvSpPr>
        <p:spPr>
          <a:xfrm>
            <a:off x="6072198" y="3000372"/>
            <a:ext cx="10001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200" dirty="0" smtClean="0"/>
              <a:t>Νέο Δελχί</a:t>
            </a:r>
          </a:p>
          <a:p>
            <a:r>
              <a:rPr lang="en-US" sz="1200" dirty="0" smtClean="0"/>
              <a:t>03/11/2019</a:t>
            </a:r>
            <a:endParaRPr lang="el-GR" sz="1200" dirty="0"/>
          </a:p>
        </p:txBody>
      </p:sp>
      <p:sp>
        <p:nvSpPr>
          <p:cNvPr id="8" name="7 - TextBox"/>
          <p:cNvSpPr txBox="1"/>
          <p:nvPr/>
        </p:nvSpPr>
        <p:spPr>
          <a:xfrm>
            <a:off x="6072198" y="4714884"/>
            <a:ext cx="10001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200" dirty="0" smtClean="0"/>
              <a:t>Νέο Δελχί</a:t>
            </a:r>
          </a:p>
          <a:p>
            <a:r>
              <a:rPr lang="el-GR" sz="1200" dirty="0" smtClean="0"/>
              <a:t>30</a:t>
            </a:r>
            <a:r>
              <a:rPr lang="en-US" sz="1200" dirty="0" smtClean="0"/>
              <a:t>/</a:t>
            </a:r>
            <a:r>
              <a:rPr lang="el-GR" sz="1200" dirty="0" smtClean="0"/>
              <a:t>03</a:t>
            </a:r>
            <a:r>
              <a:rPr lang="en-US" sz="1200" dirty="0" smtClean="0"/>
              <a:t>/20</a:t>
            </a:r>
            <a:r>
              <a:rPr lang="el-GR" sz="1200" dirty="0" smtClean="0"/>
              <a:t>20</a:t>
            </a:r>
            <a:endParaRPr lang="el-GR" sz="1200" dirty="0"/>
          </a:p>
        </p:txBody>
      </p:sp>
      <p:sp>
        <p:nvSpPr>
          <p:cNvPr id="10" name="9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lang="el-GR" sz="1400" dirty="0" smtClean="0">
                <a:solidFill>
                  <a:schemeClr val="bg1"/>
                </a:solidFill>
              </a:rPr>
              <a:t>Κλάδου Πηνελόπη - 2023</a:t>
            </a:r>
            <a:endParaRPr lang="el-GR" sz="1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0" dur="2000" fill="hold"/>
                                        <p:tgtEl>
                                          <p:spTgt spid="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51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2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02362 -0.08403 " pathEditMode="relative" ptsTypes="AA">
                                      <p:cBhvr>
                                        <p:cTn id="5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57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022E-16 0.02084 L -0.04549 0.02038 " pathEditMode="relative" rAng="0" ptsTypes="AA">
                                      <p:cBhvr>
                                        <p:cTn id="5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5" grpId="0"/>
      <p:bldP spid="5" grpId="1"/>
      <p:bldP spid="7" grpId="0"/>
      <p:bldP spid="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1 - Τίτλος"/>
          <p:cNvSpPr>
            <a:spLocks noGrp="1"/>
          </p:cNvSpPr>
          <p:nvPr>
            <p:ph idx="1"/>
          </p:nvPr>
        </p:nvSpPr>
        <p:spPr>
          <a:xfrm>
            <a:off x="457200" y="0"/>
            <a:ext cx="8229600" cy="6858000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n-US" sz="4600" dirty="0" smtClean="0">
                <a:solidFill>
                  <a:srgbClr val="FFFF00"/>
                </a:solidFill>
              </a:rPr>
              <a:t> </a:t>
            </a:r>
          </a:p>
          <a:p>
            <a:pPr algn="ctr">
              <a:buNone/>
            </a:pPr>
            <a:endParaRPr lang="en-US" sz="4600" dirty="0" smtClean="0">
              <a:solidFill>
                <a:srgbClr val="FFFF00"/>
              </a:solidFill>
            </a:endParaRPr>
          </a:p>
          <a:p>
            <a:pPr algn="ctr">
              <a:buNone/>
            </a:pPr>
            <a:endParaRPr lang="en-US" sz="4600" dirty="0" smtClean="0">
              <a:solidFill>
                <a:srgbClr val="FFFF00"/>
              </a:solidFill>
            </a:endParaRPr>
          </a:p>
          <a:p>
            <a:pPr algn="ctr">
              <a:buNone/>
            </a:pPr>
            <a:r>
              <a:rPr lang="el-GR" sz="4600" dirty="0" smtClean="0">
                <a:solidFill>
                  <a:srgbClr val="FFFF00"/>
                </a:solidFill>
              </a:rPr>
              <a:t>ΕΠΙΠΤΩΣΕΙΣ</a:t>
            </a:r>
            <a:r>
              <a:rPr lang="en-US" sz="4600" dirty="0" smtClean="0"/>
              <a:t> </a:t>
            </a:r>
            <a:r>
              <a:rPr lang="el-GR" sz="4600" dirty="0" smtClean="0">
                <a:solidFill>
                  <a:srgbClr val="FFFF00"/>
                </a:solidFill>
              </a:rPr>
              <a:t>ΣΤΟ</a:t>
            </a:r>
            <a:r>
              <a:rPr lang="el-GR" sz="4600" dirty="0" smtClean="0"/>
              <a:t> </a:t>
            </a:r>
            <a:r>
              <a:rPr lang="el-GR" sz="4600" dirty="0" smtClean="0">
                <a:solidFill>
                  <a:srgbClr val="FFFF00"/>
                </a:solidFill>
              </a:rPr>
              <a:t>ΚΛΙΜΑ</a:t>
            </a:r>
            <a:endParaRPr lang="el-GR" sz="4600" dirty="0">
              <a:solidFill>
                <a:srgbClr val="FFFF00"/>
              </a:solidFill>
            </a:endParaRPr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lang="el-GR" sz="1400" dirty="0" smtClean="0">
                <a:solidFill>
                  <a:schemeClr val="bg1"/>
                </a:solidFill>
              </a:rPr>
              <a:t>Κλάδου Πηνελόπη - 2023</a:t>
            </a:r>
            <a:endParaRPr lang="el-GR" sz="1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lum/>
          </a:blip>
          <a:srcRect/>
          <a:stretch>
            <a:fillRect l="-13000" r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>
            <a:normAutofit/>
          </a:bodyPr>
          <a:lstStyle/>
          <a:p>
            <a:pPr>
              <a:buNone/>
            </a:pPr>
            <a:endParaRPr lang="en-US" sz="2200" b="1" dirty="0" smtClean="0">
              <a:solidFill>
                <a:schemeClr val="bg1"/>
              </a:solidFill>
              <a:latin typeface="+mj-lt"/>
            </a:endParaRPr>
          </a:p>
          <a:p>
            <a:pPr>
              <a:buNone/>
            </a:pPr>
            <a:r>
              <a:rPr lang="el-GR" sz="2200" dirty="0" smtClean="0">
                <a:solidFill>
                  <a:schemeClr val="bg1"/>
                </a:solidFill>
                <a:latin typeface="+mj-lt"/>
              </a:rPr>
              <a:t>Τροποποίηση της σύνθεσης της ατμόσφαιρας</a:t>
            </a:r>
          </a:p>
          <a:p>
            <a:pPr>
              <a:buNone/>
            </a:pPr>
            <a:endParaRPr lang="el-GR" sz="2200" dirty="0" smtClean="0">
              <a:latin typeface="+mj-lt"/>
            </a:endParaRPr>
          </a:p>
          <a:p>
            <a:pPr>
              <a:buNone/>
            </a:pPr>
            <a:endParaRPr lang="el-GR" sz="2200" dirty="0">
              <a:latin typeface="+mj-lt"/>
            </a:endParaRPr>
          </a:p>
          <a:p>
            <a:pPr>
              <a:buNone/>
            </a:pPr>
            <a:r>
              <a:rPr lang="el-GR" sz="2200" dirty="0" smtClean="0">
                <a:solidFill>
                  <a:schemeClr val="bg1"/>
                </a:solidFill>
                <a:latin typeface="+mj-lt"/>
              </a:rPr>
              <a:t>Αύξηση Αερίων του Θερμοκηπίου</a:t>
            </a:r>
            <a:r>
              <a:rPr lang="en-US" sz="2200" dirty="0" smtClean="0">
                <a:solidFill>
                  <a:schemeClr val="bg1"/>
                </a:solidFill>
                <a:latin typeface="+mj-lt"/>
              </a:rPr>
              <a:t> CO</a:t>
            </a:r>
            <a:r>
              <a:rPr lang="en-US" sz="1600" dirty="0" smtClean="0">
                <a:solidFill>
                  <a:schemeClr val="bg1"/>
                </a:solidFill>
                <a:latin typeface="+mj-lt"/>
              </a:rPr>
              <a:t>2</a:t>
            </a:r>
            <a:r>
              <a:rPr lang="el-GR" sz="1600" dirty="0" smtClean="0">
                <a:solidFill>
                  <a:schemeClr val="bg1"/>
                </a:solidFill>
                <a:latin typeface="+mj-lt"/>
              </a:rPr>
              <a:t>,</a:t>
            </a:r>
            <a:r>
              <a:rPr lang="el-GR" sz="2200" dirty="0" smtClean="0">
                <a:solidFill>
                  <a:schemeClr val="bg1"/>
                </a:solidFill>
                <a:latin typeface="+mj-lt"/>
              </a:rPr>
              <a:t> </a:t>
            </a:r>
            <a:r>
              <a:rPr lang="en-US" sz="2200" dirty="0" smtClean="0">
                <a:solidFill>
                  <a:schemeClr val="bg1"/>
                </a:solidFill>
                <a:latin typeface="+mj-lt"/>
              </a:rPr>
              <a:t>CH</a:t>
            </a:r>
            <a:r>
              <a:rPr lang="en-US" sz="1600" dirty="0" smtClean="0">
                <a:solidFill>
                  <a:schemeClr val="bg1"/>
                </a:solidFill>
                <a:latin typeface="+mj-lt"/>
              </a:rPr>
              <a:t>4</a:t>
            </a:r>
            <a:r>
              <a:rPr lang="el-GR" sz="1600" dirty="0" smtClean="0">
                <a:solidFill>
                  <a:schemeClr val="bg1"/>
                </a:solidFill>
                <a:latin typeface="+mj-lt"/>
              </a:rPr>
              <a:t>,</a:t>
            </a:r>
            <a:r>
              <a:rPr lang="el-GR" sz="2200" dirty="0" smtClean="0">
                <a:solidFill>
                  <a:schemeClr val="bg1"/>
                </a:solidFill>
                <a:latin typeface="+mj-lt"/>
              </a:rPr>
              <a:t> </a:t>
            </a:r>
            <a:r>
              <a:rPr lang="en-US" sz="2200" dirty="0" smtClean="0">
                <a:solidFill>
                  <a:schemeClr val="bg1"/>
                </a:solidFill>
                <a:latin typeface="+mj-lt"/>
              </a:rPr>
              <a:t>N</a:t>
            </a:r>
            <a:r>
              <a:rPr lang="en-US" sz="1400" dirty="0" smtClean="0">
                <a:solidFill>
                  <a:schemeClr val="bg1"/>
                </a:solidFill>
                <a:latin typeface="+mj-lt"/>
              </a:rPr>
              <a:t>2</a:t>
            </a:r>
            <a:r>
              <a:rPr lang="en-US" sz="2000" dirty="0" smtClean="0">
                <a:solidFill>
                  <a:schemeClr val="bg1"/>
                </a:solidFill>
                <a:latin typeface="+mj-lt"/>
              </a:rPr>
              <a:t>O</a:t>
            </a:r>
            <a:endParaRPr lang="el-GR" sz="2200" dirty="0" smtClean="0">
              <a:solidFill>
                <a:schemeClr val="bg1"/>
              </a:solidFill>
              <a:latin typeface="+mj-lt"/>
            </a:endParaRPr>
          </a:p>
          <a:p>
            <a:endParaRPr lang="el-GR" sz="2200" dirty="0" smtClean="0">
              <a:solidFill>
                <a:schemeClr val="bg1"/>
              </a:solidFill>
              <a:latin typeface="+mj-lt"/>
            </a:endParaRPr>
          </a:p>
          <a:p>
            <a:endParaRPr lang="el-GR" sz="2200" dirty="0" smtClean="0">
              <a:solidFill>
                <a:schemeClr val="bg1"/>
              </a:solidFill>
              <a:latin typeface="+mj-lt"/>
            </a:endParaRPr>
          </a:p>
          <a:p>
            <a:pPr>
              <a:buNone/>
            </a:pPr>
            <a:r>
              <a:rPr lang="el-GR" sz="2200" dirty="0" smtClean="0">
                <a:solidFill>
                  <a:schemeClr val="bg1"/>
                </a:solidFill>
                <a:latin typeface="+mj-lt"/>
              </a:rPr>
              <a:t>Υπερθέρμανση του Πλανήτη – Έντονα Καιρικά Φαινόμενα – </a:t>
            </a:r>
          </a:p>
          <a:p>
            <a:pPr>
              <a:buNone/>
            </a:pPr>
            <a:r>
              <a:rPr lang="el-GR" sz="2200" dirty="0" smtClean="0">
                <a:solidFill>
                  <a:schemeClr val="bg1"/>
                </a:solidFill>
                <a:latin typeface="+mj-lt"/>
              </a:rPr>
              <a:t>Εξαφάνιση Ειδών</a:t>
            </a:r>
          </a:p>
          <a:p>
            <a:pPr>
              <a:buNone/>
            </a:pPr>
            <a:endParaRPr lang="el-GR" sz="2200" dirty="0" smtClean="0">
              <a:solidFill>
                <a:schemeClr val="bg1"/>
              </a:solidFill>
              <a:latin typeface="+mj-lt"/>
            </a:endParaRPr>
          </a:p>
          <a:p>
            <a:pPr>
              <a:buNone/>
            </a:pPr>
            <a:endParaRPr lang="el-GR" sz="2200" dirty="0" smtClean="0">
              <a:solidFill>
                <a:schemeClr val="bg1"/>
              </a:solidFill>
              <a:latin typeface="+mj-lt"/>
            </a:endParaRPr>
          </a:p>
          <a:p>
            <a:pPr>
              <a:buNone/>
            </a:pPr>
            <a:r>
              <a:rPr lang="el-GR" sz="2200" dirty="0" smtClean="0">
                <a:solidFill>
                  <a:schemeClr val="bg1"/>
                </a:solidFill>
                <a:latin typeface="+mj-lt"/>
              </a:rPr>
              <a:t>Τήξη Θαλάσσιων Πάγων – </a:t>
            </a:r>
          </a:p>
          <a:p>
            <a:pPr>
              <a:buNone/>
            </a:pPr>
            <a:r>
              <a:rPr lang="el-GR" sz="2200" dirty="0" smtClean="0">
                <a:solidFill>
                  <a:schemeClr val="bg1"/>
                </a:solidFill>
                <a:latin typeface="+mj-lt"/>
              </a:rPr>
              <a:t>Άνοδος Στάθμης της Θάλασσας</a:t>
            </a:r>
          </a:p>
          <a:p>
            <a:pPr>
              <a:buNone/>
            </a:pPr>
            <a:endParaRPr lang="el-GR" sz="2200" dirty="0" smtClean="0">
              <a:solidFill>
                <a:schemeClr val="bg1"/>
              </a:solidFill>
              <a:latin typeface="+mj-lt"/>
            </a:endParaRPr>
          </a:p>
          <a:p>
            <a:pPr>
              <a:buNone/>
            </a:pPr>
            <a:endParaRPr lang="el-GR" dirty="0" smtClean="0"/>
          </a:p>
          <a:p>
            <a:endParaRPr lang="el-GR" dirty="0" smtClean="0"/>
          </a:p>
          <a:p>
            <a:endParaRPr lang="el-GR" dirty="0"/>
          </a:p>
        </p:txBody>
      </p:sp>
      <p:sp>
        <p:nvSpPr>
          <p:cNvPr id="10" name="9 - Βέλος προς τα κάτω"/>
          <p:cNvSpPr/>
          <p:nvPr/>
        </p:nvSpPr>
        <p:spPr>
          <a:xfrm>
            <a:off x="1357290" y="928670"/>
            <a:ext cx="484632" cy="642942"/>
          </a:xfrm>
          <a:prstGeom prst="downArrow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dirty="0"/>
          </a:p>
        </p:txBody>
      </p:sp>
      <p:pic>
        <p:nvPicPr>
          <p:cNvPr id="12" name="Picture 13" descr="Το Φαινόμενο του θερμοκηπίου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214810" y="3714752"/>
            <a:ext cx="4676606" cy="2928958"/>
          </a:xfrm>
          <a:prstGeom prst="rect">
            <a:avLst/>
          </a:prstGeom>
          <a:noFill/>
        </p:spPr>
      </p:pic>
      <p:sp>
        <p:nvSpPr>
          <p:cNvPr id="13" name="2 - Θέση περιεχομένου"/>
          <p:cNvSpPr txBox="1">
            <a:spLocks/>
          </p:cNvSpPr>
          <p:nvPr/>
        </p:nvSpPr>
        <p:spPr>
          <a:xfrm>
            <a:off x="3857620" y="6643710"/>
            <a:ext cx="5286380" cy="214290"/>
          </a:xfrm>
          <a:prstGeom prst="rect">
            <a:avLst/>
          </a:prstGeom>
        </p:spPr>
        <p:txBody>
          <a:bodyPr vert="horz">
            <a:noAutofit/>
          </a:bodyPr>
          <a:lstStyle/>
          <a:p>
            <a:pPr marL="274320" lvl="0" indent="-274320" algn="ctr">
              <a:spcBef>
                <a:spcPct val="20000"/>
              </a:spcBef>
              <a:buClr>
                <a:schemeClr val="accent3"/>
              </a:buClr>
              <a:buSzPct val="95000"/>
              <a:defRPr/>
            </a:pPr>
            <a:r>
              <a:rPr lang="el-GR" sz="1000" dirty="0" smtClean="0">
                <a:solidFill>
                  <a:schemeClr val="bg1"/>
                </a:solidFill>
              </a:rPr>
              <a:t>Πηγή: </a:t>
            </a:r>
            <a:r>
              <a:rPr lang="en-US" sz="1000" dirty="0" smtClean="0">
                <a:solidFill>
                  <a:schemeClr val="bg1"/>
                </a:solidFill>
              </a:rPr>
              <a:t>http://users.sch.gr/pazoulis/experiments/diathematiki/thermokipio/thermokipio.htm</a:t>
            </a:r>
            <a:endParaRPr kumimoji="0" lang="el-GR" sz="10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8 - Βέλος προς τα κάτω"/>
          <p:cNvSpPr/>
          <p:nvPr/>
        </p:nvSpPr>
        <p:spPr>
          <a:xfrm>
            <a:off x="1357290" y="2214554"/>
            <a:ext cx="484632" cy="642942"/>
          </a:xfrm>
          <a:prstGeom prst="downArrow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dirty="0"/>
          </a:p>
        </p:txBody>
      </p:sp>
      <p:sp>
        <p:nvSpPr>
          <p:cNvPr id="14" name="13 - Βέλος προς τα κάτω"/>
          <p:cNvSpPr/>
          <p:nvPr/>
        </p:nvSpPr>
        <p:spPr>
          <a:xfrm>
            <a:off x="1357290" y="3714752"/>
            <a:ext cx="484632" cy="642942"/>
          </a:xfrm>
          <a:prstGeom prst="downArrow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dirty="0"/>
          </a:p>
        </p:txBody>
      </p:sp>
      <p:sp>
        <p:nvSpPr>
          <p:cNvPr id="15" name="14 - Θέση υποσέλιδου"/>
          <p:cNvSpPr>
            <a:spLocks noGrp="1"/>
          </p:cNvSpPr>
          <p:nvPr>
            <p:ph type="ftr" sz="quarter" idx="11"/>
          </p:nvPr>
        </p:nvSpPr>
        <p:spPr>
          <a:xfrm>
            <a:off x="0" y="6357958"/>
            <a:ext cx="3352800" cy="365125"/>
          </a:xfrm>
        </p:spPr>
        <p:txBody>
          <a:bodyPr/>
          <a:lstStyle/>
          <a:p>
            <a:pPr algn="ctr"/>
            <a:r>
              <a:rPr lang="el-GR" sz="1400" dirty="0" smtClean="0">
                <a:solidFill>
                  <a:schemeClr val="bg1"/>
                </a:solidFill>
              </a:rPr>
              <a:t>Κλάδου Πηνελόπη - 2023</a:t>
            </a:r>
            <a:endParaRPr lang="el-GR" sz="1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-0.25 0  E" pathEditMode="relative" ptsTypes="">
                                      <p:cBhvr>
                                        <p:cTn id="32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3" presetID="35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-0.25 0  E" pathEditMode="relative" ptsTypes="">
                                      <p:cBhvr>
                                        <p:cTn id="34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36215 1.11111E-6 L -2.77778E-6 1.11111E-6 " pathEditMode="relative" ptsTypes="AA">
                                      <p:cBhvr>
                                        <p:cTn id="3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9" presetID="0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37795 -1.85185E-6 L -4.72222E-6 -1.85185E-6 " pathEditMode="relative" rAng="0" ptsTypes="AA">
                                      <p:cBhvr>
                                        <p:cTn id="40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9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1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10" grpId="0" animBg="1"/>
      <p:bldP spid="13" grpId="0"/>
      <p:bldP spid="13" grpId="1"/>
      <p:bldP spid="13" grpId="2"/>
      <p:bldP spid="1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pkladou\Desktop\how-much-the-co2-concentration-increased-each-year-12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14282" y="785794"/>
            <a:ext cx="8708654" cy="5735669"/>
          </a:xfrm>
          <a:prstGeom prst="rect">
            <a:avLst/>
          </a:prstGeom>
          <a:noFill/>
        </p:spPr>
      </p:pic>
      <p:sp>
        <p:nvSpPr>
          <p:cNvPr id="7" name="6 - Θέση περιεχομένου"/>
          <p:cNvSpPr>
            <a:spLocks noGrp="1"/>
          </p:cNvSpPr>
          <p:nvPr>
            <p:ph idx="1"/>
          </p:nvPr>
        </p:nvSpPr>
        <p:spPr>
          <a:xfrm>
            <a:off x="0" y="6429396"/>
            <a:ext cx="9144000" cy="285728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l-GR" sz="1000" dirty="0" smtClean="0">
                <a:solidFill>
                  <a:schemeClr val="bg1"/>
                </a:solidFill>
              </a:rPr>
              <a:t>Πηγή: </a:t>
            </a:r>
            <a:r>
              <a:rPr lang="en-US" sz="1000" dirty="0" smtClean="0">
                <a:solidFill>
                  <a:schemeClr val="bg1"/>
                </a:solidFill>
              </a:rPr>
              <a:t>https://gml.noaa.gov/ccgg/trends/gl_gr.html%20-%20Global%20Monitoring%20Laboratory%0BEarth%20System%20Research%20Laboratories</a:t>
            </a:r>
            <a:endParaRPr lang="el-GR" sz="1000" dirty="0">
              <a:solidFill>
                <a:schemeClr val="bg1"/>
              </a:solidFill>
            </a:endParaRPr>
          </a:p>
        </p:txBody>
      </p:sp>
      <p:sp>
        <p:nvSpPr>
          <p:cNvPr id="5" name="1 - Τίτλος"/>
          <p:cNvSpPr>
            <a:spLocks noGrp="1"/>
          </p:cNvSpPr>
          <p:nvPr>
            <p:ph type="title"/>
          </p:nvPr>
        </p:nvSpPr>
        <p:spPr>
          <a:xfrm>
            <a:off x="500034" y="0"/>
            <a:ext cx="8229600" cy="714356"/>
          </a:xfrm>
        </p:spPr>
        <p:txBody>
          <a:bodyPr>
            <a:noAutofit/>
          </a:bodyPr>
          <a:lstStyle/>
          <a:p>
            <a:pPr algn="ctr"/>
            <a:r>
              <a:rPr lang="el-GR" sz="4600" dirty="0" smtClean="0">
                <a:solidFill>
                  <a:srgbClr val="FFFF00"/>
                </a:solidFill>
              </a:rPr>
              <a:t>Συγκέντρωση </a:t>
            </a:r>
            <a:r>
              <a:rPr lang="en-US" sz="4600" dirty="0" smtClean="0">
                <a:solidFill>
                  <a:srgbClr val="FFFF00"/>
                </a:solidFill>
              </a:rPr>
              <a:t>CO</a:t>
            </a:r>
            <a:r>
              <a:rPr lang="en-US" sz="2800" dirty="0" smtClean="0">
                <a:solidFill>
                  <a:srgbClr val="FFFF00"/>
                </a:solidFill>
              </a:rPr>
              <a:t>2</a:t>
            </a:r>
            <a:r>
              <a:rPr lang="en-US" sz="4600" dirty="0" smtClean="0">
                <a:solidFill>
                  <a:srgbClr val="FFFF00"/>
                </a:solidFill>
              </a:rPr>
              <a:t> </a:t>
            </a:r>
            <a:endParaRPr lang="el-GR" sz="4600" dirty="0" smtClean="0">
              <a:solidFill>
                <a:srgbClr val="FFFF00"/>
              </a:solidFill>
            </a:endParaRPr>
          </a:p>
        </p:txBody>
      </p:sp>
      <p:sp>
        <p:nvSpPr>
          <p:cNvPr id="8" name="7 - Θέση υποσέλιδου"/>
          <p:cNvSpPr>
            <a:spLocks noGrp="1"/>
          </p:cNvSpPr>
          <p:nvPr>
            <p:ph type="ftr" sz="quarter" idx="11"/>
          </p:nvPr>
        </p:nvSpPr>
        <p:spPr>
          <a:xfrm>
            <a:off x="5791200" y="6492875"/>
            <a:ext cx="3352800" cy="365125"/>
          </a:xfrm>
        </p:spPr>
        <p:txBody>
          <a:bodyPr/>
          <a:lstStyle/>
          <a:p>
            <a:pPr algn="ctr"/>
            <a:r>
              <a:rPr lang="el-GR" sz="1400" dirty="0" smtClean="0">
                <a:solidFill>
                  <a:schemeClr val="bg1"/>
                </a:solidFill>
              </a:rPr>
              <a:t>Κλάδου Πηνελόπη - 2023</a:t>
            </a:r>
            <a:endParaRPr lang="el-GR" sz="1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1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Ροή">
  <a:themeElements>
    <a:clrScheme name="Ροή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Ροή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Ροή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>
    <a:spDef>
      <a:spPr/>
      <a:bodyPr wrap="square">
        <a:spAutoFit/>
      </a:bodyPr>
      <a:lstStyle>
        <a:defPPr marR="45720" algn="ctr">
          <a:spcBef>
            <a:spcPct val="20000"/>
          </a:spcBef>
          <a:buClr>
            <a:schemeClr val="accent3"/>
          </a:buClr>
          <a:buSzPct val="95000"/>
          <a:defRPr sz="2400" b="1" dirty="0" smtClean="0"/>
        </a:defPPr>
      </a:lstStyle>
    </a:spDef>
  </a:objectDefaults>
  <a:extraClrSchemeLst/>
</a:theme>
</file>

<file path=ppt/theme/theme2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Ροή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3479</TotalTime>
  <Words>2549</Words>
  <Application>Microsoft Office PowerPoint</Application>
  <PresentationFormat>Προβολή στην οθόνη (4:3)</PresentationFormat>
  <Paragraphs>466</Paragraphs>
  <Slides>42</Slides>
  <Notes>25</Notes>
  <HiddenSlides>0</HiddenSlides>
  <MMClips>0</MMClips>
  <ScaleCrop>false</ScaleCrop>
  <HeadingPairs>
    <vt:vector size="4" baseType="variant">
      <vt:variant>
        <vt:lpstr>Θέμα</vt:lpstr>
      </vt:variant>
      <vt:variant>
        <vt:i4>1</vt:i4>
      </vt:variant>
      <vt:variant>
        <vt:lpstr>Τίτλοι διαφανειών</vt:lpstr>
      </vt:variant>
      <vt:variant>
        <vt:i4>42</vt:i4>
      </vt:variant>
    </vt:vector>
  </HeadingPairs>
  <TitlesOfParts>
    <vt:vector size="43" baseType="lpstr">
      <vt:lpstr>Ροή</vt:lpstr>
      <vt:lpstr>Η Κλιματική Αλλαγή  Επηρεάζει την Υγεία μας!</vt:lpstr>
      <vt:lpstr>ΚΛΙΜΑΤΙΚΗ ΑΛΛΑΓΗ</vt:lpstr>
      <vt:lpstr>CLIMATE CHANGE</vt:lpstr>
      <vt:lpstr>Διαφάνεια 4</vt:lpstr>
      <vt:lpstr>Διαφάνεια 5</vt:lpstr>
      <vt:lpstr>Διαφάνεια 6</vt:lpstr>
      <vt:lpstr>Διαφάνεια 7</vt:lpstr>
      <vt:lpstr>Διαφάνεια 8</vt:lpstr>
      <vt:lpstr>Συγκέντρωση CO2 </vt:lpstr>
      <vt:lpstr>Διαφάνεια 10</vt:lpstr>
      <vt:lpstr>Διαφάνεια 11</vt:lpstr>
      <vt:lpstr>Διαφάνεια 12</vt:lpstr>
      <vt:lpstr>Διαφάνεια 13</vt:lpstr>
      <vt:lpstr>Χωρική Κατανομή του Δείκτη Ξηρότητας (Aridity Index)</vt:lpstr>
      <vt:lpstr>Διαφάνεια 15</vt:lpstr>
      <vt:lpstr>Διαφάνεια 16</vt:lpstr>
      <vt:lpstr>ΕΠΗΡΕΑΖΕΙ ΑΚΟΜΑ…</vt:lpstr>
      <vt:lpstr>…και ΘΑ ΕΠΗΡΕΑΣΕΙ</vt:lpstr>
      <vt:lpstr>Διαφάνεια 19</vt:lpstr>
      <vt:lpstr>    Χάρτης Δυνητικού Κινδύνου Ερημοποίησης</vt:lpstr>
      <vt:lpstr> ΑΦΟΡΑ…</vt:lpstr>
      <vt:lpstr>ΑΝΙΣΟΤΗΤΕΣ…</vt:lpstr>
      <vt:lpstr>Διαφάνεια 23</vt:lpstr>
      <vt:lpstr>Διαφάνεια 24</vt:lpstr>
      <vt:lpstr>ΠΑΓΚΟΣΜΙΑ</vt:lpstr>
      <vt:lpstr>ΕΝΕΡΓΕΙΑΚΟ ΝΗΣΙ ΣΤΗ ΔΑΝΙΑ</vt:lpstr>
      <vt:lpstr>ΕΛΛΑΔΑ</vt:lpstr>
      <vt:lpstr>ΤΙ ΜΠΟΡΩ ΝΑ ΚΑΝΩ…</vt:lpstr>
      <vt:lpstr>Διαφάνεια 29</vt:lpstr>
      <vt:lpstr>Διαφάνεια 30</vt:lpstr>
      <vt:lpstr>Διαφάνεια 31</vt:lpstr>
      <vt:lpstr>Διαφάνεια 32</vt:lpstr>
      <vt:lpstr>Διαφάνεια 33</vt:lpstr>
      <vt:lpstr>ΣΥΜΠΕΡΑΣΜΑΤΙΚΑ</vt:lpstr>
      <vt:lpstr>Διαφάνεια 35</vt:lpstr>
      <vt:lpstr>Διαφάνεια 36</vt:lpstr>
      <vt:lpstr>ΒΙΒΛΙΟΓΡΑΦΙΑ</vt:lpstr>
      <vt:lpstr>Διαφάνεια 38</vt:lpstr>
      <vt:lpstr>Διαφάνεια 39</vt:lpstr>
      <vt:lpstr>ΕΙΚΟΝΕΣ</vt:lpstr>
      <vt:lpstr>Διαφάνεια 41</vt:lpstr>
      <vt:lpstr>Διαφάνεια 42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Διαφάνεια 1</dc:title>
  <dc:creator>pkladou</dc:creator>
  <cp:lastModifiedBy>pkladou</cp:lastModifiedBy>
  <cp:revision>360</cp:revision>
  <dcterms:created xsi:type="dcterms:W3CDTF">2022-03-29T06:14:45Z</dcterms:created>
  <dcterms:modified xsi:type="dcterms:W3CDTF">2023-04-06T05:24:18Z</dcterms:modified>
</cp:coreProperties>
</file>