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17"/>
  </p:notesMasterIdLst>
  <p:sldIdLst>
    <p:sldId id="256" r:id="rId3"/>
    <p:sldId id="514" r:id="rId4"/>
    <p:sldId id="515" r:id="rId5"/>
    <p:sldId id="511" r:id="rId6"/>
    <p:sldId id="491" r:id="rId7"/>
    <p:sldId id="490" r:id="rId8"/>
    <p:sldId id="508" r:id="rId9"/>
    <p:sldId id="492" r:id="rId10"/>
    <p:sldId id="493" r:id="rId11"/>
    <p:sldId id="489" r:id="rId12"/>
    <p:sldId id="494" r:id="rId13"/>
    <p:sldId id="502" r:id="rId14"/>
    <p:sldId id="507" r:id="rId15"/>
    <p:sldId id="505" r:id="rId16"/>
  </p:sldIdLst>
  <p:sldSz cx="12192000" cy="6858000"/>
  <p:notesSz cx="6858000"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uQANRsiu4Qxfs6EbBCNWOFFGq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C86"/>
    <a:srgbClr val="767171"/>
    <a:srgbClr val="625C89"/>
    <a:srgbClr val="AEBE71"/>
    <a:srgbClr val="A29EBC"/>
    <a:srgbClr val="F49392"/>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71800"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0651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136d0d7768_0_919:notes"/>
          <p:cNvSpPr>
            <a:spLocks noGrp="1" noRot="1" noChangeAspect="1"/>
          </p:cNvSpPr>
          <p:nvPr>
            <p:ph type="sldImg" idx="2"/>
          </p:nvPr>
        </p:nvSpPr>
        <p:spPr>
          <a:xfrm>
            <a:off x="166688"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g1136d0d7768_0_919:notes"/>
          <p:cNvSpPr txBox="1">
            <a:spLocks noGrp="1"/>
          </p:cNvSpPr>
          <p:nvPr>
            <p:ph type="body" idx="1"/>
          </p:nvPr>
        </p:nvSpPr>
        <p:spPr>
          <a:xfrm>
            <a:off x="679768" y="5186077"/>
            <a:ext cx="5438100" cy="42432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 name="Google Shape;29;g1136d0d7768_0_919:notes"/>
          <p:cNvSpPr txBox="1">
            <a:spLocks noGrp="1"/>
          </p:cNvSpPr>
          <p:nvPr>
            <p:ph type="sldNum" idx="12"/>
          </p:nvPr>
        </p:nvSpPr>
        <p:spPr>
          <a:xfrm>
            <a:off x="3850445" y="10235581"/>
            <a:ext cx="2945700" cy="54062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Roboto"/>
              <a:buNone/>
              <a:tabLst/>
              <a:defRPr/>
            </a:pPr>
            <a:fld id="{00000000-1234-1234-1234-123412341234}" type="slidenum">
              <a:rPr kumimoji="0" lang="el-GR" sz="1200" b="0" i="0" u="none" strike="noStrike" kern="0" cap="none" spc="0" normalizeH="0" baseline="0" noProof="0">
                <a:ln>
                  <a:noFill/>
                </a:ln>
                <a:solidFill>
                  <a:srgbClr val="000000"/>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1200"/>
                <a:buFont typeface="Roboto"/>
                <a:buNone/>
                <a:tabLst/>
                <a:defRPr/>
              </a:pPr>
              <a:t>1</a:t>
            </a:fld>
            <a:endParaRPr kumimoji="0"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136d0d7768_0_919:notes"/>
          <p:cNvSpPr>
            <a:spLocks noGrp="1" noRot="1" noChangeAspect="1"/>
          </p:cNvSpPr>
          <p:nvPr>
            <p:ph type="sldImg" idx="2"/>
          </p:nvPr>
        </p:nvSpPr>
        <p:spPr>
          <a:xfrm>
            <a:off x="166688"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g1136d0d7768_0_919:notes"/>
          <p:cNvSpPr txBox="1">
            <a:spLocks noGrp="1"/>
          </p:cNvSpPr>
          <p:nvPr>
            <p:ph type="body" idx="1"/>
          </p:nvPr>
        </p:nvSpPr>
        <p:spPr>
          <a:xfrm>
            <a:off x="679768" y="5186077"/>
            <a:ext cx="5438100" cy="42432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 name="Google Shape;29;g1136d0d7768_0_919:notes"/>
          <p:cNvSpPr txBox="1">
            <a:spLocks noGrp="1"/>
          </p:cNvSpPr>
          <p:nvPr>
            <p:ph type="sldNum" idx="12"/>
          </p:nvPr>
        </p:nvSpPr>
        <p:spPr>
          <a:xfrm>
            <a:off x="3850445" y="10235581"/>
            <a:ext cx="2945700" cy="54062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Roboto"/>
              <a:buNone/>
              <a:tabLst/>
              <a:defRPr/>
            </a:pPr>
            <a:fld id="{00000000-1234-1234-1234-123412341234}" type="slidenum">
              <a:rPr kumimoji="0" lang="el-GR" sz="1200" b="0" i="0" u="none" strike="noStrike" kern="0" cap="none" spc="0" normalizeH="0" baseline="0" noProof="0">
                <a:ln>
                  <a:noFill/>
                </a:ln>
                <a:solidFill>
                  <a:srgbClr val="000000"/>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Pts val="1200"/>
                <a:buFont typeface="Roboto"/>
                <a:buNone/>
                <a:tabLst/>
                <a:defRPr/>
              </a:pPr>
              <a:t>14</a:t>
            </a:fld>
            <a:endParaRPr kumimoji="0"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extLst>
      <p:ext uri="{BB962C8B-B14F-4D97-AF65-F5344CB8AC3E}">
        <p14:creationId xmlns:p14="http://schemas.microsoft.com/office/powerpoint/2010/main" val="163487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
        <p:nvSpPr>
          <p:cNvPr id="2" name="Google Shape;14;g1136d0d7768_0_1549">
            <a:extLst>
              <a:ext uri="{FF2B5EF4-FFF2-40B4-BE49-F238E27FC236}">
                <a16:creationId xmlns:a16="http://schemas.microsoft.com/office/drawing/2014/main" id="{8D71E502-1CB0-462E-BC97-60D9E05A907F}"/>
              </a:ext>
            </a:extLst>
          </p:cNvPr>
          <p:cNvSpPr txBox="1">
            <a:spLocks noGrp="1"/>
          </p:cNvSpPr>
          <p:nvPr>
            <p:ph type="sldNum" idx="12"/>
          </p:nvPr>
        </p:nvSpPr>
        <p:spPr>
          <a:xfrm>
            <a:off x="11296611" y="6217623"/>
            <a:ext cx="522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000"/>
              <a:buFont typeface="Calibri"/>
              <a:buNone/>
              <a:defRPr sz="1000" b="0" i="0" u="none" strike="noStrike" cap="none">
                <a:solidFill>
                  <a:schemeClr val="tx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fld id="{00000000-1234-1234-1234-123412341234}" type="slidenum">
              <a:rPr lang="el-GR" smtClean="0"/>
              <a:pPr/>
              <a:t>‹#›</a:t>
            </a:fld>
            <a:endParaRPr lang="el-GR" dirty="0"/>
          </a:p>
        </p:txBody>
      </p:sp>
    </p:spTree>
    <p:extLst>
      <p:ext uri="{BB962C8B-B14F-4D97-AF65-F5344CB8AC3E}">
        <p14:creationId xmlns:p14="http://schemas.microsoft.com/office/powerpoint/2010/main" val="264067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
        <p:nvSpPr>
          <p:cNvPr id="2" name="Google Shape;14;g1136d0d7768_0_1549">
            <a:extLst>
              <a:ext uri="{FF2B5EF4-FFF2-40B4-BE49-F238E27FC236}">
                <a16:creationId xmlns:a16="http://schemas.microsoft.com/office/drawing/2014/main" id="{8D71E502-1CB0-462E-BC97-60D9E05A907F}"/>
              </a:ext>
            </a:extLst>
          </p:cNvPr>
          <p:cNvSpPr txBox="1">
            <a:spLocks noGrp="1"/>
          </p:cNvSpPr>
          <p:nvPr>
            <p:ph type="sldNum" idx="12"/>
          </p:nvPr>
        </p:nvSpPr>
        <p:spPr>
          <a:xfrm>
            <a:off x="11296611" y="6217623"/>
            <a:ext cx="522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000"/>
              <a:buFont typeface="Calibri"/>
              <a:buNone/>
              <a:defRPr sz="1000" b="0" i="0" u="none" strike="noStrike" cap="none">
                <a:solidFill>
                  <a:schemeClr val="tx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fld id="{00000000-1234-1234-1234-123412341234}" type="slidenum">
              <a:rPr lang="el-GR" smtClean="0"/>
              <a:pPr/>
              <a:t>‹#›</a:t>
            </a:fld>
            <a:endParaRPr lang="el-GR" dirty="0"/>
          </a:p>
        </p:txBody>
      </p:sp>
    </p:spTree>
    <p:extLst>
      <p:ext uri="{BB962C8B-B14F-4D97-AF65-F5344CB8AC3E}">
        <p14:creationId xmlns:p14="http://schemas.microsoft.com/office/powerpoint/2010/main" val="1014017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extLst>
      <p:ext uri="{BB962C8B-B14F-4D97-AF65-F5344CB8AC3E}">
        <p14:creationId xmlns:p14="http://schemas.microsoft.com/office/powerpoint/2010/main" val="358750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0"/>
          <p:cNvSpPr>
            <a:spLocks noGrp="1"/>
          </p:cNvSpPr>
          <p:nvPr>
            <p:ph type="pic" idx="2"/>
          </p:nvPr>
        </p:nvSpPr>
        <p:spPr>
          <a:xfrm>
            <a:off x="5183188" y="987425"/>
            <a:ext cx="6172200" cy="4873625"/>
          </a:xfrm>
          <a:prstGeom prst="rect">
            <a:avLst/>
          </a:prstGeom>
          <a:noFill/>
          <a:ln>
            <a:noFill/>
          </a:ln>
        </p:spPr>
      </p:sp>
      <p:sp>
        <p:nvSpPr>
          <p:cNvPr id="74" name="Google Shape;74;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136d0d7768_0_1535"/>
          <p:cNvSpPr txBox="1">
            <a:spLocks noGrp="1"/>
          </p:cNvSpPr>
          <p:nvPr>
            <p:ph type="title"/>
          </p:nvPr>
        </p:nvSpPr>
        <p:spPr>
          <a:xfrm>
            <a:off x="838200" y="365125"/>
            <a:ext cx="9097652" cy="739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70563025"/>
      </p:ext>
    </p:extLst>
  </p:cSld>
  <p:clrMap bg1="lt1" tx1="dk1" bg2="dk2" tx2="lt2" accent1="accent1" accent2="accent2" accent3="accent3" accent4="accent4" accent5="accent5" accent6="accent6" hlink="hlink" folHlink="folHlink"/>
  <p:sldLayoutIdLst>
    <p:sldLayoutId id="2147483665" r:id="rId1"/>
    <p:sldLayoutId id="214748366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s://mastografia.gov.gr/" TargetMode="External"/><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hyperlink" Target="https://proliptikes.gov.gr/" TargetMode="External"/><Relationship Id="rId5" Type="http://schemas.openxmlformats.org/officeDocument/2006/relationships/image" Target="../media/image4.jpe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4" name="Picture 3" descr="Logo&#10;&#10;Description automatically generated with low confidence">
            <a:extLst>
              <a:ext uri="{FF2B5EF4-FFF2-40B4-BE49-F238E27FC236}">
                <a16:creationId xmlns:a16="http://schemas.microsoft.com/office/drawing/2014/main" id="{47B188C3-E5A6-22AD-ED66-CF73974F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801" y="-440"/>
            <a:ext cx="2290694" cy="151553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31D628E-E746-DEC3-A852-1A1555840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782" y="5741087"/>
            <a:ext cx="2022597" cy="944436"/>
          </a:xfrm>
          <a:prstGeom prst="rect">
            <a:avLst/>
          </a:prstGeom>
        </p:spPr>
      </p:pic>
      <p:pic>
        <p:nvPicPr>
          <p:cNvPr id="7" name="Picture 6" descr="Icon&#10;&#10;Description automatically generated">
            <a:extLst>
              <a:ext uri="{FF2B5EF4-FFF2-40B4-BE49-F238E27FC236}">
                <a16:creationId xmlns:a16="http://schemas.microsoft.com/office/drawing/2014/main" id="{5B07D7EB-8435-39A2-F56C-230092896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452" y="5835029"/>
            <a:ext cx="2788118" cy="757148"/>
          </a:xfrm>
          <a:prstGeom prst="rect">
            <a:avLst/>
          </a:prstGeom>
        </p:spPr>
      </p:pic>
      <p:pic>
        <p:nvPicPr>
          <p:cNvPr id="8" name="Picture 7" descr="Logo&#10;&#10;Description automatically generated">
            <a:extLst>
              <a:ext uri="{FF2B5EF4-FFF2-40B4-BE49-F238E27FC236}">
                <a16:creationId xmlns:a16="http://schemas.microsoft.com/office/drawing/2014/main" id="{231794C0-E72B-84CC-FB83-57C210419E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621" y="5831169"/>
            <a:ext cx="2624087" cy="793270"/>
          </a:xfrm>
          <a:prstGeom prst="rect">
            <a:avLst/>
          </a:prstGeom>
        </p:spPr>
      </p:pic>
      <p:pic>
        <p:nvPicPr>
          <p:cNvPr id="9" name="Picture 8" descr="Text&#10;&#10;Description automatically generated">
            <a:extLst>
              <a:ext uri="{FF2B5EF4-FFF2-40B4-BE49-F238E27FC236}">
                <a16:creationId xmlns:a16="http://schemas.microsoft.com/office/drawing/2014/main" id="{C73FBF0C-040A-D63A-63CE-1D1DBF07B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8708" y="5891884"/>
            <a:ext cx="2724883" cy="611868"/>
          </a:xfrm>
          <a:prstGeom prst="rect">
            <a:avLst/>
          </a:prstGeom>
        </p:spPr>
      </p:pic>
      <p:sp>
        <p:nvSpPr>
          <p:cNvPr id="10" name="Google Shape;132;p10">
            <a:extLst>
              <a:ext uri="{FF2B5EF4-FFF2-40B4-BE49-F238E27FC236}">
                <a16:creationId xmlns:a16="http://schemas.microsoft.com/office/drawing/2014/main" id="{B8E99588-8EEF-D288-5776-0714774882D7}"/>
              </a:ext>
            </a:extLst>
          </p:cNvPr>
          <p:cNvSpPr/>
          <p:nvPr/>
        </p:nvSpPr>
        <p:spPr>
          <a:xfrm>
            <a:off x="3520590" y="1095976"/>
            <a:ext cx="3517132" cy="4221140"/>
          </a:xfrm>
          <a:prstGeom prst="rect">
            <a:avLst/>
          </a:prstGeom>
          <a:solidFill>
            <a:srgbClr val="A5B963">
              <a:alpha val="35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34;p10">
            <a:extLst>
              <a:ext uri="{FF2B5EF4-FFF2-40B4-BE49-F238E27FC236}">
                <a16:creationId xmlns:a16="http://schemas.microsoft.com/office/drawing/2014/main" id="{97937282-05E3-D8F1-2900-3BF5ACD7C67F}"/>
              </a:ext>
            </a:extLst>
          </p:cNvPr>
          <p:cNvSpPr/>
          <p:nvPr/>
        </p:nvSpPr>
        <p:spPr>
          <a:xfrm>
            <a:off x="7037722" y="2868875"/>
            <a:ext cx="4145285" cy="2709171"/>
          </a:xfrm>
          <a:prstGeom prst="rect">
            <a:avLst/>
          </a:prstGeom>
          <a:solidFill>
            <a:srgbClr val="625C89">
              <a:alpha val="35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 name="Straight Connector 13">
            <a:extLst>
              <a:ext uri="{FF2B5EF4-FFF2-40B4-BE49-F238E27FC236}">
                <a16:creationId xmlns:a16="http://schemas.microsoft.com/office/drawing/2014/main" id="{3FAFE978-2CB5-0FF2-D73A-301DC352A663}"/>
              </a:ext>
            </a:extLst>
          </p:cNvPr>
          <p:cNvCxnSpPr/>
          <p:nvPr/>
        </p:nvCxnSpPr>
        <p:spPr>
          <a:xfrm>
            <a:off x="6151604" y="5896232"/>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E8C871-2BE8-550D-C066-3FE389A5D230}"/>
              </a:ext>
            </a:extLst>
          </p:cNvPr>
          <p:cNvCxnSpPr/>
          <p:nvPr/>
        </p:nvCxnSpPr>
        <p:spPr>
          <a:xfrm>
            <a:off x="3860796" y="5896232"/>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Google Shape;133;p10">
            <a:extLst>
              <a:ext uri="{FF2B5EF4-FFF2-40B4-BE49-F238E27FC236}">
                <a16:creationId xmlns:a16="http://schemas.microsoft.com/office/drawing/2014/main" id="{AE48EA66-BF88-47B4-AE87-421C3118C0D6}"/>
              </a:ext>
            </a:extLst>
          </p:cNvPr>
          <p:cNvSpPr/>
          <p:nvPr/>
        </p:nvSpPr>
        <p:spPr>
          <a:xfrm rot="-5400000">
            <a:off x="-415174" y="415667"/>
            <a:ext cx="4350793" cy="3520443"/>
          </a:xfrm>
          <a:prstGeom prst="rect">
            <a:avLst/>
          </a:prstGeom>
          <a:solidFill>
            <a:srgbClr val="F49392">
              <a:alpha val="35000"/>
            </a:srgbClr>
          </a:solidFill>
          <a:ln>
            <a:noFill/>
          </a:ln>
        </p:spPr>
        <p:txBody>
          <a:bodyPr spcFirstLastPara="1" wrap="square" lIns="108000" tIns="144000" rIns="108000" bIns="144000" anchor="ctr" anchorCtr="0">
            <a:noAutofit/>
          </a:bodyPr>
          <a:lstStyle/>
          <a:p>
            <a:pPr marL="12700" marR="0" lvl="0" indent="0" algn="ctr" rtl="0">
              <a:lnSpc>
                <a:spcPct val="100000"/>
              </a:lnSpc>
              <a:spcBef>
                <a:spcPts val="0"/>
              </a:spcBef>
              <a:spcAft>
                <a:spcPts val="0"/>
              </a:spcAft>
              <a:buClr>
                <a:schemeClr val="lt1"/>
              </a:buClr>
              <a:buSzPts val="1200"/>
              <a:buFont typeface="Calibri"/>
              <a:buNone/>
            </a:pPr>
            <a:endParaRPr sz="1200" i="0" u="none" strike="noStrike" cap="none" dirty="0">
              <a:solidFill>
                <a:schemeClr val="lt1"/>
              </a:solidFill>
              <a:latin typeface="Calibri"/>
              <a:ea typeface="Calibri"/>
              <a:cs typeface="Calibri"/>
              <a:sym typeface="Calibri"/>
            </a:endParaRPr>
          </a:p>
        </p:txBody>
      </p:sp>
      <p:sp>
        <p:nvSpPr>
          <p:cNvPr id="2" name="Google Shape;34;g1136d0d7768_0_919">
            <a:extLst>
              <a:ext uri="{FF2B5EF4-FFF2-40B4-BE49-F238E27FC236}">
                <a16:creationId xmlns:a16="http://schemas.microsoft.com/office/drawing/2014/main" id="{A0279F92-F19D-595E-7EF2-E99965BE225E}"/>
              </a:ext>
            </a:extLst>
          </p:cNvPr>
          <p:cNvSpPr txBox="1"/>
          <p:nvPr/>
        </p:nvSpPr>
        <p:spPr>
          <a:xfrm>
            <a:off x="23976" y="961217"/>
            <a:ext cx="7013601" cy="2986093"/>
          </a:xfrm>
          <a:prstGeom prst="rect">
            <a:avLst/>
          </a:prstGeom>
          <a:noFill/>
          <a:ln>
            <a:noFill/>
          </a:ln>
        </p:spPr>
        <p:txBody>
          <a:bodyPr spcFirstLastPara="1" wrap="square" lIns="91425" tIns="45700" rIns="91425" bIns="45700" anchor="t" anchorCtr="0">
            <a:noAutofit/>
          </a:bodyPr>
          <a:lstStyle/>
          <a:p>
            <a:r>
              <a:rPr lang="el-GR" sz="4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ΔΡΑΣΗ «ΣΠΥΡΟΣ ΔΟΞΙΑΔΗΣ»</a:t>
            </a:r>
          </a:p>
          <a:p>
            <a:pPr algn="ctr"/>
            <a:r>
              <a:rPr lang="el-GR" sz="4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Εθνικό Πρόγραμμα Πρόληψης</a:t>
            </a:r>
          </a:p>
          <a:p>
            <a:pPr algn="ctr"/>
            <a:r>
              <a:rPr lang="el-GR" sz="4800" b="1" dirty="0">
                <a:solidFill>
                  <a:srgbClr val="AEBE71"/>
                </a:solidFill>
                <a:latin typeface="Calibri" panose="020F0502020204030204" pitchFamily="34" charset="0"/>
                <a:ea typeface="Calibri" panose="020F0502020204030204" pitchFamily="34" charset="0"/>
                <a:cs typeface="Calibri" panose="020F0502020204030204" pitchFamily="34" charset="0"/>
              </a:rPr>
              <a:t>Υγεία</a:t>
            </a:r>
            <a:r>
              <a:rPr lang="el-GR" sz="4800" b="1" dirty="0">
                <a:latin typeface="Calibri" panose="020F0502020204030204" pitchFamily="34" charset="0"/>
                <a:ea typeface="Calibri" panose="020F0502020204030204" pitchFamily="34" charset="0"/>
                <a:cs typeface="Calibri" panose="020F0502020204030204" pitchFamily="34" charset="0"/>
              </a:rPr>
              <a:t> </a:t>
            </a:r>
            <a:r>
              <a:rPr lang="el-GR" sz="4800" b="1" dirty="0">
                <a:solidFill>
                  <a:srgbClr val="F69697"/>
                </a:solidFill>
                <a:latin typeface="Calibri" panose="020F0502020204030204" pitchFamily="34" charset="0"/>
                <a:ea typeface="Calibri" panose="020F0502020204030204" pitchFamily="34" charset="0"/>
                <a:cs typeface="Calibri" panose="020F0502020204030204" pitchFamily="34" charset="0"/>
              </a:rPr>
              <a:t>μπροστά</a:t>
            </a:r>
          </a:p>
          <a:p>
            <a:r>
              <a:rPr lang="el-GR" sz="4800" b="1">
                <a:solidFill>
                  <a:srgbClr val="F69697"/>
                </a:solidFill>
                <a:latin typeface="Calibri" panose="020F0502020204030204" pitchFamily="34" charset="0"/>
                <a:ea typeface="Calibri" panose="020F0502020204030204" pitchFamily="34" charset="0"/>
                <a:cs typeface="Calibri" panose="020F0502020204030204" pitchFamily="34" charset="0"/>
              </a:rPr>
              <a:t> </a:t>
            </a:r>
            <a:endParaRPr lang="el-GR" sz="4800" b="1" dirty="0">
              <a:solidFill>
                <a:srgbClr val="F69697"/>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EF8C7E1-8FF2-C7AD-984E-4BE8B287A0F8}"/>
              </a:ext>
            </a:extLst>
          </p:cNvPr>
          <p:cNvSpPr txBox="1"/>
          <p:nvPr/>
        </p:nvSpPr>
        <p:spPr>
          <a:xfrm>
            <a:off x="9602801" y="1279954"/>
            <a:ext cx="2498468" cy="276999"/>
          </a:xfrm>
          <a:prstGeom prst="rect">
            <a:avLst/>
          </a:prstGeom>
          <a:noFill/>
        </p:spPr>
        <p:txBody>
          <a:bodyPr wrap="square" rtlCol="0">
            <a:spAutoFit/>
          </a:bodyPr>
          <a:lstStyle/>
          <a:p>
            <a:pPr algn="ctr"/>
            <a:r>
              <a:rPr lang="el-GR" sz="1200" b="1" dirty="0">
                <a:solidFill>
                  <a:schemeClr val="accent2">
                    <a:lumMod val="50000"/>
                  </a:schemeClr>
                </a:solidFill>
                <a:latin typeface="Calibri" panose="020F0502020204030204" pitchFamily="34" charset="0"/>
                <a:cs typeface="Cordia New" panose="020B0502040204020203" pitchFamily="34" charset="-34"/>
              </a:rPr>
              <a:t>Γενική Γραμματεία Δημόσιας Υγείας</a:t>
            </a:r>
            <a:endParaRPr lang="en-US" sz="1200" b="1" dirty="0">
              <a:solidFill>
                <a:schemeClr val="accent2">
                  <a:lumMod val="50000"/>
                </a:schemeClr>
              </a:solidFill>
              <a:latin typeface="Cordia New" panose="020B0502040204020203" pitchFamily="34" charset="-34"/>
              <a:cs typeface="Cordia New" panose="020B0502040204020203" pitchFamily="34" charset="-34"/>
            </a:endParaRPr>
          </a:p>
        </p:txBody>
      </p:sp>
      <p:cxnSp>
        <p:nvCxnSpPr>
          <p:cNvPr id="3" name="Straight Connector 2">
            <a:extLst>
              <a:ext uri="{FF2B5EF4-FFF2-40B4-BE49-F238E27FC236}">
                <a16:creationId xmlns:a16="http://schemas.microsoft.com/office/drawing/2014/main" id="{86420285-A27D-F559-F8E1-0D2A366E6B9D}"/>
              </a:ext>
            </a:extLst>
          </p:cNvPr>
          <p:cNvCxnSpPr>
            <a:cxnSpLocks/>
          </p:cNvCxnSpPr>
          <p:nvPr/>
        </p:nvCxnSpPr>
        <p:spPr>
          <a:xfrm>
            <a:off x="492472" y="5700270"/>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Εικόνα 15" descr="Εικόνα που περιέχει κείμενο, γραμματοσειρά, γραφικά, χάρτης&#10;&#10;Περιγραφή που δημιουργήθηκε αυτόματα">
            <a:extLst>
              <a:ext uri="{FF2B5EF4-FFF2-40B4-BE49-F238E27FC236}">
                <a16:creationId xmlns:a16="http://schemas.microsoft.com/office/drawing/2014/main" id="{95B84184-0337-FB38-533E-9ADA8B56493E}"/>
              </a:ext>
            </a:extLst>
          </p:cNvPr>
          <p:cNvPicPr>
            <a:picLocks noChangeAspect="1"/>
          </p:cNvPicPr>
          <p:nvPr/>
        </p:nvPicPr>
        <p:blipFill>
          <a:blip r:embed="rId8"/>
          <a:stretch>
            <a:fillRect/>
          </a:stretch>
        </p:blipFill>
        <p:spPr>
          <a:xfrm>
            <a:off x="7396680" y="355401"/>
            <a:ext cx="2085826" cy="1481150"/>
          </a:xfrm>
          <a:prstGeom prst="rect">
            <a:avLst/>
          </a:prstGeom>
        </p:spPr>
      </p:pic>
      <p:pic>
        <p:nvPicPr>
          <p:cNvPr id="17" name="Picture 3" descr="Logo&#10;&#10;Description automatically generated with low confidence">
            <a:extLst>
              <a:ext uri="{FF2B5EF4-FFF2-40B4-BE49-F238E27FC236}">
                <a16:creationId xmlns:a16="http://schemas.microsoft.com/office/drawing/2014/main" id="{DD3ECF3B-30A7-4F62-96E6-B696D94E9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201" y="151960"/>
            <a:ext cx="2290694" cy="1515535"/>
          </a:xfrm>
          <a:prstGeom prst="rect">
            <a:avLst/>
          </a:prstGeom>
        </p:spPr>
      </p:pic>
      <p:sp>
        <p:nvSpPr>
          <p:cNvPr id="12" name="Ορθογώνιο 11">
            <a:extLst>
              <a:ext uri="{FF2B5EF4-FFF2-40B4-BE49-F238E27FC236}">
                <a16:creationId xmlns:a16="http://schemas.microsoft.com/office/drawing/2014/main" id="{C5D21064-B341-4E68-879A-37D99AB91326}"/>
              </a:ext>
            </a:extLst>
          </p:cNvPr>
          <p:cNvSpPr/>
          <p:nvPr/>
        </p:nvSpPr>
        <p:spPr>
          <a:xfrm>
            <a:off x="207146" y="4734439"/>
            <a:ext cx="2411767" cy="523220"/>
          </a:xfrm>
          <a:prstGeom prst="rect">
            <a:avLst/>
          </a:prstGeom>
        </p:spPr>
        <p:txBody>
          <a:bodyPr wrap="square">
            <a:spAutoFit/>
          </a:bodyPr>
          <a:lstStyle/>
          <a:p>
            <a:r>
              <a:rPr lang="el-GR" b="1" dirty="0">
                <a:solidFill>
                  <a:srgbClr val="625C86"/>
                </a:solidFill>
                <a:latin typeface="Roboto"/>
                <a:ea typeface="Roboto"/>
                <a:cs typeface="Roboto"/>
                <a:sym typeface="Roboto"/>
              </a:rPr>
              <a:t>Δ/</a:t>
            </a:r>
            <a:r>
              <a:rPr lang="el-GR" b="1" dirty="0" err="1">
                <a:solidFill>
                  <a:srgbClr val="625C86"/>
                </a:solidFill>
                <a:latin typeface="Roboto"/>
                <a:ea typeface="Roboto"/>
                <a:cs typeface="Roboto"/>
                <a:sym typeface="Roboto"/>
              </a:rPr>
              <a:t>νση</a:t>
            </a:r>
            <a:r>
              <a:rPr lang="el-GR" b="1" dirty="0">
                <a:solidFill>
                  <a:srgbClr val="625C86"/>
                </a:solidFill>
                <a:latin typeface="Roboto"/>
                <a:ea typeface="Roboto"/>
                <a:cs typeface="Roboto"/>
                <a:sym typeface="Roboto"/>
              </a:rPr>
              <a:t> Δημόσιας Υγείας</a:t>
            </a:r>
          </a:p>
          <a:p>
            <a:r>
              <a:rPr lang="el-GR" b="1" dirty="0">
                <a:solidFill>
                  <a:srgbClr val="625C86"/>
                </a:solidFill>
                <a:latin typeface="Roboto"/>
                <a:ea typeface="Roboto"/>
                <a:cs typeface="Roboto"/>
                <a:sym typeface="Roboto"/>
              </a:rPr>
              <a:t>7</a:t>
            </a:r>
            <a:r>
              <a:rPr lang="el-GR" b="1" baseline="30000" dirty="0">
                <a:solidFill>
                  <a:srgbClr val="625C86"/>
                </a:solidFill>
                <a:latin typeface="Roboto"/>
                <a:ea typeface="Roboto"/>
                <a:cs typeface="Roboto"/>
                <a:sym typeface="Roboto"/>
              </a:rPr>
              <a:t>ης</a:t>
            </a:r>
            <a:r>
              <a:rPr lang="el-GR" b="1" dirty="0">
                <a:solidFill>
                  <a:srgbClr val="625C86"/>
                </a:solidFill>
                <a:latin typeface="Roboto"/>
                <a:ea typeface="Roboto"/>
                <a:cs typeface="Roboto"/>
                <a:sym typeface="Roboto"/>
              </a:rPr>
              <a:t> Υ.ΠΕ. Κρήτης</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12700" marR="0" lvl="0" indent="0" algn="ctr" rtl="0">
              <a:lnSpc>
                <a:spcPct val="100000"/>
              </a:lnSpc>
              <a:spcBef>
                <a:spcPts val="0"/>
              </a:spcBef>
              <a:spcAft>
                <a:spcPts val="0"/>
              </a:spcAft>
              <a:buClr>
                <a:schemeClr val="lt1"/>
              </a:buClr>
              <a:buSzPts val="1200"/>
              <a:buFont typeface="Calibri"/>
              <a:buNone/>
            </a:pPr>
            <a:r>
              <a:rPr lang="el-GR" b="1" dirty="0">
                <a:solidFill>
                  <a:schemeClr val="lt1"/>
                </a:solidFill>
                <a:latin typeface="Calibri"/>
                <a:ea typeface="Calibri"/>
                <a:cs typeface="Calibri"/>
                <a:sym typeface="Calibri"/>
              </a:rPr>
              <a:t>Βασικοί Άξονες του Προγράμματος</a:t>
            </a:r>
            <a:endParaRPr b="1" i="0" u="none" strike="noStrike" cap="none" dirty="0">
              <a:solidFill>
                <a:schemeClr val="lt1"/>
              </a:solidFill>
              <a:latin typeface="Calibri"/>
              <a:ea typeface="Calibri"/>
              <a:cs typeface="Calibri"/>
              <a:sym typeface="Calibri"/>
            </a:endParaRP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37;p10" descr="Εικόνα που περιέχει κείμενο, στιγμιότυπο οθόνης, οθόνη&#10;&#10;Περιγραφή που δημιουργήθηκε αυτόματα">
            <a:extLst>
              <a:ext uri="{FF2B5EF4-FFF2-40B4-BE49-F238E27FC236}">
                <a16:creationId xmlns:a16="http://schemas.microsoft.com/office/drawing/2014/main" id="{2E55EE04-BBCB-DEEA-219A-DC839532355E}"/>
              </a:ext>
            </a:extLst>
          </p:cNvPr>
          <p:cNvPicPr preferRelativeResize="0"/>
          <p:nvPr/>
        </p:nvPicPr>
        <p:blipFill rotWithShape="1">
          <a:blip r:embed="rId6">
            <a:alphaModFix/>
          </a:blip>
          <a:srcRect/>
          <a:stretch/>
        </p:blipFill>
        <p:spPr>
          <a:xfrm>
            <a:off x="1107315" y="705957"/>
            <a:ext cx="10089517" cy="4634866"/>
          </a:xfrm>
          <a:prstGeom prst="rect">
            <a:avLst/>
          </a:prstGeom>
          <a:noFill/>
          <a:ln>
            <a:noFill/>
          </a:ln>
        </p:spPr>
      </p:pic>
    </p:spTree>
    <p:extLst>
      <p:ext uri="{BB962C8B-B14F-4D97-AF65-F5344CB8AC3E}">
        <p14:creationId xmlns:p14="http://schemas.microsoft.com/office/powerpoint/2010/main" val="3176771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4"/>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sz="1200"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Google Shape;236;p14">
            <a:extLst>
              <a:ext uri="{FF2B5EF4-FFF2-40B4-BE49-F238E27FC236}">
                <a16:creationId xmlns:a16="http://schemas.microsoft.com/office/drawing/2014/main" id="{E5B1C12E-F324-DF87-072A-E55DD39B8B06}"/>
              </a:ext>
            </a:extLst>
          </p:cNvPr>
          <p:cNvPicPr preferRelativeResize="0"/>
          <p:nvPr/>
        </p:nvPicPr>
        <p:blipFill>
          <a:blip r:embed="rId7">
            <a:alphaModFix/>
          </a:blip>
          <a:stretch>
            <a:fillRect/>
          </a:stretch>
        </p:blipFill>
        <p:spPr>
          <a:xfrm>
            <a:off x="9377468" y="856709"/>
            <a:ext cx="1694800" cy="1694800"/>
          </a:xfrm>
          <a:prstGeom prst="rect">
            <a:avLst/>
          </a:prstGeom>
          <a:noFill/>
          <a:ln>
            <a:noFill/>
          </a:ln>
          <a:effectLst>
            <a:outerShdw blurRad="50800" dist="38100" dir="18900000" algn="bl" rotWithShape="0">
              <a:prstClr val="black">
                <a:alpha val="40000"/>
              </a:prstClr>
            </a:outerShdw>
          </a:effectLst>
        </p:spPr>
      </p:pic>
      <p:sp>
        <p:nvSpPr>
          <p:cNvPr id="18" name="Google Shape;200;p13">
            <a:extLst>
              <a:ext uri="{FF2B5EF4-FFF2-40B4-BE49-F238E27FC236}">
                <a16:creationId xmlns:a16="http://schemas.microsoft.com/office/drawing/2014/main" id="{3C0DF845-B522-765D-A7BC-7EEE63FBB1D7}"/>
              </a:ext>
            </a:extLst>
          </p:cNvPr>
          <p:cNvSpPr/>
          <p:nvPr/>
        </p:nvSpPr>
        <p:spPr>
          <a:xfrm>
            <a:off x="953848" y="451400"/>
            <a:ext cx="7212939" cy="516634"/>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l-GR" sz="2000" b="1" dirty="0">
                <a:solidFill>
                  <a:srgbClr val="625C89"/>
                </a:solidFill>
                <a:latin typeface="Calibri"/>
                <a:ea typeface="Calibri"/>
                <a:cs typeface="Calibri"/>
                <a:sym typeface="Calibri"/>
              </a:rPr>
              <a:t>Ιστοσελίδα του Προγράμματος: </a:t>
            </a:r>
            <a:r>
              <a:rPr lang="el-GR" sz="2000" u="sng" dirty="0">
                <a:solidFill>
                  <a:srgbClr val="625C8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https://mastografia.gov.gr/</a:t>
            </a:r>
            <a:r>
              <a:rPr lang="el-GR" sz="2000" dirty="0">
                <a:solidFill>
                  <a:srgbClr val="625C89"/>
                </a:solidFill>
                <a:latin typeface="Calibri"/>
                <a:ea typeface="Calibri"/>
                <a:cs typeface="Calibri"/>
                <a:sym typeface="Calibri"/>
              </a:rPr>
              <a:t> </a:t>
            </a:r>
          </a:p>
        </p:txBody>
      </p:sp>
      <p:pic>
        <p:nvPicPr>
          <p:cNvPr id="19" name="Picture 18">
            <a:extLst>
              <a:ext uri="{FF2B5EF4-FFF2-40B4-BE49-F238E27FC236}">
                <a16:creationId xmlns:a16="http://schemas.microsoft.com/office/drawing/2014/main" id="{1F9A2109-5146-CEA7-D4F0-C107369C3881}"/>
              </a:ext>
            </a:extLst>
          </p:cNvPr>
          <p:cNvPicPr>
            <a:picLocks noChangeAspect="1"/>
          </p:cNvPicPr>
          <p:nvPr/>
        </p:nvPicPr>
        <p:blipFill rotWithShape="1">
          <a:blip r:embed="rId9"/>
          <a:srcRect l="3705" r="3742"/>
          <a:stretch/>
        </p:blipFill>
        <p:spPr>
          <a:xfrm>
            <a:off x="699396" y="912515"/>
            <a:ext cx="7599489" cy="4935553"/>
          </a:xfrm>
          <a:prstGeom prst="rect">
            <a:avLst/>
          </a:prstGeom>
        </p:spPr>
      </p:pic>
      <p:pic>
        <p:nvPicPr>
          <p:cNvPr id="20" name="Picture 19">
            <a:extLst>
              <a:ext uri="{FF2B5EF4-FFF2-40B4-BE49-F238E27FC236}">
                <a16:creationId xmlns:a16="http://schemas.microsoft.com/office/drawing/2014/main" id="{462D0A82-FC9C-178F-DA59-F0AB878398EC}"/>
              </a:ext>
            </a:extLst>
          </p:cNvPr>
          <p:cNvPicPr>
            <a:picLocks noChangeAspect="1"/>
          </p:cNvPicPr>
          <p:nvPr/>
        </p:nvPicPr>
        <p:blipFill rotWithShape="1">
          <a:blip r:embed="rId10"/>
          <a:srcRect b="7079"/>
          <a:stretch/>
        </p:blipFill>
        <p:spPr>
          <a:xfrm>
            <a:off x="1641640" y="1540186"/>
            <a:ext cx="5715000" cy="3336998"/>
          </a:xfrm>
          <a:prstGeom prst="rect">
            <a:avLst/>
          </a:prstGeom>
        </p:spPr>
      </p:pic>
      <p:sp>
        <p:nvSpPr>
          <p:cNvPr id="21" name="TextBox 20">
            <a:extLst>
              <a:ext uri="{FF2B5EF4-FFF2-40B4-BE49-F238E27FC236}">
                <a16:creationId xmlns:a16="http://schemas.microsoft.com/office/drawing/2014/main" id="{FE0457C8-8D73-DBE8-DF3C-99941E8C1516}"/>
              </a:ext>
            </a:extLst>
          </p:cNvPr>
          <p:cNvSpPr txBox="1"/>
          <p:nvPr/>
        </p:nvSpPr>
        <p:spPr>
          <a:xfrm>
            <a:off x="8365303" y="2633455"/>
            <a:ext cx="3526740" cy="1815882"/>
          </a:xfrm>
          <a:prstGeom prst="rect">
            <a:avLst/>
          </a:prstGeom>
          <a:noFill/>
        </p:spPr>
        <p:txBody>
          <a:bodyPr wrap="square" rtlCol="0">
            <a:spAutoFit/>
          </a:bodyPr>
          <a:lstStyle/>
          <a:p>
            <a:pPr algn="ctr"/>
            <a:r>
              <a:rPr lang="el-GR" sz="1600" dirty="0">
                <a:solidFill>
                  <a:srgbClr val="625C89"/>
                </a:solidFill>
                <a:latin typeface="Calibri Light" panose="020F0302020204030204" pitchFamily="34" charset="0"/>
                <a:cs typeface="Calibri Light" panose="020F0302020204030204" pitchFamily="34" charset="0"/>
              </a:rPr>
              <a:t>Στην ιστοσελίδα </a:t>
            </a:r>
            <a:r>
              <a:rPr lang="en-US" sz="1600" b="1" dirty="0">
                <a:solidFill>
                  <a:srgbClr val="625C89"/>
                </a:solidFill>
                <a:latin typeface="Calibri Light" panose="020F0302020204030204" pitchFamily="34" charset="0"/>
                <a:cs typeface="Calibri Light" panose="020F0302020204030204" pitchFamily="34" charset="0"/>
              </a:rPr>
              <a:t>mastografia.gov.gr</a:t>
            </a:r>
            <a:r>
              <a:rPr lang="el-GR" sz="1600" b="1" dirty="0">
                <a:solidFill>
                  <a:srgbClr val="625C89"/>
                </a:solidFill>
                <a:latin typeface="Calibri Light" panose="020F0302020204030204" pitchFamily="34" charset="0"/>
                <a:cs typeface="Calibri Light" panose="020F0302020204030204" pitchFamily="34" charset="0"/>
              </a:rPr>
              <a:t> </a:t>
            </a:r>
            <a:r>
              <a:rPr lang="el-GR" sz="1600" dirty="0">
                <a:solidFill>
                  <a:srgbClr val="625C89"/>
                </a:solidFill>
                <a:latin typeface="Calibri Light" panose="020F0302020204030204" pitchFamily="34" charset="0"/>
                <a:cs typeface="Calibri Light" panose="020F0302020204030204" pitchFamily="34" charset="0"/>
              </a:rPr>
              <a:t>οι </a:t>
            </a:r>
            <a:r>
              <a:rPr lang="el-GR" sz="1600" b="1" dirty="0">
                <a:solidFill>
                  <a:srgbClr val="625C89"/>
                </a:solidFill>
                <a:latin typeface="Calibri Light" panose="020F0302020204030204" pitchFamily="34" charset="0"/>
                <a:cs typeface="Calibri Light" panose="020F0302020204030204" pitchFamily="34" charset="0"/>
              </a:rPr>
              <a:t>γυναίκες-δικαιούχοι</a:t>
            </a:r>
            <a:r>
              <a:rPr lang="el-GR" sz="1600" dirty="0">
                <a:solidFill>
                  <a:srgbClr val="625C89"/>
                </a:solidFill>
                <a:latin typeface="Calibri Light" panose="020F0302020204030204" pitchFamily="34" charset="0"/>
                <a:cs typeface="Calibri Light" panose="020F0302020204030204" pitchFamily="34" charset="0"/>
              </a:rPr>
              <a:t> έχουν την δυνατότητα να ενημερωθούν για το πρόγραμμα &amp; </a:t>
            </a:r>
            <a:r>
              <a:rPr lang="el-GR" sz="1600" dirty="0">
                <a:solidFill>
                  <a:srgbClr val="625C89"/>
                </a:solidFill>
                <a:latin typeface="Calibri Light"/>
                <a:cs typeface="Calibri Light"/>
              </a:rPr>
              <a:t>να αναζητήσουν τις συνεργαζόμενες </a:t>
            </a:r>
            <a:r>
              <a:rPr lang="el-GR" sz="1600" b="1" dirty="0">
                <a:solidFill>
                  <a:srgbClr val="625C89"/>
                </a:solidFill>
                <a:latin typeface="Calibri Light"/>
                <a:cs typeface="Calibri Light"/>
              </a:rPr>
              <a:t>ιδιωτικές</a:t>
            </a:r>
            <a:r>
              <a:rPr lang="el-GR" sz="1600" dirty="0">
                <a:solidFill>
                  <a:srgbClr val="625C89"/>
                </a:solidFill>
                <a:latin typeface="Calibri Light"/>
                <a:cs typeface="Calibri Light"/>
              </a:rPr>
              <a:t> και </a:t>
            </a:r>
            <a:r>
              <a:rPr lang="el-GR" sz="1600" b="1" dirty="0">
                <a:solidFill>
                  <a:srgbClr val="625C89"/>
                </a:solidFill>
                <a:latin typeface="Calibri Light"/>
                <a:cs typeface="Calibri Light"/>
              </a:rPr>
              <a:t>δημόσιες</a:t>
            </a:r>
            <a:r>
              <a:rPr lang="el-GR" sz="1600" dirty="0">
                <a:solidFill>
                  <a:srgbClr val="625C89"/>
                </a:solidFill>
                <a:latin typeface="Calibri Light"/>
                <a:cs typeface="Calibri Light"/>
              </a:rPr>
              <a:t> δομές</a:t>
            </a:r>
            <a:r>
              <a:rPr lang="el-GR" sz="1600" b="1" dirty="0">
                <a:solidFill>
                  <a:srgbClr val="625C89"/>
                </a:solidFill>
                <a:latin typeface="Calibri Light"/>
                <a:cs typeface="Calibri Light"/>
              </a:rPr>
              <a:t> </a:t>
            </a:r>
            <a:r>
              <a:rPr lang="el-GR" sz="1600" dirty="0">
                <a:solidFill>
                  <a:srgbClr val="625C89"/>
                </a:solidFill>
                <a:latin typeface="Calibri Light"/>
                <a:cs typeface="Calibri Light"/>
              </a:rPr>
              <a:t>του προγράμματος καθώς και τους </a:t>
            </a:r>
            <a:r>
              <a:rPr lang="el-GR" sz="1600" b="1" dirty="0">
                <a:solidFill>
                  <a:srgbClr val="625C89"/>
                </a:solidFill>
                <a:latin typeface="Calibri Light"/>
                <a:cs typeface="Calibri Light"/>
              </a:rPr>
              <a:t>ιατρούς</a:t>
            </a:r>
            <a:r>
              <a:rPr lang="el-GR" sz="1600" dirty="0">
                <a:solidFill>
                  <a:srgbClr val="625C89"/>
                </a:solidFill>
                <a:latin typeface="Calibri Light"/>
                <a:cs typeface="Calibri Light"/>
              </a:rPr>
              <a:t> </a:t>
            </a:r>
            <a:r>
              <a:rPr lang="el-GR" sz="1600" b="1" dirty="0">
                <a:solidFill>
                  <a:srgbClr val="625C89"/>
                </a:solidFill>
                <a:latin typeface="Calibri Light"/>
                <a:cs typeface="Calibri Light"/>
              </a:rPr>
              <a:t>ανά περιοχή</a:t>
            </a:r>
            <a:r>
              <a:rPr lang="el-GR" sz="1600" dirty="0">
                <a:solidFill>
                  <a:srgbClr val="625C89"/>
                </a:solidFill>
                <a:latin typeface="Calibri Light"/>
                <a:cs typeface="Calibri Light"/>
              </a:rPr>
              <a:t>. </a:t>
            </a:r>
            <a:endParaRPr lang="en-US" sz="1600" dirty="0">
              <a:solidFill>
                <a:srgbClr val="625C89"/>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75399D7C-F7F4-4806-412A-FFCF26DCAA77}"/>
              </a:ext>
            </a:extLst>
          </p:cNvPr>
          <p:cNvSpPr txBox="1"/>
          <p:nvPr/>
        </p:nvSpPr>
        <p:spPr>
          <a:xfrm>
            <a:off x="8438523" y="4779782"/>
            <a:ext cx="3526740" cy="1015663"/>
          </a:xfrm>
          <a:prstGeom prst="rect">
            <a:avLst/>
          </a:prstGeom>
          <a:noFill/>
        </p:spPr>
        <p:txBody>
          <a:bodyPr wrap="square" rtlCol="0">
            <a:spAutoFit/>
          </a:bodyPr>
          <a:lstStyle/>
          <a:p>
            <a:pPr algn="ctr"/>
            <a:r>
              <a:rPr lang="el-GR" sz="2000" u="sng" dirty="0">
                <a:solidFill>
                  <a:srgbClr val="0A58CA"/>
                </a:solidFill>
                <a:latin typeface="Open Sans" panose="020B0606030504020204" pitchFamily="34" charset="0"/>
                <a:hlinkClick r:id="rId11">
                  <a:extLst>
                    <a:ext uri="{A12FA001-AC4F-418D-AE19-62706E023703}">
                      <ahyp:hlinkClr xmlns:ahyp="http://schemas.microsoft.com/office/drawing/2018/hyperlinkcolor" val="tx"/>
                    </a:ext>
                  </a:extLst>
                </a:hlinkClick>
              </a:rPr>
              <a:t>Εθνι</a:t>
            </a:r>
            <a:r>
              <a:rPr lang="el-GR" sz="2000" b="0" i="0" u="sng" dirty="0">
                <a:solidFill>
                  <a:srgbClr val="0A58CA"/>
                </a:solidFill>
                <a:effectLst/>
                <a:latin typeface="Open Sans" panose="020B0606030504020204" pitchFamily="34" charset="0"/>
                <a:hlinkClick r:id="rId11"/>
              </a:rPr>
              <a:t>κό πρόγραμμα ΠΡΟΛΑΜΒΑΝΩ proliptikes.gov.gr</a:t>
            </a:r>
            <a:endParaRPr lang="en-US" sz="1600" dirty="0">
              <a:solidFill>
                <a:srgbClr val="625C89"/>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4051831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95;p29">
            <a:extLst>
              <a:ext uri="{FF2B5EF4-FFF2-40B4-BE49-F238E27FC236}">
                <a16:creationId xmlns:a16="http://schemas.microsoft.com/office/drawing/2014/main" id="{84781840-AF9F-23D6-471A-742D7AF7B544}"/>
              </a:ext>
            </a:extLst>
          </p:cNvPr>
          <p:cNvPicPr preferRelativeResize="0"/>
          <p:nvPr/>
        </p:nvPicPr>
        <p:blipFill rotWithShape="1">
          <a:blip r:embed="rId2">
            <a:alphaModFix/>
          </a:blip>
          <a:srcRect/>
          <a:stretch/>
        </p:blipFill>
        <p:spPr>
          <a:xfrm>
            <a:off x="10216662" y="4890097"/>
            <a:ext cx="1652125" cy="1362575"/>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5"/>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sz="1200"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94;p29">
            <a:extLst>
              <a:ext uri="{FF2B5EF4-FFF2-40B4-BE49-F238E27FC236}">
                <a16:creationId xmlns:a16="http://schemas.microsoft.com/office/drawing/2014/main" id="{D350087F-8341-8224-BD28-96A6B1B65496}"/>
              </a:ext>
            </a:extLst>
          </p:cNvPr>
          <p:cNvSpPr/>
          <p:nvPr/>
        </p:nvSpPr>
        <p:spPr>
          <a:xfrm>
            <a:off x="1301954" y="834638"/>
            <a:ext cx="10032900" cy="822300"/>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500" b="1" dirty="0">
                <a:solidFill>
                  <a:srgbClr val="625C89"/>
                </a:solidFill>
                <a:latin typeface="Calibri"/>
                <a:ea typeface="Calibri"/>
                <a:cs typeface="Calibri"/>
                <a:sym typeface="Calibri"/>
              </a:rPr>
              <a:t>Τι μπορώ να κάνω</a:t>
            </a:r>
            <a:endParaRPr sz="2500" dirty="0">
              <a:solidFill>
                <a:srgbClr val="625C89"/>
              </a:solidFill>
              <a:latin typeface="Calibri"/>
              <a:ea typeface="Calibri"/>
              <a:cs typeface="Calibri"/>
              <a:sym typeface="Calibri"/>
            </a:endParaRPr>
          </a:p>
        </p:txBody>
      </p:sp>
      <p:sp>
        <p:nvSpPr>
          <p:cNvPr id="12" name="Google Shape;396;p29">
            <a:extLst>
              <a:ext uri="{FF2B5EF4-FFF2-40B4-BE49-F238E27FC236}">
                <a16:creationId xmlns:a16="http://schemas.microsoft.com/office/drawing/2014/main" id="{14C9FA74-A4B6-3DAC-49C1-3B1AB5055666}"/>
              </a:ext>
            </a:extLst>
          </p:cNvPr>
          <p:cNvSpPr txBox="1"/>
          <p:nvPr/>
        </p:nvSpPr>
        <p:spPr>
          <a:xfrm>
            <a:off x="1373279" y="1946629"/>
            <a:ext cx="10278946" cy="31700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600"/>
              </a:spcAft>
              <a:buNone/>
            </a:pPr>
            <a:r>
              <a:rPr lang="el-GR" sz="2400" b="1" dirty="0">
                <a:solidFill>
                  <a:srgbClr val="625C89"/>
                </a:solidFill>
                <a:latin typeface="Calibri"/>
                <a:ea typeface="Calibri"/>
                <a:cs typeface="Calibri"/>
                <a:sym typeface="Calibri"/>
              </a:rPr>
              <a:t>Ενημερώνομαι </a:t>
            </a:r>
            <a:r>
              <a:rPr lang="el-GR" sz="2400" u="sng" dirty="0">
                <a:solidFill>
                  <a:srgbClr val="625C89"/>
                </a:solidFill>
                <a:latin typeface="Calibri"/>
                <a:ea typeface="Calibri"/>
                <a:cs typeface="Calibri"/>
                <a:sym typeface="Calibri"/>
              </a:rPr>
              <a:t>για το πρόγραμμα Φώφη Γεννηματά στο </a:t>
            </a:r>
            <a:r>
              <a:rPr lang="el-GR" sz="2400" dirty="0">
                <a:solidFill>
                  <a:srgbClr val="625C89"/>
                </a:solidFill>
                <a:latin typeface="Calibri"/>
                <a:ea typeface="Calibri"/>
                <a:cs typeface="Calibri"/>
                <a:sym typeface="Calibri"/>
              </a:rPr>
              <a:t>mastografia.gr </a:t>
            </a:r>
            <a:endParaRPr sz="2400" b="1" dirty="0">
              <a:solidFill>
                <a:srgbClr val="625C89"/>
              </a:solidFill>
              <a:latin typeface="Calibri"/>
              <a:ea typeface="Calibri"/>
              <a:cs typeface="Calibri"/>
              <a:sym typeface="Calibri"/>
            </a:endParaRPr>
          </a:p>
          <a:p>
            <a:pPr marL="0" marR="0" lvl="0" indent="0" algn="l" rtl="0">
              <a:lnSpc>
                <a:spcPct val="150000"/>
              </a:lnSpc>
              <a:spcBef>
                <a:spcPts val="0"/>
              </a:spcBef>
              <a:spcAft>
                <a:spcPts val="600"/>
              </a:spcAft>
              <a:buNone/>
            </a:pPr>
            <a:r>
              <a:rPr lang="el-GR" sz="2400" b="1" dirty="0">
                <a:solidFill>
                  <a:srgbClr val="625C89"/>
                </a:solidFill>
                <a:latin typeface="Calibri"/>
                <a:cs typeface="Calibri"/>
                <a:sym typeface="Calibri"/>
              </a:rPr>
              <a:t>Ενεργοποιώ </a:t>
            </a:r>
            <a:r>
              <a:rPr lang="el-GR" sz="2400" dirty="0">
                <a:solidFill>
                  <a:srgbClr val="625C89"/>
                </a:solidFill>
                <a:latin typeface="Calibri"/>
                <a:cs typeface="Calibri"/>
                <a:sym typeface="Calibri"/>
              </a:rPr>
              <a:t>την άυλη συνταγογράφηση στο </a:t>
            </a:r>
            <a:r>
              <a:rPr lang="el-GR" sz="2400" u="sng" dirty="0">
                <a:solidFill>
                  <a:srgbClr val="625C89"/>
                </a:solidFill>
                <a:latin typeface="Calibri"/>
                <a:cs typeface="Calibri"/>
                <a:sym typeface="Calibri"/>
              </a:rPr>
              <a:t>ehealth.gov.gr </a:t>
            </a:r>
            <a:endParaRPr sz="2400" u="sng" dirty="0">
              <a:solidFill>
                <a:srgbClr val="625C89"/>
              </a:solidFill>
              <a:latin typeface="Calibri"/>
              <a:cs typeface="Calibri"/>
            </a:endParaRPr>
          </a:p>
          <a:p>
            <a:pPr marL="0" marR="0" lvl="0" indent="0" algn="l" rtl="0">
              <a:spcBef>
                <a:spcPts val="0"/>
              </a:spcBef>
              <a:spcAft>
                <a:spcPts val="600"/>
              </a:spcAft>
              <a:buNone/>
            </a:pPr>
            <a:r>
              <a:rPr lang="el-GR" sz="2400" b="1" dirty="0">
                <a:solidFill>
                  <a:srgbClr val="625C89"/>
                </a:solidFill>
                <a:latin typeface="Calibri"/>
                <a:ea typeface="Calibri"/>
                <a:cs typeface="Calibri"/>
                <a:sym typeface="Calibri"/>
              </a:rPr>
              <a:t>Αναζητώ &amp; επιλέγω </a:t>
            </a:r>
            <a:r>
              <a:rPr lang="el-GR" sz="2400" u="sng" dirty="0">
                <a:solidFill>
                  <a:srgbClr val="625C89"/>
                </a:solidFill>
                <a:latin typeface="Calibri"/>
                <a:ea typeface="Calibri"/>
                <a:cs typeface="Calibri"/>
                <a:sym typeface="Calibri"/>
              </a:rPr>
              <a:t>συνεργαζόμενο διαγνωστικό κέντρο </a:t>
            </a:r>
            <a:r>
              <a:rPr lang="el-GR" sz="2400" dirty="0">
                <a:solidFill>
                  <a:srgbClr val="625C89"/>
                </a:solidFill>
                <a:latin typeface="Calibri"/>
                <a:ea typeface="Calibri"/>
                <a:cs typeface="Calibri"/>
                <a:sym typeface="Calibri"/>
              </a:rPr>
              <a:t>για την πραγματοποίηση της μαστογραφίας ή/και του υπερηχογραφήματος εάν απαιτείται.</a:t>
            </a:r>
            <a:endParaRPr dirty="0"/>
          </a:p>
          <a:p>
            <a:pPr marL="0" marR="0" lvl="0" indent="0" algn="l" rtl="0">
              <a:lnSpc>
                <a:spcPct val="150000"/>
              </a:lnSpc>
              <a:spcBef>
                <a:spcPts val="0"/>
              </a:spcBef>
              <a:spcAft>
                <a:spcPts val="600"/>
              </a:spcAft>
              <a:buNone/>
            </a:pPr>
            <a:r>
              <a:rPr lang="el-GR" sz="2400" b="1" dirty="0">
                <a:solidFill>
                  <a:srgbClr val="625C89"/>
                </a:solidFill>
                <a:latin typeface="Calibri"/>
                <a:ea typeface="Calibri"/>
                <a:cs typeface="Calibri"/>
                <a:sym typeface="Calibri"/>
              </a:rPr>
              <a:t>Αναζητώ &amp; επιλέγω </a:t>
            </a:r>
            <a:r>
              <a:rPr lang="el-GR" sz="2400" u="sng" dirty="0">
                <a:solidFill>
                  <a:srgbClr val="625C89"/>
                </a:solidFill>
                <a:latin typeface="Calibri"/>
                <a:ea typeface="Calibri"/>
                <a:cs typeface="Calibri"/>
                <a:sym typeface="Calibri"/>
              </a:rPr>
              <a:t>συνεργαζόμενο ιατρό</a:t>
            </a:r>
            <a:r>
              <a:rPr lang="el-GR" sz="2400" dirty="0">
                <a:solidFill>
                  <a:srgbClr val="625C89"/>
                </a:solidFill>
                <a:latin typeface="Calibri"/>
                <a:ea typeface="Calibri"/>
                <a:cs typeface="Calibri"/>
                <a:sym typeface="Calibri"/>
              </a:rPr>
              <a:t>, στην περίπτωση που απαιτείται.</a:t>
            </a:r>
            <a:endParaRPr dirty="0"/>
          </a:p>
        </p:txBody>
      </p:sp>
      <p:pic>
        <p:nvPicPr>
          <p:cNvPr id="18" name="Google Shape;397;p29">
            <a:extLst>
              <a:ext uri="{FF2B5EF4-FFF2-40B4-BE49-F238E27FC236}">
                <a16:creationId xmlns:a16="http://schemas.microsoft.com/office/drawing/2014/main" id="{5AE78FE2-EEC1-A1CB-EC2D-1E983CDD728C}"/>
              </a:ext>
            </a:extLst>
          </p:cNvPr>
          <p:cNvPicPr preferRelativeResize="0"/>
          <p:nvPr/>
        </p:nvPicPr>
        <p:blipFill>
          <a:blip r:embed="rId8">
            <a:alphaModFix/>
          </a:blip>
          <a:stretch>
            <a:fillRect/>
          </a:stretch>
        </p:blipFill>
        <p:spPr>
          <a:xfrm>
            <a:off x="944254" y="2090338"/>
            <a:ext cx="424925" cy="424250"/>
          </a:xfrm>
          <a:prstGeom prst="rect">
            <a:avLst/>
          </a:prstGeom>
          <a:noFill/>
          <a:ln>
            <a:noFill/>
          </a:ln>
        </p:spPr>
      </p:pic>
      <p:pic>
        <p:nvPicPr>
          <p:cNvPr id="20" name="Google Shape;397;p29">
            <a:extLst>
              <a:ext uri="{FF2B5EF4-FFF2-40B4-BE49-F238E27FC236}">
                <a16:creationId xmlns:a16="http://schemas.microsoft.com/office/drawing/2014/main" id="{570C7636-26C2-40F7-641F-649B47AA97CD}"/>
              </a:ext>
            </a:extLst>
          </p:cNvPr>
          <p:cNvPicPr preferRelativeResize="0"/>
          <p:nvPr/>
        </p:nvPicPr>
        <p:blipFill>
          <a:blip r:embed="rId8">
            <a:alphaModFix/>
          </a:blip>
          <a:stretch>
            <a:fillRect/>
          </a:stretch>
        </p:blipFill>
        <p:spPr>
          <a:xfrm>
            <a:off x="944254" y="2696670"/>
            <a:ext cx="424925" cy="424250"/>
          </a:xfrm>
          <a:prstGeom prst="rect">
            <a:avLst/>
          </a:prstGeom>
          <a:noFill/>
          <a:ln>
            <a:noFill/>
          </a:ln>
        </p:spPr>
      </p:pic>
      <p:pic>
        <p:nvPicPr>
          <p:cNvPr id="21" name="Google Shape;397;p29">
            <a:extLst>
              <a:ext uri="{FF2B5EF4-FFF2-40B4-BE49-F238E27FC236}">
                <a16:creationId xmlns:a16="http://schemas.microsoft.com/office/drawing/2014/main" id="{B619967D-4692-AF32-11A9-04FFCF2A5AFE}"/>
              </a:ext>
            </a:extLst>
          </p:cNvPr>
          <p:cNvPicPr preferRelativeResize="0"/>
          <p:nvPr/>
        </p:nvPicPr>
        <p:blipFill>
          <a:blip r:embed="rId8">
            <a:alphaModFix/>
          </a:blip>
          <a:stretch>
            <a:fillRect/>
          </a:stretch>
        </p:blipFill>
        <p:spPr>
          <a:xfrm>
            <a:off x="944254" y="3245816"/>
            <a:ext cx="424925" cy="424250"/>
          </a:xfrm>
          <a:prstGeom prst="rect">
            <a:avLst/>
          </a:prstGeom>
          <a:noFill/>
          <a:ln>
            <a:noFill/>
          </a:ln>
        </p:spPr>
      </p:pic>
      <p:pic>
        <p:nvPicPr>
          <p:cNvPr id="22" name="Google Shape;397;p29">
            <a:extLst>
              <a:ext uri="{FF2B5EF4-FFF2-40B4-BE49-F238E27FC236}">
                <a16:creationId xmlns:a16="http://schemas.microsoft.com/office/drawing/2014/main" id="{7089536D-3757-D84D-13BB-37D13C66F65B}"/>
              </a:ext>
            </a:extLst>
          </p:cNvPr>
          <p:cNvPicPr preferRelativeResize="0"/>
          <p:nvPr/>
        </p:nvPicPr>
        <p:blipFill>
          <a:blip r:embed="rId8">
            <a:alphaModFix/>
          </a:blip>
          <a:stretch>
            <a:fillRect/>
          </a:stretch>
        </p:blipFill>
        <p:spPr>
          <a:xfrm>
            <a:off x="944254" y="4478628"/>
            <a:ext cx="424925" cy="424250"/>
          </a:xfrm>
          <a:prstGeom prst="rect">
            <a:avLst/>
          </a:prstGeom>
          <a:noFill/>
          <a:ln>
            <a:noFill/>
          </a:ln>
        </p:spPr>
      </p:pic>
    </p:spTree>
    <p:extLst>
      <p:ext uri="{BB962C8B-B14F-4D97-AF65-F5344CB8AC3E}">
        <p14:creationId xmlns:p14="http://schemas.microsoft.com/office/powerpoint/2010/main" val="8707742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154;p11">
            <a:extLst>
              <a:ext uri="{FF2B5EF4-FFF2-40B4-BE49-F238E27FC236}">
                <a16:creationId xmlns:a16="http://schemas.microsoft.com/office/drawing/2014/main" id="{46B6FA9D-D0C9-6AB9-968C-417763FC088B}"/>
              </a:ext>
            </a:extLst>
          </p:cNvPr>
          <p:cNvPicPr preferRelativeResize="0"/>
          <p:nvPr/>
        </p:nvPicPr>
        <p:blipFill rotWithShape="1">
          <a:blip r:embed="rId6">
            <a:alphaModFix/>
          </a:blip>
          <a:srcRect/>
          <a:stretch/>
        </p:blipFill>
        <p:spPr>
          <a:xfrm>
            <a:off x="9008753" y="4337772"/>
            <a:ext cx="2693563" cy="1596065"/>
          </a:xfrm>
          <a:prstGeom prst="rect">
            <a:avLst/>
          </a:prstGeom>
          <a:noFill/>
          <a:ln>
            <a:noFill/>
          </a:ln>
        </p:spPr>
      </p:pic>
      <p:sp>
        <p:nvSpPr>
          <p:cNvPr id="6" name="Google Shape;148;p11">
            <a:extLst>
              <a:ext uri="{FF2B5EF4-FFF2-40B4-BE49-F238E27FC236}">
                <a16:creationId xmlns:a16="http://schemas.microsoft.com/office/drawing/2014/main" id="{152DCC0D-63B3-C9B0-77AA-9632EA47D72B}"/>
              </a:ext>
            </a:extLst>
          </p:cNvPr>
          <p:cNvSpPr/>
          <p:nvPr/>
        </p:nvSpPr>
        <p:spPr>
          <a:xfrm>
            <a:off x="909461" y="193501"/>
            <a:ext cx="8804907" cy="974395"/>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el-GR" sz="3600" b="1" dirty="0">
                <a:solidFill>
                  <a:srgbClr val="625C89"/>
                </a:solidFill>
                <a:latin typeface="Calibri"/>
                <a:ea typeface="Calibri"/>
                <a:cs typeface="Calibri"/>
                <a:sym typeface="Calibri"/>
              </a:rPr>
              <a:t>Η έγκαιρη διάγνωση ΣΩΖΕΙ ΖΩΕΣ.</a:t>
            </a:r>
            <a:endParaRPr sz="3600" b="1" dirty="0">
              <a:solidFill>
                <a:srgbClr val="625C89"/>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600" b="1" dirty="0">
              <a:solidFill>
                <a:srgbClr val="625C89"/>
              </a:solidFill>
              <a:latin typeface="Calibri"/>
              <a:ea typeface="Calibri"/>
              <a:cs typeface="Calibri"/>
              <a:sym typeface="Calibri"/>
            </a:endParaRPr>
          </a:p>
        </p:txBody>
      </p:sp>
      <p:sp>
        <p:nvSpPr>
          <p:cNvPr id="11" name="Google Shape;148;p11">
            <a:extLst>
              <a:ext uri="{FF2B5EF4-FFF2-40B4-BE49-F238E27FC236}">
                <a16:creationId xmlns:a16="http://schemas.microsoft.com/office/drawing/2014/main" id="{B1E6DA2D-76B4-BC79-7285-5AFF03B6204E}"/>
              </a:ext>
            </a:extLst>
          </p:cNvPr>
          <p:cNvSpPr/>
          <p:nvPr/>
        </p:nvSpPr>
        <p:spPr>
          <a:xfrm>
            <a:off x="1107315" y="1460444"/>
            <a:ext cx="10032900" cy="2901801"/>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342900" lvl="0" indent="-342900" algn="just" rtl="0">
              <a:spcBef>
                <a:spcPts val="0"/>
              </a:spcBef>
              <a:spcAft>
                <a:spcPts val="0"/>
              </a:spcAft>
              <a:buClr>
                <a:schemeClr val="dk1"/>
              </a:buClr>
              <a:buSzPts val="1100"/>
              <a:buFont typeface="Wingdings" panose="05000000000000000000" pitchFamily="2" charset="2"/>
              <a:buChar char="q"/>
            </a:pPr>
            <a:r>
              <a:rPr lang="el-GR" sz="2000" b="1" dirty="0">
                <a:solidFill>
                  <a:srgbClr val="625C89"/>
                </a:solidFill>
                <a:latin typeface="Calibri"/>
                <a:ea typeface="Calibri"/>
                <a:cs typeface="Calibri"/>
                <a:sym typeface="Calibri"/>
              </a:rPr>
              <a:t>Η διάγνωση σε πρώιμο στάδιο συνδέεται και με την μέθοδο θεραπείας. </a:t>
            </a:r>
          </a:p>
          <a:p>
            <a:pPr marL="0" lvl="0" indent="0" algn="just" rtl="0">
              <a:spcBef>
                <a:spcPts val="0"/>
              </a:spcBef>
              <a:spcAft>
                <a:spcPts val="0"/>
              </a:spcAft>
              <a:buClr>
                <a:schemeClr val="dk1"/>
              </a:buClr>
              <a:buSzPts val="1100"/>
              <a:buFont typeface="Arial"/>
              <a:buNone/>
            </a:pPr>
            <a:endParaRPr lang="el-GR" sz="2000" b="1" dirty="0">
              <a:solidFill>
                <a:srgbClr val="625C89"/>
              </a:solidFill>
              <a:latin typeface="Calibri"/>
              <a:ea typeface="Calibri"/>
              <a:cs typeface="Calibri"/>
              <a:sym typeface="Calibri"/>
            </a:endParaRPr>
          </a:p>
          <a:p>
            <a:pPr marL="342900" lvl="0" indent="-342900" algn="just" rtl="0">
              <a:spcBef>
                <a:spcPts val="0"/>
              </a:spcBef>
              <a:spcAft>
                <a:spcPts val="0"/>
              </a:spcAft>
              <a:buClr>
                <a:schemeClr val="dk1"/>
              </a:buClr>
              <a:buSzPts val="1100"/>
              <a:buFont typeface="Wingdings" panose="05000000000000000000" pitchFamily="2" charset="2"/>
              <a:buChar char="q"/>
            </a:pPr>
            <a:r>
              <a:rPr lang="el-GR" sz="2000" b="1" dirty="0">
                <a:solidFill>
                  <a:srgbClr val="625C89"/>
                </a:solidFill>
                <a:latin typeface="Calibri"/>
                <a:ea typeface="Calibri"/>
                <a:cs typeface="Calibri"/>
                <a:sym typeface="Calibri"/>
              </a:rPr>
              <a:t>Οι γυναίκες που συμμετέχουν σε εθνικά προγράμματα </a:t>
            </a:r>
            <a:r>
              <a:rPr lang="el-GR" sz="2000" b="1" dirty="0" err="1">
                <a:solidFill>
                  <a:srgbClr val="625C89"/>
                </a:solidFill>
                <a:latin typeface="Calibri"/>
                <a:ea typeface="Calibri"/>
                <a:cs typeface="Calibri"/>
                <a:sym typeface="Calibri"/>
              </a:rPr>
              <a:t>προσυμπτωματικού</a:t>
            </a:r>
            <a:r>
              <a:rPr lang="el-GR" sz="2000" b="1" dirty="0">
                <a:solidFill>
                  <a:srgbClr val="625C89"/>
                </a:solidFill>
                <a:latin typeface="Calibri"/>
                <a:ea typeface="Calibri"/>
                <a:cs typeface="Calibri"/>
                <a:sym typeface="Calibri"/>
              </a:rPr>
              <a:t> ελέγχου για τον καρκίνο του μαστού είναι λιγότερο πιθανό να υποστούν μαστεκτομή &amp; </a:t>
            </a:r>
            <a:r>
              <a:rPr lang="el-GR" sz="2000" b="1" dirty="0" err="1">
                <a:solidFill>
                  <a:srgbClr val="625C89"/>
                </a:solidFill>
                <a:latin typeface="Calibri"/>
                <a:ea typeface="Calibri"/>
                <a:cs typeface="Calibri"/>
                <a:sym typeface="Calibri"/>
              </a:rPr>
              <a:t>χημιοθεραπεία</a:t>
            </a:r>
            <a:r>
              <a:rPr lang="el-GR" sz="2000" b="1" dirty="0">
                <a:solidFill>
                  <a:srgbClr val="625C89"/>
                </a:solidFill>
                <a:latin typeface="Calibri"/>
                <a:ea typeface="Calibri"/>
                <a:cs typeface="Calibri"/>
                <a:sym typeface="Calibri"/>
              </a:rPr>
              <a:t>, εξαιτίας ακριβώς του εντοπισμού σε πρώιμο στάδιο, που επιτρέπει πιο αποτελεσματική αντιμετώπιση.</a:t>
            </a:r>
            <a:endParaRPr sz="2000" b="1" dirty="0">
              <a:solidFill>
                <a:srgbClr val="625C89"/>
              </a:solidFill>
              <a:latin typeface="Calibri"/>
              <a:ea typeface="Calibri"/>
              <a:cs typeface="Calibri"/>
              <a:sym typeface="Calibri"/>
            </a:endParaRPr>
          </a:p>
        </p:txBody>
      </p:sp>
    </p:spTree>
    <p:extLst>
      <p:ext uri="{BB962C8B-B14F-4D97-AF65-F5344CB8AC3E}">
        <p14:creationId xmlns:p14="http://schemas.microsoft.com/office/powerpoint/2010/main" val="32029293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31D628E-E746-DEC3-A852-1A1555840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782" y="5741087"/>
            <a:ext cx="2022597" cy="944436"/>
          </a:xfrm>
          <a:prstGeom prst="rect">
            <a:avLst/>
          </a:prstGeom>
        </p:spPr>
      </p:pic>
      <p:pic>
        <p:nvPicPr>
          <p:cNvPr id="7" name="Picture 6" descr="Icon&#10;&#10;Description automatically generated">
            <a:extLst>
              <a:ext uri="{FF2B5EF4-FFF2-40B4-BE49-F238E27FC236}">
                <a16:creationId xmlns:a16="http://schemas.microsoft.com/office/drawing/2014/main" id="{5B07D7EB-8435-39A2-F56C-230092896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52" y="5835029"/>
            <a:ext cx="2788118" cy="757148"/>
          </a:xfrm>
          <a:prstGeom prst="rect">
            <a:avLst/>
          </a:prstGeom>
        </p:spPr>
      </p:pic>
      <p:pic>
        <p:nvPicPr>
          <p:cNvPr id="8" name="Picture 7" descr="Logo&#10;&#10;Description automatically generated">
            <a:extLst>
              <a:ext uri="{FF2B5EF4-FFF2-40B4-BE49-F238E27FC236}">
                <a16:creationId xmlns:a16="http://schemas.microsoft.com/office/drawing/2014/main" id="{231794C0-E72B-84CC-FB83-57C210419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4621" y="5831169"/>
            <a:ext cx="2624087" cy="793270"/>
          </a:xfrm>
          <a:prstGeom prst="rect">
            <a:avLst/>
          </a:prstGeom>
        </p:spPr>
      </p:pic>
      <p:pic>
        <p:nvPicPr>
          <p:cNvPr id="9" name="Picture 8" descr="Text&#10;&#10;Description automatically generated">
            <a:extLst>
              <a:ext uri="{FF2B5EF4-FFF2-40B4-BE49-F238E27FC236}">
                <a16:creationId xmlns:a16="http://schemas.microsoft.com/office/drawing/2014/main" id="{C73FBF0C-040A-D63A-63CE-1D1DBF07B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8708" y="5891884"/>
            <a:ext cx="2724883" cy="611868"/>
          </a:xfrm>
          <a:prstGeom prst="rect">
            <a:avLst/>
          </a:prstGeom>
        </p:spPr>
      </p:pic>
      <p:sp>
        <p:nvSpPr>
          <p:cNvPr id="10" name="Google Shape;132;p10">
            <a:extLst>
              <a:ext uri="{FF2B5EF4-FFF2-40B4-BE49-F238E27FC236}">
                <a16:creationId xmlns:a16="http://schemas.microsoft.com/office/drawing/2014/main" id="{B8E99588-8EEF-D288-5776-0714774882D7}"/>
              </a:ext>
            </a:extLst>
          </p:cNvPr>
          <p:cNvSpPr/>
          <p:nvPr/>
        </p:nvSpPr>
        <p:spPr>
          <a:xfrm>
            <a:off x="3520590" y="1095976"/>
            <a:ext cx="3517132" cy="4221140"/>
          </a:xfrm>
          <a:prstGeom prst="rect">
            <a:avLst/>
          </a:prstGeom>
          <a:solidFill>
            <a:srgbClr val="A5B963">
              <a:alpha val="35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34;p10">
            <a:extLst>
              <a:ext uri="{FF2B5EF4-FFF2-40B4-BE49-F238E27FC236}">
                <a16:creationId xmlns:a16="http://schemas.microsoft.com/office/drawing/2014/main" id="{97937282-05E3-D8F1-2900-3BF5ACD7C67F}"/>
              </a:ext>
            </a:extLst>
          </p:cNvPr>
          <p:cNvSpPr/>
          <p:nvPr/>
        </p:nvSpPr>
        <p:spPr>
          <a:xfrm>
            <a:off x="7037722" y="2868875"/>
            <a:ext cx="4145285" cy="2709171"/>
          </a:xfrm>
          <a:prstGeom prst="rect">
            <a:avLst/>
          </a:prstGeom>
          <a:solidFill>
            <a:srgbClr val="625C89">
              <a:alpha val="35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 name="Straight Connector 13">
            <a:extLst>
              <a:ext uri="{FF2B5EF4-FFF2-40B4-BE49-F238E27FC236}">
                <a16:creationId xmlns:a16="http://schemas.microsoft.com/office/drawing/2014/main" id="{3FAFE978-2CB5-0FF2-D73A-301DC352A663}"/>
              </a:ext>
            </a:extLst>
          </p:cNvPr>
          <p:cNvCxnSpPr/>
          <p:nvPr/>
        </p:nvCxnSpPr>
        <p:spPr>
          <a:xfrm>
            <a:off x="6151604" y="5896232"/>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E8C871-2BE8-550D-C066-3FE389A5D230}"/>
              </a:ext>
            </a:extLst>
          </p:cNvPr>
          <p:cNvCxnSpPr/>
          <p:nvPr/>
        </p:nvCxnSpPr>
        <p:spPr>
          <a:xfrm>
            <a:off x="3860796" y="5896232"/>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Google Shape;133;p10">
            <a:extLst>
              <a:ext uri="{FF2B5EF4-FFF2-40B4-BE49-F238E27FC236}">
                <a16:creationId xmlns:a16="http://schemas.microsoft.com/office/drawing/2014/main" id="{AE48EA66-BF88-47B4-AE87-421C3118C0D6}"/>
              </a:ext>
            </a:extLst>
          </p:cNvPr>
          <p:cNvSpPr/>
          <p:nvPr/>
        </p:nvSpPr>
        <p:spPr>
          <a:xfrm rot="-5400000">
            <a:off x="-415174" y="415667"/>
            <a:ext cx="4350793" cy="3520443"/>
          </a:xfrm>
          <a:prstGeom prst="rect">
            <a:avLst/>
          </a:prstGeom>
          <a:solidFill>
            <a:srgbClr val="F49392">
              <a:alpha val="35000"/>
            </a:srgbClr>
          </a:solidFill>
          <a:ln>
            <a:noFill/>
          </a:ln>
        </p:spPr>
        <p:txBody>
          <a:bodyPr spcFirstLastPara="1" wrap="square" lIns="108000" tIns="144000" rIns="108000" bIns="144000" anchor="ctr" anchorCtr="0">
            <a:noAutofit/>
          </a:bodyPr>
          <a:lstStyle/>
          <a:p>
            <a:pPr marL="12700" marR="0" lvl="0" indent="0" algn="ctr" rtl="0">
              <a:lnSpc>
                <a:spcPct val="100000"/>
              </a:lnSpc>
              <a:spcBef>
                <a:spcPts val="0"/>
              </a:spcBef>
              <a:spcAft>
                <a:spcPts val="0"/>
              </a:spcAft>
              <a:buClr>
                <a:schemeClr val="lt1"/>
              </a:buClr>
              <a:buSzPts val="1200"/>
              <a:buFont typeface="Calibri"/>
              <a:buNone/>
            </a:pPr>
            <a:endParaRPr sz="1200" i="0" u="none" strike="noStrike" cap="none" dirty="0">
              <a:solidFill>
                <a:schemeClr val="lt1"/>
              </a:solidFill>
              <a:latin typeface="Calibri"/>
              <a:ea typeface="Calibri"/>
              <a:cs typeface="Calibri"/>
              <a:sym typeface="Calibri"/>
            </a:endParaRPr>
          </a:p>
        </p:txBody>
      </p:sp>
      <p:sp>
        <p:nvSpPr>
          <p:cNvPr id="2" name="Google Shape;34;g1136d0d7768_0_919">
            <a:extLst>
              <a:ext uri="{FF2B5EF4-FFF2-40B4-BE49-F238E27FC236}">
                <a16:creationId xmlns:a16="http://schemas.microsoft.com/office/drawing/2014/main" id="{A0279F92-F19D-595E-7EF2-E99965BE225E}"/>
              </a:ext>
            </a:extLst>
          </p:cNvPr>
          <p:cNvSpPr txBox="1"/>
          <p:nvPr/>
        </p:nvSpPr>
        <p:spPr>
          <a:xfrm>
            <a:off x="888452" y="712823"/>
            <a:ext cx="5666257" cy="2883432"/>
          </a:xfrm>
          <a:prstGeom prst="rect">
            <a:avLst/>
          </a:prstGeom>
          <a:noFill/>
          <a:ln>
            <a:noFill/>
          </a:ln>
        </p:spPr>
        <p:txBody>
          <a:bodyPr spcFirstLastPara="1" wrap="square" lIns="91425" tIns="45700" rIns="91425" bIns="45700" anchor="t" anchorCtr="0">
            <a:noAutofit/>
          </a:bodyPr>
          <a:lstStyle/>
          <a:p>
            <a:endParaRPr lang="el-GR" sz="4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endParaRPr lang="el-GR" sz="4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l-GR" sz="4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ΕΥΧΑΡΙΣΤΩ!!</a:t>
            </a:r>
          </a:p>
          <a:p>
            <a:endParaRPr lang="el-GR" sz="4800" b="1" dirty="0">
              <a:solidFill>
                <a:srgbClr val="F6969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6420285-A27D-F559-F8E1-0D2A366E6B9D}"/>
              </a:ext>
            </a:extLst>
          </p:cNvPr>
          <p:cNvCxnSpPr>
            <a:cxnSpLocks/>
          </p:cNvCxnSpPr>
          <p:nvPr/>
        </p:nvCxnSpPr>
        <p:spPr>
          <a:xfrm>
            <a:off x="492472" y="5700270"/>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Εικόνα 11" descr="Εικόνα που περιέχει κείμενο, γραμματοσειρά, γραφικά, χάρτης&#10;&#10;Περιγραφή που δημιουργήθηκε αυτόματα">
            <a:extLst>
              <a:ext uri="{FF2B5EF4-FFF2-40B4-BE49-F238E27FC236}">
                <a16:creationId xmlns:a16="http://schemas.microsoft.com/office/drawing/2014/main" id="{08B3C6F4-EE37-F97E-7B68-0C1C4CE5C5D4}"/>
              </a:ext>
            </a:extLst>
          </p:cNvPr>
          <p:cNvPicPr>
            <a:picLocks noChangeAspect="1"/>
          </p:cNvPicPr>
          <p:nvPr/>
        </p:nvPicPr>
        <p:blipFill>
          <a:blip r:embed="rId7"/>
          <a:stretch>
            <a:fillRect/>
          </a:stretch>
        </p:blipFill>
        <p:spPr>
          <a:xfrm>
            <a:off x="9860712" y="-13147"/>
            <a:ext cx="2085826" cy="1308169"/>
          </a:xfrm>
          <a:prstGeom prst="rect">
            <a:avLst/>
          </a:prstGeom>
        </p:spPr>
      </p:pic>
      <p:pic>
        <p:nvPicPr>
          <p:cNvPr id="13" name="Εικόνα 12">
            <a:extLst>
              <a:ext uri="{FF2B5EF4-FFF2-40B4-BE49-F238E27FC236}">
                <a16:creationId xmlns:a16="http://schemas.microsoft.com/office/drawing/2014/main" id="{3CCA26A4-18B7-A7EB-41D2-87ACE2107E59}"/>
              </a:ext>
            </a:extLst>
          </p:cNvPr>
          <p:cNvPicPr>
            <a:picLocks noChangeAspect="1"/>
          </p:cNvPicPr>
          <p:nvPr/>
        </p:nvPicPr>
        <p:blipFill>
          <a:blip r:embed="rId8"/>
          <a:stretch>
            <a:fillRect/>
          </a:stretch>
        </p:blipFill>
        <p:spPr>
          <a:xfrm>
            <a:off x="979728" y="4351285"/>
            <a:ext cx="1905529" cy="1281606"/>
          </a:xfrm>
          <a:prstGeom prst="rect">
            <a:avLst/>
          </a:prstGeom>
        </p:spPr>
      </p:pic>
      <p:pic>
        <p:nvPicPr>
          <p:cNvPr id="16" name="Εικόνα 15">
            <a:extLst>
              <a:ext uri="{FF2B5EF4-FFF2-40B4-BE49-F238E27FC236}">
                <a16:creationId xmlns:a16="http://schemas.microsoft.com/office/drawing/2014/main" id="{B1938231-4CBA-DE89-05AE-A259E12BA9F6}"/>
              </a:ext>
            </a:extLst>
          </p:cNvPr>
          <p:cNvPicPr>
            <a:picLocks noChangeAspect="1"/>
          </p:cNvPicPr>
          <p:nvPr/>
        </p:nvPicPr>
        <p:blipFill>
          <a:blip r:embed="rId9"/>
          <a:stretch>
            <a:fillRect/>
          </a:stretch>
        </p:blipFill>
        <p:spPr>
          <a:xfrm>
            <a:off x="7673055" y="1560706"/>
            <a:ext cx="3012977" cy="1308169"/>
          </a:xfrm>
          <a:prstGeom prst="rect">
            <a:avLst/>
          </a:prstGeom>
        </p:spPr>
      </p:pic>
    </p:spTree>
    <p:extLst>
      <p:ext uri="{BB962C8B-B14F-4D97-AF65-F5344CB8AC3E}">
        <p14:creationId xmlns:p14="http://schemas.microsoft.com/office/powerpoint/2010/main" val="934472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4"/>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154;p11">
            <a:extLst>
              <a:ext uri="{FF2B5EF4-FFF2-40B4-BE49-F238E27FC236}">
                <a16:creationId xmlns:a16="http://schemas.microsoft.com/office/drawing/2014/main" id="{46B6FA9D-D0C9-6AB9-968C-417763FC088B}"/>
              </a:ext>
            </a:extLst>
          </p:cNvPr>
          <p:cNvPicPr preferRelativeResize="0"/>
          <p:nvPr/>
        </p:nvPicPr>
        <p:blipFill rotWithShape="1">
          <a:blip r:embed="rId7">
            <a:alphaModFix/>
          </a:blip>
          <a:srcRect/>
          <a:stretch/>
        </p:blipFill>
        <p:spPr>
          <a:xfrm>
            <a:off x="9008753" y="4337772"/>
            <a:ext cx="2693563" cy="1596065"/>
          </a:xfrm>
          <a:prstGeom prst="rect">
            <a:avLst/>
          </a:prstGeom>
          <a:noFill/>
          <a:ln>
            <a:noFill/>
          </a:ln>
        </p:spPr>
      </p:pic>
      <p:sp>
        <p:nvSpPr>
          <p:cNvPr id="6" name="Google Shape;148;p11">
            <a:extLst>
              <a:ext uri="{FF2B5EF4-FFF2-40B4-BE49-F238E27FC236}">
                <a16:creationId xmlns:a16="http://schemas.microsoft.com/office/drawing/2014/main" id="{152DCC0D-63B3-C9B0-77AA-9632EA47D72B}"/>
              </a:ext>
            </a:extLst>
          </p:cNvPr>
          <p:cNvSpPr/>
          <p:nvPr/>
        </p:nvSpPr>
        <p:spPr>
          <a:xfrm>
            <a:off x="646424" y="1160958"/>
            <a:ext cx="10032900" cy="3216111"/>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285750" lvl="0" indent="-285750" rtl="0">
              <a:lnSpc>
                <a:spcPct val="150000"/>
              </a:lnSpc>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Προβλέπει βασικούς πυλώνες δράσης</a:t>
            </a:r>
            <a:r>
              <a:rPr lang="en-US" sz="1800" b="1" dirty="0">
                <a:solidFill>
                  <a:srgbClr val="625C89"/>
                </a:solidFill>
                <a:latin typeface="Calibri"/>
                <a:ea typeface="Calibri"/>
                <a:cs typeface="Calibri"/>
                <a:sym typeface="Calibri"/>
              </a:rPr>
              <a:t>.</a:t>
            </a:r>
            <a:r>
              <a:rPr lang="el-GR" sz="1800" b="1" dirty="0">
                <a:solidFill>
                  <a:srgbClr val="625C89"/>
                </a:solidFill>
                <a:latin typeface="Calibri"/>
                <a:ea typeface="Calibri"/>
                <a:cs typeface="Calibri"/>
                <a:sym typeface="Calibri"/>
              </a:rPr>
              <a:t> </a:t>
            </a:r>
          </a:p>
          <a:p>
            <a:pPr marL="285750" lvl="0" indent="-285750" rtl="0">
              <a:lnSpc>
                <a:spcPct val="150000"/>
              </a:lnSpc>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Αξιοποιεί πόρους του Ταμείου Ανάκαμψης για τη θεμελίωση στρατηγικών προτεραιοτήτων για τη Δημόσια Υγεία, οι οποίοι περιλαμβάνουν την πρωτογενή, δευτερογενή και τριτογενή πρόληψη των κυριότερων χρόνιων νοσημάτων</a:t>
            </a:r>
            <a:r>
              <a:rPr lang="en-US" sz="1800" b="1" dirty="0">
                <a:solidFill>
                  <a:srgbClr val="625C89"/>
                </a:solidFill>
                <a:latin typeface="Calibri"/>
                <a:ea typeface="Calibri"/>
                <a:cs typeface="Calibri"/>
                <a:sym typeface="Calibri"/>
              </a:rPr>
              <a:t>,</a:t>
            </a:r>
            <a:r>
              <a:rPr lang="el-GR" sz="1800" b="1" dirty="0">
                <a:solidFill>
                  <a:srgbClr val="625C89"/>
                </a:solidFill>
                <a:latin typeface="Calibri"/>
                <a:ea typeface="Calibri"/>
                <a:cs typeface="Calibri"/>
                <a:sym typeface="Calibri"/>
              </a:rPr>
              <a:t> αλλά και την προαγωγή της Δ.Υ.</a:t>
            </a:r>
          </a:p>
          <a:p>
            <a:pPr marL="285750" lvl="0" indent="-285750" rtl="0">
              <a:lnSpc>
                <a:spcPct val="150000"/>
              </a:lnSpc>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Υλοποιεί για πρώτη φορά δράσεις βασισμένες σε βέλτιστες πρακτικές, με αυξημένη αποτελεσματικότητα στην μείωση των ανισοτήτων και την προαγωγή υγείας όλου του πληθυσμού.</a:t>
            </a:r>
          </a:p>
          <a:p>
            <a:pPr marL="0" lvl="0" indent="0" algn="ctr" rtl="0">
              <a:spcBef>
                <a:spcPts val="0"/>
              </a:spcBef>
              <a:spcAft>
                <a:spcPts val="0"/>
              </a:spcAft>
              <a:buClr>
                <a:schemeClr val="dk1"/>
              </a:buClr>
              <a:buSzPts val="1100"/>
              <a:buFont typeface="Arial"/>
              <a:buNone/>
            </a:pPr>
            <a:endParaRPr sz="1600" b="1" dirty="0">
              <a:solidFill>
                <a:srgbClr val="625C89"/>
              </a:solidFill>
              <a:latin typeface="Calibri"/>
              <a:ea typeface="Calibri"/>
              <a:cs typeface="Calibri"/>
              <a:sym typeface="Calibri"/>
            </a:endParaRPr>
          </a:p>
        </p:txBody>
      </p:sp>
      <p:sp>
        <p:nvSpPr>
          <p:cNvPr id="11" name="Google Shape;148;p11">
            <a:extLst>
              <a:ext uri="{FF2B5EF4-FFF2-40B4-BE49-F238E27FC236}">
                <a16:creationId xmlns:a16="http://schemas.microsoft.com/office/drawing/2014/main" id="{2C21C790-A561-7E07-0A20-CA42824F4374}"/>
              </a:ext>
            </a:extLst>
          </p:cNvPr>
          <p:cNvSpPr/>
          <p:nvPr/>
        </p:nvSpPr>
        <p:spPr>
          <a:xfrm>
            <a:off x="422275" y="31372"/>
            <a:ext cx="9484447" cy="868249"/>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l-GR" sz="3600" b="1" dirty="0">
                <a:solidFill>
                  <a:srgbClr val="625C89"/>
                </a:solidFill>
                <a:latin typeface="Calibri"/>
                <a:ea typeface="Calibri"/>
                <a:cs typeface="Calibri"/>
                <a:sym typeface="Calibri"/>
              </a:rPr>
              <a:t>Σχέδιο Δράσης για τη Δημόσια Υγεία 2021-2025</a:t>
            </a:r>
            <a:endParaRPr sz="3600" b="1" dirty="0">
              <a:solidFill>
                <a:srgbClr val="625C89"/>
              </a:solidFill>
              <a:latin typeface="Calibri"/>
              <a:ea typeface="Calibri"/>
              <a:cs typeface="Calibri"/>
              <a:sym typeface="Calibri"/>
            </a:endParaRPr>
          </a:p>
        </p:txBody>
      </p:sp>
    </p:spTree>
    <p:extLst>
      <p:ext uri="{BB962C8B-B14F-4D97-AF65-F5344CB8AC3E}">
        <p14:creationId xmlns:p14="http://schemas.microsoft.com/office/powerpoint/2010/main" val="30453459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4"/>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48;p11">
            <a:extLst>
              <a:ext uri="{FF2B5EF4-FFF2-40B4-BE49-F238E27FC236}">
                <a16:creationId xmlns:a16="http://schemas.microsoft.com/office/drawing/2014/main" id="{152DCC0D-63B3-C9B0-77AA-9632EA47D72B}"/>
              </a:ext>
            </a:extLst>
          </p:cNvPr>
          <p:cNvSpPr/>
          <p:nvPr/>
        </p:nvSpPr>
        <p:spPr>
          <a:xfrm>
            <a:off x="646424" y="1364940"/>
            <a:ext cx="10032900" cy="2700066"/>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285750" lvl="0" indent="-285750" algn="just" rtl="0">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Η δευτερογενής πρόληψη αφορά τον 2</a:t>
            </a:r>
            <a:r>
              <a:rPr lang="el-GR" sz="1800" b="1" baseline="30000" dirty="0">
                <a:solidFill>
                  <a:srgbClr val="625C89"/>
                </a:solidFill>
                <a:latin typeface="Calibri"/>
                <a:ea typeface="Calibri"/>
                <a:cs typeface="Calibri"/>
                <a:sym typeface="Calibri"/>
              </a:rPr>
              <a:t>ο</a:t>
            </a:r>
            <a:r>
              <a:rPr lang="el-GR" sz="1800" b="1" dirty="0">
                <a:solidFill>
                  <a:srgbClr val="625C89"/>
                </a:solidFill>
                <a:latin typeface="Calibri"/>
                <a:ea typeface="Calibri"/>
                <a:cs typeface="Calibri"/>
                <a:sym typeface="Calibri"/>
              </a:rPr>
              <a:t> άξονα Στρατηγικής του Εθνικού Σχεδίου Δράσης για τη</a:t>
            </a:r>
            <a:r>
              <a:rPr lang="en-US" sz="1800" b="1" dirty="0">
                <a:solidFill>
                  <a:srgbClr val="625C89"/>
                </a:solidFill>
                <a:latin typeface="Calibri"/>
                <a:ea typeface="Calibri"/>
                <a:cs typeface="Calibri"/>
                <a:sym typeface="Calibri"/>
              </a:rPr>
              <a:t> </a:t>
            </a:r>
            <a:r>
              <a:rPr lang="el-GR" sz="1800" b="1" dirty="0">
                <a:solidFill>
                  <a:srgbClr val="625C89"/>
                </a:solidFill>
                <a:latin typeface="Calibri"/>
                <a:ea typeface="Calibri"/>
                <a:cs typeface="Calibri"/>
                <a:sym typeface="Calibri"/>
              </a:rPr>
              <a:t>Δημόσια Υγεία</a:t>
            </a:r>
            <a:r>
              <a:rPr lang="en-US" sz="1800" b="1" dirty="0">
                <a:solidFill>
                  <a:srgbClr val="625C89"/>
                </a:solidFill>
                <a:latin typeface="Calibri"/>
                <a:ea typeface="Calibri"/>
                <a:cs typeface="Calibri"/>
                <a:sym typeface="Calibri"/>
              </a:rPr>
              <a:t>.</a:t>
            </a:r>
          </a:p>
          <a:p>
            <a:pPr marL="285750" lvl="0" indent="-285750" algn="just" rtl="0">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Προβλέπει την εφαρμογή ολοκληρωμένων προγραμμάτων για την έγκαιρη διάγνωση νόσων, διαμέσου της παροχής δωρεάν εξειδικευμένων εξετάσεων για παράγοντες κινδύνου και νοσήματα, που δεν έχουν εκδηλωθεί κλινικά. </a:t>
            </a:r>
          </a:p>
          <a:p>
            <a:pPr marL="285750" lvl="0" indent="-285750" algn="just" rtl="0">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Αναπόσπαστο μέρος της Δευτερογενούς Πρόληψης, ο Προ-συμπτωματικός Έλεγχος στον γενικό πληθυσμό.</a:t>
            </a:r>
          </a:p>
          <a:p>
            <a:pPr marL="285750" lvl="0" indent="-285750" algn="just" rtl="0">
              <a:spcBef>
                <a:spcPts val="0"/>
              </a:spcBef>
              <a:spcAft>
                <a:spcPts val="0"/>
              </a:spcAft>
              <a:buClr>
                <a:schemeClr val="dk1"/>
              </a:buClr>
              <a:buSzPts val="1100"/>
              <a:buFont typeface="Wingdings" panose="05000000000000000000" pitchFamily="2" charset="2"/>
              <a:buChar char="q"/>
            </a:pPr>
            <a:r>
              <a:rPr lang="el-GR" sz="1800" b="1" dirty="0">
                <a:solidFill>
                  <a:srgbClr val="625C89"/>
                </a:solidFill>
                <a:latin typeface="Calibri"/>
                <a:ea typeface="Calibri"/>
                <a:cs typeface="Calibri"/>
                <a:sym typeface="Calibri"/>
              </a:rPr>
              <a:t>Στους Δείκτες επιχειρησιακού Σχεδιασμού, το Πρόγραμμα Προλαμβάνω και Φώφη Γεννηματά.</a:t>
            </a:r>
            <a:endParaRPr sz="1800" b="1" dirty="0">
              <a:solidFill>
                <a:srgbClr val="625C89"/>
              </a:solidFill>
              <a:latin typeface="Calibri"/>
              <a:ea typeface="Calibri"/>
              <a:cs typeface="Calibri"/>
              <a:sym typeface="Calibri"/>
            </a:endParaRPr>
          </a:p>
        </p:txBody>
      </p:sp>
      <p:sp>
        <p:nvSpPr>
          <p:cNvPr id="11" name="Google Shape;148;p11">
            <a:extLst>
              <a:ext uri="{FF2B5EF4-FFF2-40B4-BE49-F238E27FC236}">
                <a16:creationId xmlns:a16="http://schemas.microsoft.com/office/drawing/2014/main" id="{2C21C790-A561-7E07-0A20-CA42824F4374}"/>
              </a:ext>
            </a:extLst>
          </p:cNvPr>
          <p:cNvSpPr/>
          <p:nvPr/>
        </p:nvSpPr>
        <p:spPr>
          <a:xfrm>
            <a:off x="422275" y="31372"/>
            <a:ext cx="9484447" cy="1045988"/>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l-GR" sz="3600" b="1" dirty="0">
                <a:solidFill>
                  <a:srgbClr val="625C89"/>
                </a:solidFill>
                <a:latin typeface="Calibri"/>
                <a:ea typeface="Calibri"/>
                <a:cs typeface="Calibri"/>
                <a:sym typeface="Calibri"/>
              </a:rPr>
              <a:t>Εθνικό Πρόγραμμα Πρόληψης </a:t>
            </a:r>
          </a:p>
          <a:p>
            <a:pPr marL="0" lvl="0" indent="0" algn="ctr" rtl="0">
              <a:spcBef>
                <a:spcPts val="0"/>
              </a:spcBef>
              <a:spcAft>
                <a:spcPts val="0"/>
              </a:spcAft>
              <a:buClr>
                <a:schemeClr val="dk1"/>
              </a:buClr>
              <a:buSzPts val="1100"/>
              <a:buFont typeface="Arial"/>
              <a:buNone/>
            </a:pPr>
            <a:r>
              <a:rPr lang="el-GR" sz="3600" b="1" dirty="0">
                <a:solidFill>
                  <a:srgbClr val="625C89"/>
                </a:solidFill>
                <a:latin typeface="Calibri"/>
                <a:ea typeface="Calibri"/>
                <a:cs typeface="Calibri"/>
                <a:sym typeface="Calibri"/>
              </a:rPr>
              <a:t>«Σπύρος Δοξιάδης»</a:t>
            </a:r>
            <a:endParaRPr sz="3600" b="1" dirty="0">
              <a:solidFill>
                <a:srgbClr val="625C89"/>
              </a:solidFill>
              <a:latin typeface="Calibri"/>
              <a:ea typeface="Calibri"/>
              <a:cs typeface="Calibri"/>
              <a:sym typeface="Calibri"/>
            </a:endParaRPr>
          </a:p>
        </p:txBody>
      </p:sp>
      <p:pic>
        <p:nvPicPr>
          <p:cNvPr id="1026" name="Picture 2" descr="Εθνικό Πρόγραμμα &quot;Προλαμβάνω&quot;: Δωρεάν προληπτικές εξετάσεις για τρεις  μορφές καρκίνου και για καρδιαγγειακά - Atlantea">
            <a:extLst>
              <a:ext uri="{FF2B5EF4-FFF2-40B4-BE49-F238E27FC236}">
                <a16:creationId xmlns:a16="http://schemas.microsoft.com/office/drawing/2014/main" id="{B60B4152-C59A-DC24-D87F-A984A9652B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6658" y="4060543"/>
            <a:ext cx="6629400" cy="19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968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Εικόνα 10">
            <a:extLst>
              <a:ext uri="{FF2B5EF4-FFF2-40B4-BE49-F238E27FC236}">
                <a16:creationId xmlns:a16="http://schemas.microsoft.com/office/drawing/2014/main" id="{726BD7BE-067D-5650-2C7E-764C232A993C}"/>
              </a:ext>
            </a:extLst>
          </p:cNvPr>
          <p:cNvPicPr>
            <a:picLocks noChangeAspect="1"/>
          </p:cNvPicPr>
          <p:nvPr/>
        </p:nvPicPr>
        <p:blipFill>
          <a:blip r:embed="rId6"/>
          <a:stretch>
            <a:fillRect/>
          </a:stretch>
        </p:blipFill>
        <p:spPr>
          <a:xfrm>
            <a:off x="492472" y="121823"/>
            <a:ext cx="5537136" cy="5791346"/>
          </a:xfrm>
          <a:prstGeom prst="rect">
            <a:avLst/>
          </a:prstGeom>
        </p:spPr>
      </p:pic>
      <p:pic>
        <p:nvPicPr>
          <p:cNvPr id="1028" name="Picture 4" descr="Πρόγραμμα «Προλαμβάνω»: Πάνω από 4 εκατομμύρια ηλεκτρονικά παραπεμπτικά |  Arcadia Portal">
            <a:extLst>
              <a:ext uri="{FF2B5EF4-FFF2-40B4-BE49-F238E27FC236}">
                <a16:creationId xmlns:a16="http://schemas.microsoft.com/office/drawing/2014/main" id="{AE9E38BF-6063-FBFB-2E00-74E0F1B3D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7866" y="234736"/>
            <a:ext cx="5130448" cy="579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217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4"/>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sz="1200"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60;g1d57bcf3986_0_36">
            <a:extLst>
              <a:ext uri="{FF2B5EF4-FFF2-40B4-BE49-F238E27FC236}">
                <a16:creationId xmlns:a16="http://schemas.microsoft.com/office/drawing/2014/main" id="{80ACF35C-1C75-D085-C44E-DEFFF9E12AE4}"/>
              </a:ext>
            </a:extLst>
          </p:cNvPr>
          <p:cNvSpPr/>
          <p:nvPr/>
        </p:nvSpPr>
        <p:spPr>
          <a:xfrm>
            <a:off x="1301954" y="701692"/>
            <a:ext cx="10032900" cy="922315"/>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el-GR" sz="3200" b="1" dirty="0" err="1">
                <a:solidFill>
                  <a:srgbClr val="625C89"/>
                </a:solidFill>
                <a:latin typeface="Calibri"/>
                <a:ea typeface="Calibri"/>
                <a:cs typeface="Calibri"/>
                <a:sym typeface="Calibri"/>
              </a:rPr>
              <a:t>Προσυμπτωματικός</a:t>
            </a:r>
            <a:r>
              <a:rPr lang="el-GR" sz="3200" b="1" dirty="0">
                <a:solidFill>
                  <a:srgbClr val="625C89"/>
                </a:solidFill>
                <a:latin typeface="Calibri"/>
                <a:ea typeface="Calibri"/>
                <a:cs typeface="Calibri"/>
                <a:sym typeface="Calibri"/>
              </a:rPr>
              <a:t> έλεγχος καρκίνου </a:t>
            </a:r>
          </a:p>
          <a:p>
            <a:pPr marL="1371600" lvl="0" indent="457200" algn="ctr" rtl="0">
              <a:spcBef>
                <a:spcPts val="0"/>
              </a:spcBef>
              <a:spcAft>
                <a:spcPts val="0"/>
              </a:spcAft>
              <a:buSzPts val="1100"/>
              <a:buNone/>
            </a:pPr>
            <a:r>
              <a:rPr lang="el-GR" sz="3200" b="1" dirty="0">
                <a:solidFill>
                  <a:srgbClr val="625C89"/>
                </a:solidFill>
                <a:latin typeface="Calibri"/>
                <a:ea typeface="Calibri"/>
                <a:cs typeface="Calibri"/>
                <a:sym typeface="Calibri"/>
              </a:rPr>
              <a:t>του μαστού “Φώφη Γεννηματά”</a:t>
            </a:r>
          </a:p>
        </p:txBody>
      </p:sp>
      <p:sp>
        <p:nvSpPr>
          <p:cNvPr id="6" name="TextBox 5">
            <a:extLst>
              <a:ext uri="{FF2B5EF4-FFF2-40B4-BE49-F238E27FC236}">
                <a16:creationId xmlns:a16="http://schemas.microsoft.com/office/drawing/2014/main" id="{53F92505-160D-0940-9FED-C1C2E4397C44}"/>
              </a:ext>
            </a:extLst>
          </p:cNvPr>
          <p:cNvSpPr txBox="1"/>
          <p:nvPr/>
        </p:nvSpPr>
        <p:spPr>
          <a:xfrm>
            <a:off x="896670" y="1806359"/>
            <a:ext cx="10685730" cy="3616375"/>
          </a:xfrm>
          <a:prstGeom prst="rect">
            <a:avLst/>
          </a:prstGeom>
          <a:noFill/>
        </p:spPr>
        <p:txBody>
          <a:bodyPr wrap="square">
            <a:spAutoFit/>
          </a:bodyPr>
          <a:lstStyle/>
          <a:p>
            <a:pPr marL="342900" marR="0" lvl="0" indent="-342900" algn="l" defTabSz="914400" rtl="0" eaLnBrk="1" fontAlgn="b" latinLnBrk="0" hangingPunct="1">
              <a:lnSpc>
                <a:spcPct val="100000"/>
              </a:lnSpc>
              <a:spcAft>
                <a:spcPts val="600"/>
              </a:spcAft>
              <a:buClr>
                <a:srgbClr val="253356"/>
              </a:buClr>
              <a:buSzTx/>
              <a:buFont typeface="Arial" panose="020B0604020202020204" pitchFamily="34" charset="0"/>
              <a:buChar char="•"/>
              <a:tabLst/>
              <a:defRPr/>
            </a:pP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Calibri"/>
              </a:rPr>
              <a:t>Αφορά όλες τις γυναίκες </a:t>
            </a:r>
            <a:r>
              <a:rPr lang="el-GR" sz="1700" b="1" dirty="0">
                <a:solidFill>
                  <a:srgbClr val="625C89"/>
                </a:solidFill>
                <a:latin typeface="Calibri" panose="020F0502020204030204" pitchFamily="34" charset="0"/>
                <a:ea typeface="+mn-ea"/>
                <a:cs typeface="+mn-cs"/>
                <a:sym typeface="Calibri"/>
              </a:rPr>
              <a:t>45-</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Calibri"/>
              </a:rPr>
              <a:t> 74 ετών </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Calibri"/>
              </a:rPr>
              <a:t>που δεν έχουν νοσήσει με καρκίνο του μαστού τα προηγούμενα πέντε (5) έτη ή δεν έχουν κάνει ψηφιακή μαστογραφία τους τελευταίους δώδεκα (12) μήνες. </a:t>
            </a:r>
          </a:p>
          <a:p>
            <a:pPr marL="342900" marR="0" lvl="0" indent="-342900" algn="l" defTabSz="914400" rtl="0" eaLnBrk="1" fontAlgn="b" latinLnBrk="0" hangingPunct="1">
              <a:lnSpc>
                <a:spcPct val="100000"/>
              </a:lnSpc>
              <a:spcAft>
                <a:spcPts val="600"/>
              </a:spcAft>
              <a:buClr>
                <a:srgbClr val="253356"/>
              </a:buClr>
              <a:buSzTx/>
              <a:buFont typeface="Arial" panose="020B0604020202020204" pitchFamily="34" charset="0"/>
              <a:buChar char="•"/>
              <a:tabLst/>
              <a:defRPr/>
            </a:pP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Όλες οι γυναίκες-δικαιούχοι </a:t>
            </a:r>
            <a:r>
              <a:rPr lang="el-GR" sz="1700" dirty="0">
                <a:solidFill>
                  <a:srgbClr val="625C89"/>
                </a:solidFill>
                <a:latin typeface="Calibri" panose="020F0502020204030204" pitchFamily="34" charset="0"/>
                <a:ea typeface="+mn-ea"/>
                <a:cs typeface="+mn-cs"/>
              </a:rPr>
              <a:t>45-74 </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οι οποίες </a:t>
            </a:r>
            <a:r>
              <a:rPr kumimoji="0" lang="el-GR" sz="1700" b="1" u="sng"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διαθέτουν</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άυλη </a:t>
            </a:r>
            <a:r>
              <a:rPr kumimoji="0" lang="el-GR" sz="1700" b="1" i="0" u="none" strike="noStrike" kern="0" cap="none" spc="0" normalizeH="0" baseline="0" noProof="0" dirty="0" err="1">
                <a:ln>
                  <a:noFill/>
                </a:ln>
                <a:solidFill>
                  <a:srgbClr val="625C89"/>
                </a:solidFill>
                <a:effectLst/>
                <a:uLnTx/>
                <a:uFillTx/>
                <a:latin typeface="Calibri" panose="020F0502020204030204" pitchFamily="34" charset="0"/>
                <a:ea typeface="+mn-ea"/>
                <a:cs typeface="+mn-cs"/>
                <a:sym typeface="Arial"/>
              </a:rPr>
              <a:t>συνταγογράφηση</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a:t>
            </a:r>
            <a:r>
              <a:rPr lang="el-GR" sz="1700" b="1" dirty="0">
                <a:solidFill>
                  <a:srgbClr val="625C89"/>
                </a:solidFill>
                <a:latin typeface="Calibri" panose="020F0502020204030204" pitchFamily="34" charset="0"/>
                <a:ea typeface="+mn-ea"/>
                <a:cs typeface="+mn-cs"/>
              </a:rPr>
              <a:t>λαμβάνουν</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a:t>
            </a:r>
            <a:r>
              <a:rPr kumimoji="0" lang="en-US"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SMS</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ή μήνυμα ηλεκτρονικού ταχυδρομείου με το παραπεμπτικό για τη διενέργεια ψηφιακής μαστογραφίας.</a:t>
            </a:r>
          </a:p>
          <a:p>
            <a:pPr marL="342900" marR="0" lvl="0" indent="-342900" algn="l" defTabSz="914400" rtl="0" eaLnBrk="1" fontAlgn="b" latinLnBrk="0" hangingPunct="1">
              <a:lnSpc>
                <a:spcPct val="100000"/>
              </a:lnSpc>
              <a:spcAft>
                <a:spcPts val="600"/>
              </a:spcAft>
              <a:buClr>
                <a:srgbClr val="253356"/>
              </a:buClr>
              <a:buSzTx/>
              <a:buFont typeface="Arial" panose="020B0604020202020204" pitchFamily="34" charset="0"/>
              <a:buChar char="•"/>
              <a:tabLst/>
              <a:defRPr/>
            </a:pP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Οι γυναίκες-δικαιούχοι ηλικίας 45-74 ετών </a:t>
            </a:r>
            <a:r>
              <a:rPr kumimoji="0" lang="el-GR" sz="1700" b="1" i="0" u="sng"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που δεν έχουν ενεργοποιήσει </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την άυλη </a:t>
            </a:r>
            <a:r>
              <a:rPr kumimoji="0" lang="el-GR" sz="1700" b="1" i="0" u="none" strike="noStrike" kern="0" cap="none" spc="0" normalizeH="0" baseline="0" noProof="0" dirty="0" err="1">
                <a:ln>
                  <a:noFill/>
                </a:ln>
                <a:solidFill>
                  <a:srgbClr val="625C89"/>
                </a:solidFill>
                <a:effectLst/>
                <a:uLnTx/>
                <a:uFillTx/>
                <a:latin typeface="Calibri" panose="020F0502020204030204" pitchFamily="34" charset="0"/>
                <a:ea typeface="+mn-ea"/>
                <a:cs typeface="+mn-cs"/>
                <a:sym typeface="Arial"/>
              </a:rPr>
              <a:t>συνταγογράφηση</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μπορούν να απευθυνθούν</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σε οποιοδήποτε συνεργαζόμενο κέντρο της περιοχής τους (δημόσιο ή ιδιωτικό) και να κλείσουν το ραντεβού τους για την εξέταση, </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χωρίς καμία οικονομική επιβάρυνση</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δίνοντας απλά τον αριθμό του ΑΜΚΑ τους στο διαγνωστικό κέντρο.</a:t>
            </a:r>
          </a:p>
          <a:p>
            <a:pPr marL="342900" marR="0" lvl="0" indent="-342900" algn="l" defTabSz="914400" rtl="0" eaLnBrk="1" fontAlgn="b" latinLnBrk="0" hangingPunct="1">
              <a:lnSpc>
                <a:spcPct val="100000"/>
              </a:lnSpc>
              <a:spcAft>
                <a:spcPts val="600"/>
              </a:spcAft>
              <a:buClr>
                <a:srgbClr val="253356"/>
              </a:buClr>
              <a:buSzTx/>
              <a:buFont typeface="Arial" panose="020B0604020202020204" pitchFamily="34" charset="0"/>
              <a:buChar char="•"/>
              <a:tabLst/>
              <a:defRPr/>
            </a:pP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Οι δωρεάν εξετάσεις που περιλαμβάνονται στο Πρόγραμμα </a:t>
            </a:r>
            <a:r>
              <a:rPr kumimoji="0" lang="el-GR" sz="1700" b="1" i="0" u="sng"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είναι οι εξής</a:t>
            </a:r>
            <a: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a:t>
            </a:r>
            <a:br>
              <a:rPr kumimoji="0" lang="el-GR" sz="1700" b="1"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b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Εξέταση Ψηφιακής Μαστογραφίας για όλες τις γυναίκες-δικαιούχους,</a:t>
            </a:r>
          </a:p>
          <a:p>
            <a:pPr marL="381000" marR="0" lvl="0" algn="l" defTabSz="914400" rtl="0" eaLnBrk="1" fontAlgn="auto" latinLnBrk="0" hangingPunct="1">
              <a:lnSpc>
                <a:spcPct val="100000"/>
              </a:lnSpc>
              <a:spcAft>
                <a:spcPts val="600"/>
              </a:spcAft>
              <a:buClr>
                <a:srgbClr val="000000"/>
              </a:buClr>
              <a:buSzTx/>
              <a:tabLst/>
              <a:defRPr/>
            </a:pP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Κλινική εξέταση (</a:t>
            </a:r>
            <a:r>
              <a:rPr kumimoji="0" lang="el-GR" sz="1700" i="0" u="sng"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σε περίπτωση ευρήματος</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a:t>
            </a:r>
          </a:p>
          <a:p>
            <a:pPr marL="381000" marR="0" lvl="0" algn="l" defTabSz="914400" rtl="0" eaLnBrk="1" fontAlgn="auto" latinLnBrk="0" hangingPunct="1">
              <a:lnSpc>
                <a:spcPct val="100000"/>
              </a:lnSpc>
              <a:spcAft>
                <a:spcPts val="600"/>
              </a:spcAft>
              <a:buClr>
                <a:srgbClr val="000000"/>
              </a:buClr>
              <a:buSzTx/>
              <a:tabLst/>
              <a:defRPr/>
            </a:pP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 Υπερηχογράφημα (</a:t>
            </a:r>
            <a:r>
              <a:rPr kumimoji="0" lang="el-GR" sz="1700" i="0" u="sng"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σε περίπτωση ευρήματος ή ανάγκης περαιτέρω διερεύνησης</a:t>
            </a:r>
            <a:r>
              <a:rPr kumimoji="0" lang="el-GR" sz="1700" i="0" u="none" strike="noStrike" kern="0" cap="none" spc="0" normalizeH="0" baseline="0" noProof="0" dirty="0">
                <a:ln>
                  <a:noFill/>
                </a:ln>
                <a:solidFill>
                  <a:srgbClr val="625C89"/>
                </a:solidFill>
                <a:effectLst/>
                <a:uLnTx/>
                <a:uFillTx/>
                <a:latin typeface="Calibri" panose="020F0502020204030204" pitchFamily="34" charset="0"/>
                <a:ea typeface="+mn-ea"/>
                <a:cs typeface="+mn-cs"/>
                <a:sym typeface="Arial"/>
              </a:rPr>
              <a:t>).</a:t>
            </a:r>
            <a:endParaRPr lang="el-GR" sz="1700" dirty="0">
              <a:solidFill>
                <a:srgbClr val="625C89"/>
              </a:solidFill>
            </a:endParaRPr>
          </a:p>
        </p:txBody>
      </p:sp>
    </p:spTree>
    <p:extLst>
      <p:ext uri="{BB962C8B-B14F-4D97-AF65-F5344CB8AC3E}">
        <p14:creationId xmlns:p14="http://schemas.microsoft.com/office/powerpoint/2010/main" val="48219237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4"/>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154;p11">
            <a:extLst>
              <a:ext uri="{FF2B5EF4-FFF2-40B4-BE49-F238E27FC236}">
                <a16:creationId xmlns:a16="http://schemas.microsoft.com/office/drawing/2014/main" id="{46B6FA9D-D0C9-6AB9-968C-417763FC088B}"/>
              </a:ext>
            </a:extLst>
          </p:cNvPr>
          <p:cNvPicPr preferRelativeResize="0"/>
          <p:nvPr/>
        </p:nvPicPr>
        <p:blipFill rotWithShape="1">
          <a:blip r:embed="rId7">
            <a:alphaModFix/>
          </a:blip>
          <a:srcRect/>
          <a:stretch/>
        </p:blipFill>
        <p:spPr>
          <a:xfrm>
            <a:off x="8821805" y="4528443"/>
            <a:ext cx="2513049" cy="1497639"/>
          </a:xfrm>
          <a:prstGeom prst="rect">
            <a:avLst/>
          </a:prstGeom>
          <a:noFill/>
          <a:ln>
            <a:noFill/>
          </a:ln>
        </p:spPr>
      </p:pic>
      <p:sp>
        <p:nvSpPr>
          <p:cNvPr id="6" name="Google Shape;148;p11">
            <a:extLst>
              <a:ext uri="{FF2B5EF4-FFF2-40B4-BE49-F238E27FC236}">
                <a16:creationId xmlns:a16="http://schemas.microsoft.com/office/drawing/2014/main" id="{152DCC0D-63B3-C9B0-77AA-9632EA47D72B}"/>
              </a:ext>
            </a:extLst>
          </p:cNvPr>
          <p:cNvSpPr/>
          <p:nvPr/>
        </p:nvSpPr>
        <p:spPr>
          <a:xfrm>
            <a:off x="1301954" y="1412341"/>
            <a:ext cx="10032900" cy="3519199"/>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algn="l"/>
            <a:r>
              <a:rPr lang="el-GR" sz="1800" dirty="0">
                <a:solidFill>
                  <a:srgbClr val="144E8C"/>
                </a:solidFill>
                <a:latin typeface="Open Sans" panose="020B0606030504020204" pitchFamily="34" charset="0"/>
              </a:rPr>
              <a:t>Μπορεί να συμμετάσχει κάθε γυναίκα ηλικίας 45 - 74 ετών, η οποία διαθέτει (Α.Μ.Κ.Α.), </a:t>
            </a:r>
            <a:r>
              <a:rPr lang="el-GR" sz="1800" b="1" dirty="0">
                <a:solidFill>
                  <a:srgbClr val="144E8C"/>
                </a:solidFill>
                <a:latin typeface="Open Sans" panose="020B0606030504020204" pitchFamily="34" charset="0"/>
              </a:rPr>
              <a:t>είτε είναι ασφαλισμένη είτε ανασφάλιστη.</a:t>
            </a:r>
          </a:p>
          <a:p>
            <a:pPr algn="l"/>
            <a:endParaRPr lang="el-GR" sz="1800" dirty="0">
              <a:solidFill>
                <a:srgbClr val="144E8C"/>
              </a:solidFill>
              <a:latin typeface="Open Sans" panose="020B0606030504020204" pitchFamily="34" charset="0"/>
            </a:endParaRPr>
          </a:p>
          <a:p>
            <a:pPr algn="just"/>
            <a:r>
              <a:rPr lang="el-GR" sz="1800" dirty="0">
                <a:solidFill>
                  <a:srgbClr val="144E8C"/>
                </a:solidFill>
                <a:latin typeface="Open Sans" panose="020B0606030504020204" pitchFamily="34" charset="0"/>
              </a:rPr>
              <a:t>Οι ευρωπαϊκές κατευθυντήριες οδηγίες συστήνουν τη διενέργεια ψηφιακής μαστογραφίας σε γυναίκες 45 – 74 ετών που δεν έχουν διενεργήσει ψηφιακή μαστογραφία εντός του προηγούμενου έτους. Ως εκ τούτου, </a:t>
            </a:r>
            <a:r>
              <a:rPr lang="el-GR" sz="1800" b="0" i="0" dirty="0">
                <a:solidFill>
                  <a:srgbClr val="144E8C"/>
                </a:solidFill>
                <a:effectLst/>
                <a:latin typeface="Open Sans" panose="020B0606030504020204" pitchFamily="34" charset="0"/>
              </a:rPr>
              <a:t>όταν μια γυναίκα έχει πραγματοποιήσει κατά το προηγούμενο έτος την εξέταση, δε συστήνεται να την πραγματοποιήσει ξανά κατά τη διάρκεια του τρέχοντος έτους, στο πλαίσιο του προγράμματος πληθυσμιακού ελέγχου. Αν, ωστόσο, ο ιατρός συστήσει σε μια γυναίκα να διενεργεί συχνότερα εξέταση μαστογραφίας, επειδή συντρέχουν άλλοι ειδικοί κλινικοί λόγοι, η γυναίκα μπορεί να την πραγματοποιήσει μέσω Ε.Ο.Π.Υ.Υ., με τη διαδικασία που ισχύει μέχρι σήμερα.</a:t>
            </a:r>
            <a:endParaRPr sz="1800" b="1" dirty="0">
              <a:solidFill>
                <a:srgbClr val="625C89"/>
              </a:solidFill>
              <a:latin typeface="Calibri"/>
              <a:ea typeface="Calibri"/>
              <a:cs typeface="Calibri"/>
              <a:sym typeface="Calibri"/>
            </a:endParaRPr>
          </a:p>
        </p:txBody>
      </p:sp>
      <p:sp>
        <p:nvSpPr>
          <p:cNvPr id="11" name="Google Shape;148;p11">
            <a:extLst>
              <a:ext uri="{FF2B5EF4-FFF2-40B4-BE49-F238E27FC236}">
                <a16:creationId xmlns:a16="http://schemas.microsoft.com/office/drawing/2014/main" id="{3231BD8C-952D-8B1B-518A-08C646C802F7}"/>
              </a:ext>
            </a:extLst>
          </p:cNvPr>
          <p:cNvSpPr/>
          <p:nvPr/>
        </p:nvSpPr>
        <p:spPr>
          <a:xfrm>
            <a:off x="787651" y="54964"/>
            <a:ext cx="10293791" cy="1176303"/>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el-GR" sz="3600" b="1" dirty="0">
                <a:solidFill>
                  <a:srgbClr val="625C89"/>
                </a:solidFill>
                <a:latin typeface="Calibri"/>
                <a:ea typeface="Calibri"/>
                <a:cs typeface="Calibri"/>
                <a:sym typeface="Calibri"/>
              </a:rPr>
              <a:t>Προσυμπτωματικός έλεγχος καρκίνου </a:t>
            </a:r>
            <a:endParaRPr sz="3600" b="1" dirty="0">
              <a:solidFill>
                <a:srgbClr val="625C89"/>
              </a:solidFill>
              <a:latin typeface="Calibri"/>
              <a:ea typeface="Calibri"/>
              <a:cs typeface="Calibri"/>
              <a:sym typeface="Calibri"/>
            </a:endParaRPr>
          </a:p>
          <a:p>
            <a:pPr marL="1371600" lvl="0" indent="457200" algn="l" rtl="0">
              <a:spcBef>
                <a:spcPts val="0"/>
              </a:spcBef>
              <a:spcAft>
                <a:spcPts val="0"/>
              </a:spcAft>
              <a:buSzPts val="1100"/>
              <a:buNone/>
            </a:pPr>
            <a:r>
              <a:rPr lang="el-GR" sz="3600" b="1" dirty="0">
                <a:solidFill>
                  <a:srgbClr val="625C89"/>
                </a:solidFill>
                <a:latin typeface="Calibri"/>
                <a:ea typeface="Calibri"/>
                <a:cs typeface="Calibri"/>
                <a:sym typeface="Calibri"/>
              </a:rPr>
              <a:t>του μαστού “Φώφη Γεννηματά”</a:t>
            </a:r>
          </a:p>
        </p:txBody>
      </p:sp>
    </p:spTree>
    <p:extLst>
      <p:ext uri="{BB962C8B-B14F-4D97-AF65-F5344CB8AC3E}">
        <p14:creationId xmlns:p14="http://schemas.microsoft.com/office/powerpoint/2010/main" val="42050413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7" name="Picture 6" descr="Text&#10;&#10;Description automatically generated">
            <a:extLst>
              <a:ext uri="{FF2B5EF4-FFF2-40B4-BE49-F238E27FC236}">
                <a16:creationId xmlns:a16="http://schemas.microsoft.com/office/drawing/2014/main" id="{55D96479-DEAF-A3D4-8576-9727BE707A76}"/>
              </a:ext>
            </a:extLst>
          </p:cNvPr>
          <p:cNvPicPr>
            <a:picLocks noChangeAspect="1"/>
          </p:cNvPicPr>
          <p:nvPr/>
        </p:nvPicPr>
        <p:blipFill>
          <a:blip r:embed="rId4"/>
          <a:stretch>
            <a:fillRect/>
          </a:stretch>
        </p:blipFill>
        <p:spPr>
          <a:xfrm>
            <a:off x="9868349" y="128961"/>
            <a:ext cx="1850684" cy="435200"/>
          </a:xfrm>
          <a:prstGeom prst="rect">
            <a:avLst/>
          </a:prstGeom>
        </p:spPr>
      </p:pic>
      <p:sp>
        <p:nvSpPr>
          <p:cNvPr id="8" name="TextBox 7">
            <a:extLst>
              <a:ext uri="{FF2B5EF4-FFF2-40B4-BE49-F238E27FC236}">
                <a16:creationId xmlns:a16="http://schemas.microsoft.com/office/drawing/2014/main" id="{EC3F40BE-A78C-3E21-0045-53C305D08F90}"/>
              </a:ext>
            </a:extLst>
          </p:cNvPr>
          <p:cNvSpPr txBox="1"/>
          <p:nvPr/>
        </p:nvSpPr>
        <p:spPr>
          <a:xfrm>
            <a:off x="10355535" y="421509"/>
            <a:ext cx="1958639" cy="215444"/>
          </a:xfrm>
          <a:prstGeom prst="rect">
            <a:avLst/>
          </a:prstGeom>
          <a:noFill/>
        </p:spPr>
        <p:txBody>
          <a:bodyPr wrap="square" rtlCol="0">
            <a:spAutoFit/>
          </a:bodyPr>
          <a:lstStyle/>
          <a:p>
            <a:pPr>
              <a:buClrTx/>
              <a:buFontTx/>
              <a:buNone/>
            </a:pPr>
            <a:r>
              <a:rPr lang="el-GR" sz="800" b="1" kern="1200" dirty="0">
                <a:solidFill>
                  <a:schemeClr val="accent5">
                    <a:lumMod val="50000"/>
                  </a:schemeClr>
                </a:solidFill>
                <a:latin typeface="Calibri"/>
                <a:ea typeface="+mn-ea"/>
                <a:cs typeface="+mn-cs"/>
              </a:rPr>
              <a:t>Γενική Γραμματεία Δημόσιας Υγείας</a:t>
            </a:r>
          </a:p>
        </p:txBody>
      </p:sp>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154;p11">
            <a:extLst>
              <a:ext uri="{FF2B5EF4-FFF2-40B4-BE49-F238E27FC236}">
                <a16:creationId xmlns:a16="http://schemas.microsoft.com/office/drawing/2014/main" id="{46B6FA9D-D0C9-6AB9-968C-417763FC088B}"/>
              </a:ext>
            </a:extLst>
          </p:cNvPr>
          <p:cNvPicPr preferRelativeResize="0"/>
          <p:nvPr/>
        </p:nvPicPr>
        <p:blipFill rotWithShape="1">
          <a:blip r:embed="rId7">
            <a:alphaModFix/>
          </a:blip>
          <a:srcRect/>
          <a:stretch/>
        </p:blipFill>
        <p:spPr>
          <a:xfrm>
            <a:off x="8709434" y="4682353"/>
            <a:ext cx="2403015" cy="1343729"/>
          </a:xfrm>
          <a:prstGeom prst="rect">
            <a:avLst/>
          </a:prstGeom>
          <a:noFill/>
          <a:ln>
            <a:noFill/>
          </a:ln>
        </p:spPr>
      </p:pic>
      <p:sp>
        <p:nvSpPr>
          <p:cNvPr id="6" name="Google Shape;148;p11">
            <a:extLst>
              <a:ext uri="{FF2B5EF4-FFF2-40B4-BE49-F238E27FC236}">
                <a16:creationId xmlns:a16="http://schemas.microsoft.com/office/drawing/2014/main" id="{152DCC0D-63B3-C9B0-77AA-9632EA47D72B}"/>
              </a:ext>
            </a:extLst>
          </p:cNvPr>
          <p:cNvSpPr/>
          <p:nvPr/>
        </p:nvSpPr>
        <p:spPr>
          <a:xfrm>
            <a:off x="1079550" y="1980682"/>
            <a:ext cx="10032900" cy="2768076"/>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algn="l"/>
            <a:r>
              <a:rPr lang="el-GR" sz="1600" b="0" i="0" dirty="0">
                <a:solidFill>
                  <a:srgbClr val="144E8C"/>
                </a:solidFill>
                <a:effectLst/>
                <a:latin typeface="Open Sans" panose="020B0606030504020204" pitchFamily="34" charset="0"/>
              </a:rPr>
              <a:t>Το πρόγραμμα δεν αντικαθιστά ούτε σχετίζεται με την κλινική παρακολούθηση των γυναικών από τον ιατρό τους και τη διενέργεια εξετάσεων που παραγγέλλει ο ιατρός για αυτόν τον σκοπό μέσω ΕΟΠΥΥ.</a:t>
            </a:r>
          </a:p>
          <a:p>
            <a:pPr algn="l"/>
            <a:endParaRPr lang="el-GR" sz="1600" b="0" i="0" dirty="0">
              <a:solidFill>
                <a:srgbClr val="144E8C"/>
              </a:solidFill>
              <a:effectLst/>
              <a:latin typeface="Open Sans" panose="020B0606030504020204" pitchFamily="34" charset="0"/>
            </a:endParaRPr>
          </a:p>
          <a:p>
            <a:pPr algn="ctr"/>
            <a:r>
              <a:rPr lang="el-GR" sz="1600" b="0" i="0" dirty="0">
                <a:solidFill>
                  <a:srgbClr val="144E8C"/>
                </a:solidFill>
                <a:effectLst/>
                <a:latin typeface="Open Sans" panose="020B0606030504020204" pitchFamily="34" charset="0"/>
              </a:rPr>
              <a:t>Τα παραπεμπτικά για ψηφιακή μαστογραφία (άυλα ή </a:t>
            </a:r>
            <a:r>
              <a:rPr lang="el-GR" sz="1600" b="0" i="0" dirty="0" err="1">
                <a:solidFill>
                  <a:srgbClr val="144E8C"/>
                </a:solidFill>
                <a:effectLst/>
                <a:latin typeface="Open Sans" panose="020B0606030504020204" pitchFamily="34" charset="0"/>
              </a:rPr>
              <a:t>έγχαρτα</a:t>
            </a:r>
            <a:r>
              <a:rPr lang="el-GR" sz="1600" b="0" i="0" dirty="0">
                <a:solidFill>
                  <a:srgbClr val="144E8C"/>
                </a:solidFill>
                <a:effectLst/>
                <a:latin typeface="Open Sans" panose="020B0606030504020204" pitchFamily="34" charset="0"/>
              </a:rPr>
              <a:t>) έχουν διάρκεια ενός (1) έτους </a:t>
            </a:r>
          </a:p>
          <a:p>
            <a:pPr algn="ctr"/>
            <a:r>
              <a:rPr lang="el-GR" sz="1600" b="0" i="0" dirty="0">
                <a:solidFill>
                  <a:srgbClr val="144E8C"/>
                </a:solidFill>
                <a:effectLst/>
                <a:latin typeface="Open Sans" panose="020B0606030504020204" pitchFamily="34" charset="0"/>
              </a:rPr>
              <a:t>από την ημερομηνία έκδοσής τους.</a:t>
            </a:r>
          </a:p>
        </p:txBody>
      </p:sp>
      <p:sp>
        <p:nvSpPr>
          <p:cNvPr id="11" name="Google Shape;160;g1d57bcf3986_0_36">
            <a:extLst>
              <a:ext uri="{FF2B5EF4-FFF2-40B4-BE49-F238E27FC236}">
                <a16:creationId xmlns:a16="http://schemas.microsoft.com/office/drawing/2014/main" id="{6E275204-928F-3C44-F538-F2359A948D9D}"/>
              </a:ext>
            </a:extLst>
          </p:cNvPr>
          <p:cNvSpPr/>
          <p:nvPr/>
        </p:nvSpPr>
        <p:spPr>
          <a:xfrm>
            <a:off x="1202366" y="577552"/>
            <a:ext cx="10032900" cy="922315"/>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el-GR" sz="3200" b="1" dirty="0">
                <a:solidFill>
                  <a:srgbClr val="625C89"/>
                </a:solidFill>
                <a:latin typeface="Calibri"/>
                <a:ea typeface="Calibri"/>
                <a:cs typeface="Calibri"/>
                <a:sym typeface="Calibri"/>
              </a:rPr>
              <a:t>Προ συμπτωματικός έλεγχος καρκίνου του μαστού “Φώφη Γεννηματά”</a:t>
            </a:r>
          </a:p>
        </p:txBody>
      </p:sp>
    </p:spTree>
    <p:extLst>
      <p:ext uri="{BB962C8B-B14F-4D97-AF65-F5344CB8AC3E}">
        <p14:creationId xmlns:p14="http://schemas.microsoft.com/office/powerpoint/2010/main" val="26805853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sz="1200"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60;g1d57bcf3986_0_36">
            <a:extLst>
              <a:ext uri="{FF2B5EF4-FFF2-40B4-BE49-F238E27FC236}">
                <a16:creationId xmlns:a16="http://schemas.microsoft.com/office/drawing/2014/main" id="{E29E8561-ED66-520C-E8BD-8A65B4B552AD}"/>
              </a:ext>
            </a:extLst>
          </p:cNvPr>
          <p:cNvSpPr/>
          <p:nvPr/>
        </p:nvSpPr>
        <p:spPr>
          <a:xfrm>
            <a:off x="1276740" y="457517"/>
            <a:ext cx="10227539" cy="748800"/>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b="1" dirty="0">
                <a:solidFill>
                  <a:srgbClr val="625C89"/>
                </a:solidFill>
                <a:latin typeface="Calibri"/>
                <a:cs typeface="Calibri"/>
              </a:rPr>
              <a:t>Το Πρόγραμμα σε 5 απλά βήματα </a:t>
            </a:r>
            <a:br>
              <a:rPr lang="el-GR" sz="2000" b="1" dirty="0">
                <a:solidFill>
                  <a:srgbClr val="625C89"/>
                </a:solidFill>
                <a:latin typeface="Calibri"/>
                <a:cs typeface="Calibri"/>
              </a:rPr>
            </a:br>
            <a:r>
              <a:rPr lang="el-GR" sz="1800" dirty="0">
                <a:solidFill>
                  <a:srgbClr val="625C89"/>
                </a:solidFill>
                <a:latin typeface="Calibri"/>
                <a:ea typeface="Calibri"/>
                <a:cs typeface="Calibri"/>
                <a:sym typeface="Calibri"/>
              </a:rPr>
              <a:t>Σχεδιάστηκε μια απλή &amp; ολοκληρωμένη διαδικασία με υποστήριξη του πολίτη σε όλα τα βήματα</a:t>
            </a:r>
            <a:endParaRPr lang="el-GR" sz="2000" dirty="0">
              <a:solidFill>
                <a:srgbClr val="625C89"/>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DC037BBE-5C27-CC7E-8295-A584004A6A58}"/>
              </a:ext>
            </a:extLst>
          </p:cNvPr>
          <p:cNvPicPr>
            <a:picLocks noChangeAspect="1"/>
          </p:cNvPicPr>
          <p:nvPr/>
        </p:nvPicPr>
        <p:blipFill>
          <a:blip r:embed="rId6"/>
          <a:stretch>
            <a:fillRect/>
          </a:stretch>
        </p:blipFill>
        <p:spPr>
          <a:xfrm>
            <a:off x="1107314" y="1412341"/>
            <a:ext cx="10300051" cy="4521496"/>
          </a:xfrm>
          <a:prstGeom prst="rect">
            <a:avLst/>
          </a:prstGeom>
        </p:spPr>
      </p:pic>
    </p:spTree>
    <p:extLst>
      <p:ext uri="{BB962C8B-B14F-4D97-AF65-F5344CB8AC3E}">
        <p14:creationId xmlns:p14="http://schemas.microsoft.com/office/powerpoint/2010/main" val="19963203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094C7E2-B603-E6C7-771A-8666BA12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5" y="6090822"/>
            <a:ext cx="1539287" cy="718757"/>
          </a:xfrm>
          <a:prstGeom prst="rect">
            <a:avLst/>
          </a:prstGeom>
        </p:spPr>
      </p:pic>
      <p:cxnSp>
        <p:nvCxnSpPr>
          <p:cNvPr id="2" name="Straight Connector 1">
            <a:extLst>
              <a:ext uri="{FF2B5EF4-FFF2-40B4-BE49-F238E27FC236}">
                <a16:creationId xmlns:a16="http://schemas.microsoft.com/office/drawing/2014/main" id="{78ED8304-51F6-4D27-B55F-AD4D6DDF7CBB}"/>
              </a:ext>
            </a:extLst>
          </p:cNvPr>
          <p:cNvCxnSpPr>
            <a:cxnSpLocks/>
          </p:cNvCxnSpPr>
          <p:nvPr/>
        </p:nvCxnSpPr>
        <p:spPr>
          <a:xfrm>
            <a:off x="492472" y="6026082"/>
            <a:ext cx="11318264" cy="0"/>
          </a:xfrm>
          <a:prstGeom prst="line">
            <a:avLst/>
          </a:prstGeom>
          <a:ln>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8025914F-2301-5E41-279C-FF9C445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15" y="6138996"/>
            <a:ext cx="1978687" cy="537337"/>
          </a:xfrm>
          <a:prstGeom prst="rect">
            <a:avLst/>
          </a:prstGeom>
        </p:spPr>
      </p:pic>
      <p:pic>
        <p:nvPicPr>
          <p:cNvPr id="9" name="Picture 8" descr="Logo&#10;&#10;Description automatically generated">
            <a:extLst>
              <a:ext uri="{FF2B5EF4-FFF2-40B4-BE49-F238E27FC236}">
                <a16:creationId xmlns:a16="http://schemas.microsoft.com/office/drawing/2014/main" id="{8E033013-3A5C-7C31-2C64-3D8CEE3FE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38996"/>
            <a:ext cx="2009611" cy="607512"/>
          </a:xfrm>
          <a:prstGeom prst="rect">
            <a:avLst/>
          </a:prstGeom>
        </p:spPr>
      </p:pic>
      <p:pic>
        <p:nvPicPr>
          <p:cNvPr id="10" name="Picture 9" descr="Text&#10;&#10;Description automatically generated">
            <a:extLst>
              <a:ext uri="{FF2B5EF4-FFF2-40B4-BE49-F238E27FC236}">
                <a16:creationId xmlns:a16="http://schemas.microsoft.com/office/drawing/2014/main" id="{E9EB9978-A120-B780-2AAA-5B16527F8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523" y="6133804"/>
            <a:ext cx="2355168" cy="528849"/>
          </a:xfrm>
          <a:prstGeom prst="rect">
            <a:avLst/>
          </a:prstGeom>
        </p:spPr>
      </p:pic>
      <p:cxnSp>
        <p:nvCxnSpPr>
          <p:cNvPr id="13" name="Straight Connector 12">
            <a:extLst>
              <a:ext uri="{FF2B5EF4-FFF2-40B4-BE49-F238E27FC236}">
                <a16:creationId xmlns:a16="http://schemas.microsoft.com/office/drawing/2014/main" id="{27966516-39A1-C36B-8D21-8E64A43257E6}"/>
              </a:ext>
            </a:extLst>
          </p:cNvPr>
          <p:cNvCxnSpPr/>
          <p:nvPr/>
        </p:nvCxnSpPr>
        <p:spPr>
          <a:xfrm>
            <a:off x="3418914" y="6128657"/>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5BC36E-18FA-E80D-7F72-B56B8F468804}"/>
              </a:ext>
            </a:extLst>
          </p:cNvPr>
          <p:cNvCxnSpPr/>
          <p:nvPr/>
        </p:nvCxnSpPr>
        <p:spPr>
          <a:xfrm>
            <a:off x="5662874" y="6118328"/>
            <a:ext cx="0" cy="6075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Google Shape;132;p10">
            <a:extLst>
              <a:ext uri="{FF2B5EF4-FFF2-40B4-BE49-F238E27FC236}">
                <a16:creationId xmlns:a16="http://schemas.microsoft.com/office/drawing/2014/main" id="{2EE54D34-3D40-EAE6-BF82-2FD9CB07A215}"/>
              </a:ext>
            </a:extLst>
          </p:cNvPr>
          <p:cNvSpPr/>
          <p:nvPr/>
        </p:nvSpPr>
        <p:spPr>
          <a:xfrm>
            <a:off x="0" y="0"/>
            <a:ext cx="424917" cy="1900800"/>
          </a:xfrm>
          <a:prstGeom prst="rect">
            <a:avLst/>
          </a:prstGeom>
          <a:solidFill>
            <a:srgbClr val="A5B9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33;p10">
            <a:extLst>
              <a:ext uri="{FF2B5EF4-FFF2-40B4-BE49-F238E27FC236}">
                <a16:creationId xmlns:a16="http://schemas.microsoft.com/office/drawing/2014/main" id="{3070C1E5-C3AB-CCFC-ED73-8A746A44E246}"/>
              </a:ext>
            </a:extLst>
          </p:cNvPr>
          <p:cNvSpPr/>
          <p:nvPr/>
        </p:nvSpPr>
        <p:spPr>
          <a:xfrm rot="-5400000">
            <a:off x="-1325584" y="3224192"/>
            <a:ext cx="3070800" cy="424917"/>
          </a:xfrm>
          <a:prstGeom prst="rect">
            <a:avLst/>
          </a:prstGeom>
          <a:solidFill>
            <a:srgbClr val="F49392"/>
          </a:solidFill>
          <a:ln>
            <a:noFill/>
          </a:ln>
        </p:spPr>
        <p:txBody>
          <a:bodyPr spcFirstLastPara="1" wrap="square" lIns="108000" tIns="144000" rIns="108000" bIns="144000" anchor="ctr" anchorCtr="0">
            <a:noAutofit/>
          </a:bodyPr>
          <a:lstStyle/>
          <a:p>
            <a:pPr marL="0" marR="0" lvl="0" indent="0" algn="ctr" rtl="0">
              <a:spcBef>
                <a:spcPts val="0"/>
              </a:spcBef>
              <a:spcAft>
                <a:spcPts val="0"/>
              </a:spcAft>
              <a:buNone/>
            </a:pPr>
            <a:r>
              <a:rPr lang="el-GR" sz="1200" b="1" dirty="0">
                <a:solidFill>
                  <a:schemeClr val="lt1"/>
                </a:solidFill>
                <a:latin typeface="Calibri"/>
                <a:ea typeface="Calibri"/>
                <a:cs typeface="Calibri"/>
                <a:sym typeface="Calibri"/>
              </a:rPr>
              <a:t>Η σημασία της έγκαιρης διάγνωσης</a:t>
            </a:r>
          </a:p>
        </p:txBody>
      </p:sp>
      <p:sp>
        <p:nvSpPr>
          <p:cNvPr id="17" name="Google Shape;134;p10">
            <a:extLst>
              <a:ext uri="{FF2B5EF4-FFF2-40B4-BE49-F238E27FC236}">
                <a16:creationId xmlns:a16="http://schemas.microsoft.com/office/drawing/2014/main" id="{5F43525B-A0C0-93A9-5AF8-12C53F8B62D4}"/>
              </a:ext>
            </a:extLst>
          </p:cNvPr>
          <p:cNvSpPr/>
          <p:nvPr/>
        </p:nvSpPr>
        <p:spPr>
          <a:xfrm>
            <a:off x="0" y="4972050"/>
            <a:ext cx="424917" cy="1900800"/>
          </a:xfrm>
          <a:prstGeom prst="rect">
            <a:avLst/>
          </a:prstGeom>
          <a:solidFill>
            <a:srgbClr val="625C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200;p13">
            <a:extLst>
              <a:ext uri="{FF2B5EF4-FFF2-40B4-BE49-F238E27FC236}">
                <a16:creationId xmlns:a16="http://schemas.microsoft.com/office/drawing/2014/main" id="{A441E42B-E005-F396-93F3-B1713189F760}"/>
              </a:ext>
            </a:extLst>
          </p:cNvPr>
          <p:cNvSpPr/>
          <p:nvPr/>
        </p:nvSpPr>
        <p:spPr>
          <a:xfrm>
            <a:off x="1378957" y="570369"/>
            <a:ext cx="10032900" cy="1086998"/>
          </a:xfrm>
          <a:prstGeom prst="roundRect">
            <a:avLst>
              <a:gd name="adj" fmla="val 16667"/>
            </a:avLst>
          </a:prstGeom>
          <a:solidFill>
            <a:srgbClr val="E1D9E8">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b="1" dirty="0">
                <a:solidFill>
                  <a:srgbClr val="625C89"/>
                </a:solidFill>
                <a:latin typeface="Calibri"/>
                <a:ea typeface="Calibri"/>
                <a:cs typeface="Calibri"/>
                <a:sym typeface="Calibri"/>
              </a:rPr>
              <a:t>Προληπτική μαστογραφία, </a:t>
            </a:r>
            <a:r>
              <a:rPr lang="el-GR" sz="2000" dirty="0">
                <a:solidFill>
                  <a:srgbClr val="625C89"/>
                </a:solidFill>
                <a:latin typeface="Calibri"/>
                <a:ea typeface="Calibri"/>
                <a:cs typeface="Calibri"/>
                <a:sym typeface="Calibri"/>
              </a:rPr>
              <a:t>επίσκεψη σε γιατρό, υπερηχογράφημα </a:t>
            </a:r>
            <a:endParaRPr sz="2000" dirty="0">
              <a:solidFill>
                <a:srgbClr val="625C89"/>
              </a:solidFill>
              <a:latin typeface="Calibri"/>
              <a:ea typeface="Calibri"/>
              <a:cs typeface="Calibri"/>
              <a:sym typeface="Calibri"/>
            </a:endParaRPr>
          </a:p>
          <a:p>
            <a:pPr marL="0" marR="0" lvl="0" indent="0" algn="ctr" rtl="0">
              <a:spcBef>
                <a:spcPts val="0"/>
              </a:spcBef>
              <a:spcAft>
                <a:spcPts val="0"/>
              </a:spcAft>
              <a:buNone/>
            </a:pPr>
            <a:r>
              <a:rPr lang="el-GR" sz="2000" b="1" dirty="0">
                <a:solidFill>
                  <a:srgbClr val="625C89"/>
                </a:solidFill>
                <a:latin typeface="Calibri"/>
                <a:ea typeface="Calibri"/>
                <a:cs typeface="Calibri"/>
                <a:sym typeface="Calibri"/>
              </a:rPr>
              <a:t>γυναίκες 45-74  ετών</a:t>
            </a:r>
            <a:endParaRPr sz="2000" dirty="0">
              <a:solidFill>
                <a:srgbClr val="625C89"/>
              </a:solidFill>
              <a:latin typeface="Calibri"/>
              <a:ea typeface="Calibri"/>
              <a:cs typeface="Calibri"/>
              <a:sym typeface="Calibri"/>
            </a:endParaRPr>
          </a:p>
        </p:txBody>
      </p:sp>
      <p:grpSp>
        <p:nvGrpSpPr>
          <p:cNvPr id="6" name="Google Shape;203;p13">
            <a:extLst>
              <a:ext uri="{FF2B5EF4-FFF2-40B4-BE49-F238E27FC236}">
                <a16:creationId xmlns:a16="http://schemas.microsoft.com/office/drawing/2014/main" id="{7A647481-BBF8-FE72-F08C-75D64F33808D}"/>
              </a:ext>
            </a:extLst>
          </p:cNvPr>
          <p:cNvGrpSpPr/>
          <p:nvPr/>
        </p:nvGrpSpPr>
        <p:grpSpPr>
          <a:xfrm>
            <a:off x="1045470" y="1938699"/>
            <a:ext cx="7400539" cy="748799"/>
            <a:chOff x="93836" y="259072"/>
            <a:chExt cx="7400539" cy="748799"/>
          </a:xfrm>
        </p:grpSpPr>
        <p:sp>
          <p:nvSpPr>
            <p:cNvPr id="12" name="Google Shape;204;p13">
              <a:extLst>
                <a:ext uri="{FF2B5EF4-FFF2-40B4-BE49-F238E27FC236}">
                  <a16:creationId xmlns:a16="http://schemas.microsoft.com/office/drawing/2014/main" id="{E8AA574E-C807-7D29-BB0A-50FD959A9EC1}"/>
                </a:ext>
              </a:extLst>
            </p:cNvPr>
            <p:cNvSpPr/>
            <p:nvPr/>
          </p:nvSpPr>
          <p:spPr>
            <a:xfrm>
              <a:off x="93836" y="259072"/>
              <a:ext cx="7400539" cy="748799"/>
            </a:xfrm>
            <a:prstGeom prst="roundRect">
              <a:avLst>
                <a:gd name="adj" fmla="val 10000"/>
              </a:avLst>
            </a:prstGeom>
            <a:solidFill>
              <a:schemeClr val="bg2">
                <a:lumMod val="20000"/>
                <a:lumOff val="8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5;p13">
              <a:extLst>
                <a:ext uri="{FF2B5EF4-FFF2-40B4-BE49-F238E27FC236}">
                  <a16:creationId xmlns:a16="http://schemas.microsoft.com/office/drawing/2014/main" id="{0AFEC6E8-79E4-816D-3375-A9623551AAE7}"/>
                </a:ext>
              </a:extLst>
            </p:cNvPr>
            <p:cNvSpPr txBox="1"/>
            <p:nvPr/>
          </p:nvSpPr>
          <p:spPr>
            <a:xfrm>
              <a:off x="341103" y="330973"/>
              <a:ext cx="6987133" cy="599449"/>
            </a:xfrm>
            <a:prstGeom prst="rect">
              <a:avLst/>
            </a:prstGeom>
            <a:noFill/>
            <a:ln>
              <a:noFill/>
            </a:ln>
          </p:spPr>
          <p:txBody>
            <a:bodyPr spcFirstLastPara="1" wrap="square" lIns="53325" tIns="53325" rIns="53325" bIns="53325" anchor="ctr" anchorCtr="0">
              <a:noAutofit/>
            </a:bodyPr>
            <a:lstStyle/>
            <a:p>
              <a:pPr marL="0" marR="0" lvl="0" indent="0" algn="l" rtl="0">
                <a:lnSpc>
                  <a:spcPct val="115000"/>
                </a:lnSpc>
                <a:spcBef>
                  <a:spcPts val="0"/>
                </a:spcBef>
                <a:spcAft>
                  <a:spcPts val="0"/>
                </a:spcAft>
                <a:buNone/>
              </a:pPr>
              <a:r>
                <a:rPr lang="el-GR" sz="1600" b="1" dirty="0">
                  <a:solidFill>
                    <a:srgbClr val="625C86"/>
                  </a:solidFill>
                  <a:latin typeface="Calibri"/>
                  <a:ea typeface="Calibri"/>
                  <a:cs typeface="Calibri"/>
                  <a:sym typeface="Calibri"/>
                </a:rPr>
                <a:t>1. Άυλο παραπεμπτικό διαγνωστικής </a:t>
              </a:r>
              <a:r>
                <a:rPr lang="el-GR" sz="1600" dirty="0">
                  <a:solidFill>
                    <a:srgbClr val="625C86"/>
                  </a:solidFill>
                  <a:latin typeface="Calibri"/>
                  <a:ea typeface="Calibri"/>
                  <a:cs typeface="Calibri"/>
                  <a:sym typeface="Calibri"/>
                </a:rPr>
                <a:t>εξέτασης ψηφιακής μαστογραφίας, </a:t>
              </a:r>
              <a:endParaRPr sz="1600" dirty="0">
                <a:solidFill>
                  <a:srgbClr val="625C86"/>
                </a:solidFill>
                <a:latin typeface="Calibri"/>
                <a:ea typeface="Calibri"/>
                <a:cs typeface="Calibri"/>
                <a:sym typeface="Calibri"/>
              </a:endParaRPr>
            </a:p>
            <a:p>
              <a:pPr marL="0" marR="0" lvl="0" indent="0" algn="l" rtl="0">
                <a:lnSpc>
                  <a:spcPct val="115000"/>
                </a:lnSpc>
                <a:spcBef>
                  <a:spcPts val="0"/>
                </a:spcBef>
                <a:spcAft>
                  <a:spcPts val="0"/>
                </a:spcAft>
                <a:buNone/>
              </a:pPr>
              <a:r>
                <a:rPr lang="el-GR" sz="1600" dirty="0">
                  <a:solidFill>
                    <a:srgbClr val="625C86"/>
                  </a:solidFill>
                  <a:latin typeface="Calibri"/>
                  <a:ea typeface="Calibri"/>
                  <a:cs typeface="Calibri"/>
                  <a:sym typeface="Calibri"/>
                </a:rPr>
                <a:t>    με ισχύ </a:t>
              </a:r>
              <a:r>
                <a:rPr lang="el-GR" sz="1600" b="1" dirty="0">
                  <a:solidFill>
                    <a:srgbClr val="625C86"/>
                  </a:solidFill>
                  <a:latin typeface="Calibri"/>
                  <a:ea typeface="Calibri"/>
                  <a:cs typeface="Calibri"/>
                  <a:sym typeface="Calibri"/>
                </a:rPr>
                <a:t>1 έτος</a:t>
              </a:r>
              <a:r>
                <a:rPr lang="el-GR" sz="1600" dirty="0">
                  <a:solidFill>
                    <a:srgbClr val="625C86"/>
                  </a:solidFill>
                  <a:latin typeface="Calibri"/>
                  <a:ea typeface="Calibri"/>
                  <a:cs typeface="Calibri"/>
                  <a:sym typeface="Calibri"/>
                </a:rPr>
                <a:t> από την ημερομηνία έκδοσης.</a:t>
              </a:r>
              <a:endParaRPr sz="1600" dirty="0">
                <a:solidFill>
                  <a:srgbClr val="625C86"/>
                </a:solidFill>
                <a:latin typeface="Calibri"/>
                <a:ea typeface="Calibri"/>
                <a:cs typeface="Calibri"/>
                <a:sym typeface="Calibri"/>
              </a:endParaRPr>
            </a:p>
          </p:txBody>
        </p:sp>
      </p:grpSp>
      <p:sp>
        <p:nvSpPr>
          <p:cNvPr id="29" name="Google Shape;204;p13">
            <a:extLst>
              <a:ext uri="{FF2B5EF4-FFF2-40B4-BE49-F238E27FC236}">
                <a16:creationId xmlns:a16="http://schemas.microsoft.com/office/drawing/2014/main" id="{F5C867CE-83F9-CB76-0799-882754ABA407}"/>
              </a:ext>
            </a:extLst>
          </p:cNvPr>
          <p:cNvSpPr/>
          <p:nvPr/>
        </p:nvSpPr>
        <p:spPr>
          <a:xfrm>
            <a:off x="1810962" y="2882259"/>
            <a:ext cx="7400539" cy="748799"/>
          </a:xfrm>
          <a:prstGeom prst="roundRect">
            <a:avLst>
              <a:gd name="adj" fmla="val 10000"/>
            </a:avLst>
          </a:prstGeom>
          <a:solidFill>
            <a:schemeClr val="bg2">
              <a:lumMod val="20000"/>
              <a:lumOff val="8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5;p13">
            <a:extLst>
              <a:ext uri="{FF2B5EF4-FFF2-40B4-BE49-F238E27FC236}">
                <a16:creationId xmlns:a16="http://schemas.microsoft.com/office/drawing/2014/main" id="{B21E7BD2-530C-63A9-6394-14A1B52E043C}"/>
              </a:ext>
            </a:extLst>
          </p:cNvPr>
          <p:cNvSpPr txBox="1"/>
          <p:nvPr/>
        </p:nvSpPr>
        <p:spPr>
          <a:xfrm>
            <a:off x="2017664" y="2950784"/>
            <a:ext cx="6987133" cy="599449"/>
          </a:xfrm>
          <a:prstGeom prst="rect">
            <a:avLst/>
          </a:prstGeom>
          <a:noFill/>
          <a:ln>
            <a:noFill/>
          </a:ln>
        </p:spPr>
        <p:txBody>
          <a:bodyPr spcFirstLastPara="1" wrap="square" lIns="53325" tIns="53325" rIns="53325" bIns="53325" anchor="ctr" anchorCtr="0">
            <a:noAutofit/>
          </a:bodyPr>
          <a:lstStyle/>
          <a:p>
            <a:pPr marL="0" marR="0" lvl="0" indent="0" algn="l" rtl="0">
              <a:lnSpc>
                <a:spcPct val="115000"/>
              </a:lnSpc>
              <a:spcBef>
                <a:spcPts val="0"/>
              </a:spcBef>
              <a:spcAft>
                <a:spcPts val="0"/>
              </a:spcAft>
              <a:buNone/>
            </a:pPr>
            <a:r>
              <a:rPr lang="el-GR" sz="1600" b="1" dirty="0">
                <a:solidFill>
                  <a:srgbClr val="625C86"/>
                </a:solidFill>
                <a:latin typeface="Calibri"/>
                <a:cs typeface="Calibri"/>
                <a:sym typeface="Calibri"/>
              </a:rPr>
              <a:t>2. Ενημέρωση</a:t>
            </a:r>
            <a:r>
              <a:rPr lang="el-GR" sz="1600" dirty="0">
                <a:solidFill>
                  <a:srgbClr val="625C86"/>
                </a:solidFill>
                <a:latin typeface="Calibri"/>
                <a:cs typeface="Calibri"/>
                <a:sym typeface="Calibri"/>
              </a:rPr>
              <a:t> Ατομικού Ηλεκτρονικού Φακέλου Υγείας (Α.Η.Φ.Υ) των Δικαιούχων, </a:t>
            </a:r>
          </a:p>
          <a:p>
            <a:pPr marL="0" marR="0" lvl="0" indent="0" algn="l" rtl="0">
              <a:lnSpc>
                <a:spcPct val="115000"/>
              </a:lnSpc>
              <a:spcBef>
                <a:spcPts val="0"/>
              </a:spcBef>
              <a:spcAft>
                <a:spcPts val="0"/>
              </a:spcAft>
              <a:buNone/>
            </a:pPr>
            <a:r>
              <a:rPr lang="el-GR" sz="1600" dirty="0">
                <a:solidFill>
                  <a:srgbClr val="625C86"/>
                </a:solidFill>
                <a:latin typeface="Calibri"/>
                <a:cs typeface="Calibri"/>
                <a:sym typeface="Calibri"/>
              </a:rPr>
              <a:t>     σχετικά με το αποτέλεσμα (θετικό εύρημα ή μη). </a:t>
            </a:r>
          </a:p>
        </p:txBody>
      </p:sp>
      <p:sp>
        <p:nvSpPr>
          <p:cNvPr id="31" name="Arrow: Down 30">
            <a:extLst>
              <a:ext uri="{FF2B5EF4-FFF2-40B4-BE49-F238E27FC236}">
                <a16:creationId xmlns:a16="http://schemas.microsoft.com/office/drawing/2014/main" id="{DDC49DBA-4D19-5D80-B2FB-76605DA8B342}"/>
              </a:ext>
            </a:extLst>
          </p:cNvPr>
          <p:cNvSpPr/>
          <p:nvPr/>
        </p:nvSpPr>
        <p:spPr>
          <a:xfrm>
            <a:off x="7672280" y="2501363"/>
            <a:ext cx="609056" cy="430718"/>
          </a:xfrm>
          <a:prstGeom prst="downArrow">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204;p13">
            <a:extLst>
              <a:ext uri="{FF2B5EF4-FFF2-40B4-BE49-F238E27FC236}">
                <a16:creationId xmlns:a16="http://schemas.microsoft.com/office/drawing/2014/main" id="{B647C002-CB30-12B9-CA2A-73BDB7B80FCF}"/>
              </a:ext>
            </a:extLst>
          </p:cNvPr>
          <p:cNvSpPr/>
          <p:nvPr/>
        </p:nvSpPr>
        <p:spPr>
          <a:xfrm>
            <a:off x="2420117" y="3804418"/>
            <a:ext cx="8129908" cy="939636"/>
          </a:xfrm>
          <a:prstGeom prst="roundRect">
            <a:avLst>
              <a:gd name="adj" fmla="val 10000"/>
            </a:avLst>
          </a:prstGeom>
          <a:solidFill>
            <a:schemeClr val="bg2">
              <a:lumMod val="20000"/>
              <a:lumOff val="8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05;p13">
            <a:extLst>
              <a:ext uri="{FF2B5EF4-FFF2-40B4-BE49-F238E27FC236}">
                <a16:creationId xmlns:a16="http://schemas.microsoft.com/office/drawing/2014/main" id="{D5A8334D-E12D-8E45-9EA0-2C6C2F71F932}"/>
              </a:ext>
            </a:extLst>
          </p:cNvPr>
          <p:cNvSpPr txBox="1"/>
          <p:nvPr/>
        </p:nvSpPr>
        <p:spPr>
          <a:xfrm>
            <a:off x="2753166" y="3954236"/>
            <a:ext cx="7463809" cy="586009"/>
          </a:xfrm>
          <a:prstGeom prst="rect">
            <a:avLst/>
          </a:prstGeom>
          <a:noFill/>
          <a:ln>
            <a:noFill/>
          </a:ln>
        </p:spPr>
        <p:txBody>
          <a:bodyPr spcFirstLastPara="1" wrap="square" lIns="53325" tIns="53325" rIns="53325" bIns="53325" anchor="ctr" anchorCtr="0">
            <a:noAutofit/>
          </a:bodyPr>
          <a:lstStyle/>
          <a:p>
            <a:pPr marL="0" marR="0" lvl="0" indent="0" rtl="0">
              <a:lnSpc>
                <a:spcPct val="115000"/>
              </a:lnSpc>
              <a:spcBef>
                <a:spcPts val="0"/>
              </a:spcBef>
              <a:spcAft>
                <a:spcPts val="0"/>
              </a:spcAft>
              <a:buNone/>
            </a:pPr>
            <a:r>
              <a:rPr lang="el-GR" sz="1600" b="1" dirty="0">
                <a:solidFill>
                  <a:srgbClr val="625C86"/>
                </a:solidFill>
                <a:latin typeface="Calibri"/>
                <a:cs typeface="Calibri"/>
                <a:sym typeface="Calibri"/>
              </a:rPr>
              <a:t>3. Αυτόματη αποστολή </a:t>
            </a:r>
            <a:r>
              <a:rPr lang="el-GR" sz="1600" dirty="0">
                <a:solidFill>
                  <a:srgbClr val="625C86"/>
                </a:solidFill>
                <a:latin typeface="Calibri"/>
                <a:cs typeface="Calibri"/>
                <a:sym typeface="Calibri"/>
              </a:rPr>
              <a:t>κωδικού Ιατρικής Επίσκεψης, εφόσον προκύπτει εύρημα που χρήζει επιπλέον διερεύνησης,  με ισχύ 3 μηνών από την ημερομηνία καταχώρησης.</a:t>
            </a:r>
          </a:p>
        </p:txBody>
      </p:sp>
      <p:sp>
        <p:nvSpPr>
          <p:cNvPr id="34" name="Arrow: Down 33">
            <a:extLst>
              <a:ext uri="{FF2B5EF4-FFF2-40B4-BE49-F238E27FC236}">
                <a16:creationId xmlns:a16="http://schemas.microsoft.com/office/drawing/2014/main" id="{5D2C0878-1F19-58EC-35A0-0349A12A0C47}"/>
              </a:ext>
            </a:extLst>
          </p:cNvPr>
          <p:cNvSpPr/>
          <p:nvPr/>
        </p:nvSpPr>
        <p:spPr>
          <a:xfrm>
            <a:off x="8602445" y="3444203"/>
            <a:ext cx="609056" cy="430718"/>
          </a:xfrm>
          <a:prstGeom prst="downArrow">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204;p13">
            <a:extLst>
              <a:ext uri="{FF2B5EF4-FFF2-40B4-BE49-F238E27FC236}">
                <a16:creationId xmlns:a16="http://schemas.microsoft.com/office/drawing/2014/main" id="{60F8D4DA-755A-3336-8E20-7AE8C22DF0C6}"/>
              </a:ext>
            </a:extLst>
          </p:cNvPr>
          <p:cNvSpPr/>
          <p:nvPr/>
        </p:nvSpPr>
        <p:spPr>
          <a:xfrm>
            <a:off x="3418914" y="4820900"/>
            <a:ext cx="7915940" cy="773262"/>
          </a:xfrm>
          <a:prstGeom prst="roundRect">
            <a:avLst>
              <a:gd name="adj" fmla="val 10000"/>
            </a:avLst>
          </a:prstGeom>
          <a:solidFill>
            <a:schemeClr val="bg2">
              <a:lumMod val="20000"/>
              <a:lumOff val="8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05;p13">
            <a:extLst>
              <a:ext uri="{FF2B5EF4-FFF2-40B4-BE49-F238E27FC236}">
                <a16:creationId xmlns:a16="http://schemas.microsoft.com/office/drawing/2014/main" id="{4D08A55B-BCB0-8D95-6CE4-8115DF4E9C3E}"/>
              </a:ext>
            </a:extLst>
          </p:cNvPr>
          <p:cNvSpPr txBox="1"/>
          <p:nvPr/>
        </p:nvSpPr>
        <p:spPr>
          <a:xfrm>
            <a:off x="3790675" y="4900712"/>
            <a:ext cx="7463809" cy="586009"/>
          </a:xfrm>
          <a:prstGeom prst="rect">
            <a:avLst/>
          </a:prstGeom>
          <a:noFill/>
          <a:ln>
            <a:noFill/>
          </a:ln>
        </p:spPr>
        <p:txBody>
          <a:bodyPr spcFirstLastPara="1" wrap="square" lIns="53325" tIns="53325" rIns="53325" bIns="53325" anchor="ctr" anchorCtr="0">
            <a:noAutofit/>
          </a:bodyPr>
          <a:lstStyle/>
          <a:p>
            <a:pPr marL="0" marR="0" lvl="0" indent="0" rtl="0">
              <a:lnSpc>
                <a:spcPct val="115000"/>
              </a:lnSpc>
              <a:spcBef>
                <a:spcPts val="0"/>
              </a:spcBef>
              <a:spcAft>
                <a:spcPts val="0"/>
              </a:spcAft>
              <a:buNone/>
            </a:pPr>
            <a:r>
              <a:rPr lang="el-GR" sz="1600" b="1" dirty="0">
                <a:solidFill>
                  <a:srgbClr val="625C86"/>
                </a:solidFill>
                <a:latin typeface="Calibri"/>
                <a:cs typeface="Calibri"/>
                <a:sym typeface="Calibri"/>
              </a:rPr>
              <a:t>4. Έκδοση παραπεμπτικού </a:t>
            </a:r>
            <a:r>
              <a:rPr lang="el-GR" sz="1600" dirty="0">
                <a:solidFill>
                  <a:srgbClr val="625C86"/>
                </a:solidFill>
                <a:latin typeface="Calibri"/>
                <a:cs typeface="Calibri"/>
                <a:sym typeface="Calibri"/>
              </a:rPr>
              <a:t>για διενέργεια υπερηχογραφήματος, εφόσον απαιτείται. </a:t>
            </a:r>
          </a:p>
        </p:txBody>
      </p:sp>
      <p:sp>
        <p:nvSpPr>
          <p:cNvPr id="37" name="Arrow: Down 36">
            <a:extLst>
              <a:ext uri="{FF2B5EF4-FFF2-40B4-BE49-F238E27FC236}">
                <a16:creationId xmlns:a16="http://schemas.microsoft.com/office/drawing/2014/main" id="{CA01DA8E-97CD-D182-A81D-43D6EDC511D7}"/>
              </a:ext>
            </a:extLst>
          </p:cNvPr>
          <p:cNvSpPr/>
          <p:nvPr/>
        </p:nvSpPr>
        <p:spPr>
          <a:xfrm>
            <a:off x="9956417" y="4587036"/>
            <a:ext cx="609056" cy="430718"/>
          </a:xfrm>
          <a:prstGeom prst="downArrow">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88160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930</Words>
  <Application>Microsoft Office PowerPoint</Application>
  <PresentationFormat>Ευρεία οθόνη</PresentationFormat>
  <Paragraphs>80</Paragraphs>
  <Slides>14</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14</vt:i4>
      </vt:variant>
    </vt:vector>
  </HeadingPairs>
  <TitlesOfParts>
    <vt:vector size="24" baseType="lpstr">
      <vt:lpstr>Arial</vt:lpstr>
      <vt:lpstr>Calibri</vt:lpstr>
      <vt:lpstr>Calibri Light</vt:lpstr>
      <vt:lpstr>Cordia New</vt:lpstr>
      <vt:lpstr>Helvetica Neue</vt:lpstr>
      <vt:lpstr>Open Sans</vt:lpstr>
      <vt:lpstr>Roboto</vt:lpstr>
      <vt:lpstr>Wingdings</vt: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των Προγραμμάτων Προσυμπτωματικού Ελέγχου του Υπουργείου Υγείας</dc:title>
  <dc:creator>User</dc:creator>
  <cp:lastModifiedBy>Marilena Manioraki</cp:lastModifiedBy>
  <cp:revision>70</cp:revision>
  <dcterms:created xsi:type="dcterms:W3CDTF">2022-04-06T08:25:06Z</dcterms:created>
  <dcterms:modified xsi:type="dcterms:W3CDTF">2025-02-17T07:30:22Z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2022-09-06T16:55:06Z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e13e326b-883a-4469-a67c-626334692f96</vt:lpwstr>
  </property>
  <property fmtid="{D5CDD505-2E9C-101B-9397-08002B2CF9AE}" pid="8" name="MSIP_Label_ea60d57e-af5b-4752-ac57-3e4f28ca11dc_ContentBits">
    <vt:lpwstr>0</vt:lpwstr>
  </property>
</Properties>
</file>