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6"/>
  </p:notesMasterIdLst>
  <p:sldIdLst>
    <p:sldId id="256" r:id="rId2"/>
    <p:sldId id="703" r:id="rId3"/>
    <p:sldId id="704" r:id="rId4"/>
    <p:sldId id="285" r:id="rId5"/>
    <p:sldId id="978" r:id="rId6"/>
    <p:sldId id="390" r:id="rId7"/>
    <p:sldId id="686" r:id="rId8"/>
    <p:sldId id="391" r:id="rId9"/>
    <p:sldId id="692" r:id="rId10"/>
    <p:sldId id="982" r:id="rId11"/>
    <p:sldId id="983" r:id="rId12"/>
    <p:sldId id="984" r:id="rId13"/>
    <p:sldId id="980" r:id="rId14"/>
    <p:sldId id="981" r:id="rId15"/>
    <p:sldId id="699" r:id="rId16"/>
    <p:sldId id="698" r:id="rId17"/>
    <p:sldId id="763" r:id="rId18"/>
    <p:sldId id="690" r:id="rId19"/>
    <p:sldId id="764" r:id="rId20"/>
    <p:sldId id="884" r:id="rId21"/>
    <p:sldId id="828" r:id="rId22"/>
    <p:sldId id="829" r:id="rId23"/>
    <p:sldId id="885" r:id="rId24"/>
    <p:sldId id="886" r:id="rId25"/>
    <p:sldId id="889" r:id="rId26"/>
    <p:sldId id="890" r:id="rId27"/>
    <p:sldId id="891" r:id="rId28"/>
    <p:sldId id="892" r:id="rId29"/>
    <p:sldId id="893" r:id="rId30"/>
    <p:sldId id="888" r:id="rId31"/>
    <p:sldId id="646" r:id="rId32"/>
    <p:sldId id="935" r:id="rId33"/>
    <p:sldId id="936" r:id="rId34"/>
    <p:sldId id="289" r:id="rId35"/>
    <p:sldId id="706" r:id="rId36"/>
    <p:sldId id="705" r:id="rId37"/>
    <p:sldId id="602" r:id="rId38"/>
    <p:sldId id="638" r:id="rId39"/>
    <p:sldId id="290" r:id="rId40"/>
    <p:sldId id="331" r:id="rId41"/>
    <p:sldId id="336" r:id="rId42"/>
    <p:sldId id="335" r:id="rId43"/>
    <p:sldId id="338" r:id="rId44"/>
    <p:sldId id="339" r:id="rId45"/>
    <p:sldId id="360" r:id="rId46"/>
    <p:sldId id="1070" r:id="rId47"/>
    <p:sldId id="340" r:id="rId48"/>
    <p:sldId id="341" r:id="rId49"/>
    <p:sldId id="985" r:id="rId50"/>
    <p:sldId id="642" r:id="rId51"/>
    <p:sldId id="643" r:id="rId52"/>
    <p:sldId id="362" r:id="rId53"/>
    <p:sldId id="364" r:id="rId54"/>
    <p:sldId id="640" r:id="rId55"/>
    <p:sldId id="282" r:id="rId56"/>
    <p:sldId id="644" r:id="rId57"/>
    <p:sldId id="260" r:id="rId58"/>
    <p:sldId id="1071" r:id="rId59"/>
    <p:sldId id="263" r:id="rId60"/>
    <p:sldId id="825" r:id="rId61"/>
    <p:sldId id="1074" r:id="rId62"/>
    <p:sldId id="821" r:id="rId63"/>
    <p:sldId id="976" r:id="rId64"/>
    <p:sldId id="1073" r:id="rId65"/>
  </p:sldIdLst>
  <p:sldSz cx="9144000" cy="6858000" type="screen4x3"/>
  <p:notesSz cx="9144000" cy="6858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8">
          <p15:clr>
            <a:srgbClr val="A4A3A4"/>
          </p15:clr>
        </p15:guide>
        <p15:guide id="2" pos="283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ontikakiartemis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AE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660B408-B3CF-4A94-85FC-2B1E0A45F4A2}" styleName="深色样式 2 - 强调 1/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506" y="60"/>
      </p:cViewPr>
      <p:guideLst>
        <p:guide orient="horz" pos="2118"/>
        <p:guide pos="28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#1">
  <dgm:title val=""/>
  <dgm:desc val=""/>
  <dgm:catLst>
    <dgm:cat type="accent3" pri="11100"/>
  </dgm:catLst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43E8B5-4DD9-47B4-93B3-9121AE2A03B8}" type="doc">
      <dgm:prSet loTypeId="urn:microsoft.com/office/officeart/2005/8/layout/process1" loCatId="process" qsTypeId="urn:microsoft.com/office/officeart/2005/8/quickstyle/3d1#1" qsCatId="3D" csTypeId="urn:microsoft.com/office/officeart/2005/8/colors/accent3_1#1" csCatId="accent3" phldr="1"/>
      <dgm:spPr/>
    </dgm:pt>
    <dgm:pt modelId="{BB648794-860B-4086-BF57-942EE2E2FE38}">
      <dgm:prSet phldrT="[Κείμενο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sz="2400" b="1" spc="3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CIN</a:t>
          </a:r>
          <a:endParaRPr lang="el-GR" sz="2400" b="1" spc="300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32A17188-DBA3-4146-A22E-753F3C7C9832}" type="parTrans" cxnId="{992F963E-7CCA-4DBB-B31B-B7DC126E0E37}">
      <dgm:prSet/>
      <dgm:spPr/>
      <dgm:t>
        <a:bodyPr/>
        <a:lstStyle/>
        <a:p>
          <a:endParaRPr lang="el-GR"/>
        </a:p>
      </dgm:t>
    </dgm:pt>
    <dgm:pt modelId="{A8D4068D-5C66-4C04-9B31-786E811C11FE}" type="sibTrans" cxnId="{992F963E-7CCA-4DBB-B31B-B7DC126E0E37}">
      <dgm:prSet/>
      <dgm:spPr/>
      <dgm:t>
        <a:bodyPr/>
        <a:lstStyle/>
        <a:p>
          <a:endParaRPr lang="el-GR"/>
        </a:p>
      </dgm:t>
    </dgm:pt>
    <dgm:pt modelId="{5450628B-FC10-4BBD-8955-5474C91F762F}">
      <dgm:prSet phldrT="[Κείμενο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C</a:t>
          </a:r>
          <a:r>
            <a:rPr lang="en-US" sz="2000" b="0" dirty="0">
              <a:latin typeface="+mn-lt"/>
            </a:rPr>
            <a:t>ervical </a:t>
          </a:r>
          <a:r>
            <a:rPr 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I</a:t>
          </a:r>
          <a:r>
            <a:rPr lang="en-US" sz="2000" b="0" dirty="0">
              <a:solidFill>
                <a:schemeClr val="tx1"/>
              </a:solidFill>
              <a:effectLst/>
              <a:latin typeface="+mn-lt"/>
            </a:rPr>
            <a:t>n</a:t>
          </a:r>
          <a:r>
            <a:rPr lang="en-US" sz="2000" b="0" dirty="0">
              <a:latin typeface="+mn-lt"/>
            </a:rPr>
            <a:t>traepithelial</a:t>
          </a:r>
          <a:r>
            <a:rPr lang="en-US" sz="2000" b="1" dirty="0">
              <a:latin typeface="+mn-lt"/>
            </a:rPr>
            <a:t> </a:t>
          </a:r>
          <a:r>
            <a:rPr 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N</a:t>
          </a:r>
          <a:r>
            <a:rPr lang="en-US" sz="2000" b="0" dirty="0">
              <a:latin typeface="+mn-lt"/>
            </a:rPr>
            <a:t>eoplasia</a:t>
          </a:r>
          <a:endParaRPr lang="el-GR" sz="2000" b="0" dirty="0">
            <a:latin typeface="+mn-lt"/>
          </a:endParaRPr>
        </a:p>
      </dgm:t>
    </dgm:pt>
    <dgm:pt modelId="{DB0E225D-B4E0-432C-8777-75AC3819EBB8}" type="parTrans" cxnId="{7E37251F-377C-4D15-B003-1A4B603091B1}">
      <dgm:prSet/>
      <dgm:spPr/>
      <dgm:t>
        <a:bodyPr/>
        <a:lstStyle/>
        <a:p>
          <a:endParaRPr lang="el-GR"/>
        </a:p>
      </dgm:t>
    </dgm:pt>
    <dgm:pt modelId="{48689283-4B1D-49E3-96A5-AE75A2D39FA5}" type="sibTrans" cxnId="{7E37251F-377C-4D15-B003-1A4B603091B1}">
      <dgm:prSet/>
      <dgm:spPr/>
      <dgm:t>
        <a:bodyPr/>
        <a:lstStyle/>
        <a:p>
          <a:endParaRPr lang="el-GR"/>
        </a:p>
      </dgm:t>
    </dgm:pt>
    <dgm:pt modelId="{215AF08F-BFAF-4D3D-B281-9B025ABD7682}">
      <dgm:prSet phldrT="[Κείμενο]" phldr="0" custT="1"/>
      <dgm:spPr>
        <a:solidFill>
          <a:schemeClr val="accent3">
            <a:lumMod val="20000"/>
            <a:lumOff val="80000"/>
          </a:schemeClr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Προκαρκινική</a:t>
          </a:r>
          <a:r>
            <a:rPr lang="el-GR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l-GR" sz="1600" b="1" dirty="0"/>
            <a:t>κατάσταση του τραχήλου της μήτρας</a:t>
          </a:r>
        </a:p>
      </dgm:t>
    </dgm:pt>
    <dgm:pt modelId="{2F52CCE2-5ECF-4AE1-B2CD-8E0668686410}" type="parTrans" cxnId="{F3819001-377C-4FB0-8252-DCA948222CB9}">
      <dgm:prSet/>
      <dgm:spPr/>
      <dgm:t>
        <a:bodyPr/>
        <a:lstStyle/>
        <a:p>
          <a:endParaRPr lang="el-GR"/>
        </a:p>
      </dgm:t>
    </dgm:pt>
    <dgm:pt modelId="{D449777F-0DA6-4EF5-89D1-7BA82F3BBA01}" type="sibTrans" cxnId="{F3819001-377C-4FB0-8252-DCA948222CB9}">
      <dgm:prSet/>
      <dgm:spPr/>
      <dgm:t>
        <a:bodyPr/>
        <a:lstStyle/>
        <a:p>
          <a:endParaRPr lang="el-GR"/>
        </a:p>
      </dgm:t>
    </dgm:pt>
    <dgm:pt modelId="{7F5A71BB-C965-4E87-A9BD-785B9CFEE098}" type="pres">
      <dgm:prSet presAssocID="{7543E8B5-4DD9-47B4-93B3-9121AE2A03B8}" presName="Name0" presStyleCnt="0">
        <dgm:presLayoutVars>
          <dgm:dir/>
          <dgm:resizeHandles val="exact"/>
        </dgm:presLayoutVars>
      </dgm:prSet>
      <dgm:spPr/>
    </dgm:pt>
    <dgm:pt modelId="{A9E5F60B-1953-4291-96E4-B0DC5433A5F1}" type="pres">
      <dgm:prSet presAssocID="{BB648794-860B-4086-BF57-942EE2E2FE38}" presName="node" presStyleLbl="node1" presStyleIdx="0" presStyleCnt="3">
        <dgm:presLayoutVars>
          <dgm:bulletEnabled val="1"/>
        </dgm:presLayoutVars>
      </dgm:prSet>
      <dgm:spPr/>
    </dgm:pt>
    <dgm:pt modelId="{562211E5-4EBC-4B51-B45A-3A5238DF5D46}" type="pres">
      <dgm:prSet presAssocID="{A8D4068D-5C66-4C04-9B31-786E811C11FE}" presName="sibTrans" presStyleLbl="sibTrans2D1" presStyleIdx="0" presStyleCnt="2"/>
      <dgm:spPr/>
    </dgm:pt>
    <dgm:pt modelId="{9DDAA7B4-8D14-4BE2-B6DD-73958E4A2FB9}" type="pres">
      <dgm:prSet presAssocID="{A8D4068D-5C66-4C04-9B31-786E811C11FE}" presName="connectorText" presStyleLbl="sibTrans2D1" presStyleIdx="0" presStyleCnt="2"/>
      <dgm:spPr/>
    </dgm:pt>
    <dgm:pt modelId="{390B3DC9-8803-48D0-A3DA-37F9E580D774}" type="pres">
      <dgm:prSet presAssocID="{5450628B-FC10-4BBD-8955-5474C91F762F}" presName="node" presStyleLbl="node1" presStyleIdx="1" presStyleCnt="3">
        <dgm:presLayoutVars>
          <dgm:bulletEnabled val="1"/>
        </dgm:presLayoutVars>
      </dgm:prSet>
      <dgm:spPr/>
    </dgm:pt>
    <dgm:pt modelId="{E51B7899-C27E-452A-B1D7-FCE1D90CE21F}" type="pres">
      <dgm:prSet presAssocID="{48689283-4B1D-49E3-96A5-AE75A2D39FA5}" presName="sibTrans" presStyleLbl="sibTrans2D1" presStyleIdx="1" presStyleCnt="2"/>
      <dgm:spPr/>
    </dgm:pt>
    <dgm:pt modelId="{78B0E8BF-7802-45AF-8248-DC14664EB114}" type="pres">
      <dgm:prSet presAssocID="{48689283-4B1D-49E3-96A5-AE75A2D39FA5}" presName="connectorText" presStyleLbl="sibTrans2D1" presStyleIdx="1" presStyleCnt="2"/>
      <dgm:spPr/>
    </dgm:pt>
    <dgm:pt modelId="{243CA57F-11A2-4102-979E-E794B8D5A4F0}" type="pres">
      <dgm:prSet presAssocID="{215AF08F-BFAF-4D3D-B281-9B025ABD7682}" presName="node" presStyleLbl="node1" presStyleIdx="2" presStyleCnt="3">
        <dgm:presLayoutVars>
          <dgm:bulletEnabled val="1"/>
        </dgm:presLayoutVars>
      </dgm:prSet>
      <dgm:spPr/>
    </dgm:pt>
  </dgm:ptLst>
  <dgm:cxnLst>
    <dgm:cxn modelId="{F3819001-377C-4FB0-8252-DCA948222CB9}" srcId="{7543E8B5-4DD9-47B4-93B3-9121AE2A03B8}" destId="{215AF08F-BFAF-4D3D-B281-9B025ABD7682}" srcOrd="2" destOrd="0" parTransId="{2F52CCE2-5ECF-4AE1-B2CD-8E0668686410}" sibTransId="{D449777F-0DA6-4EF5-89D1-7BA82F3BBA01}"/>
    <dgm:cxn modelId="{7E37251F-377C-4D15-B003-1A4B603091B1}" srcId="{7543E8B5-4DD9-47B4-93B3-9121AE2A03B8}" destId="{5450628B-FC10-4BBD-8955-5474C91F762F}" srcOrd="1" destOrd="0" parTransId="{DB0E225D-B4E0-432C-8777-75AC3819EBB8}" sibTransId="{48689283-4B1D-49E3-96A5-AE75A2D39FA5}"/>
    <dgm:cxn modelId="{03F1D322-A15F-4207-9F83-B0739AD752CD}" type="presOf" srcId="{7543E8B5-4DD9-47B4-93B3-9121AE2A03B8}" destId="{7F5A71BB-C965-4E87-A9BD-785B9CFEE098}" srcOrd="0" destOrd="0" presId="urn:microsoft.com/office/officeart/2005/8/layout/process1"/>
    <dgm:cxn modelId="{96309128-F0DE-4EB5-A455-A7E76E73F1FF}" type="presOf" srcId="{215AF08F-BFAF-4D3D-B281-9B025ABD7682}" destId="{243CA57F-11A2-4102-979E-E794B8D5A4F0}" srcOrd="0" destOrd="0" presId="urn:microsoft.com/office/officeart/2005/8/layout/process1"/>
    <dgm:cxn modelId="{992F963E-7CCA-4DBB-B31B-B7DC126E0E37}" srcId="{7543E8B5-4DD9-47B4-93B3-9121AE2A03B8}" destId="{BB648794-860B-4086-BF57-942EE2E2FE38}" srcOrd="0" destOrd="0" parTransId="{32A17188-DBA3-4146-A22E-753F3C7C9832}" sibTransId="{A8D4068D-5C66-4C04-9B31-786E811C11FE}"/>
    <dgm:cxn modelId="{75098276-400F-481B-892A-D802E3635592}" type="presOf" srcId="{A8D4068D-5C66-4C04-9B31-786E811C11FE}" destId="{9DDAA7B4-8D14-4BE2-B6DD-73958E4A2FB9}" srcOrd="1" destOrd="0" presId="urn:microsoft.com/office/officeart/2005/8/layout/process1"/>
    <dgm:cxn modelId="{62E1A876-0D17-40FF-8514-B2B96356AA26}" type="presOf" srcId="{5450628B-FC10-4BBD-8955-5474C91F762F}" destId="{390B3DC9-8803-48D0-A3DA-37F9E580D774}" srcOrd="0" destOrd="0" presId="urn:microsoft.com/office/officeart/2005/8/layout/process1"/>
    <dgm:cxn modelId="{E6F9FB79-F0AE-47B9-BE70-85DB8F70E34F}" type="presOf" srcId="{48689283-4B1D-49E3-96A5-AE75A2D39FA5}" destId="{78B0E8BF-7802-45AF-8248-DC14664EB114}" srcOrd="1" destOrd="0" presId="urn:microsoft.com/office/officeart/2005/8/layout/process1"/>
    <dgm:cxn modelId="{6AC9B4A2-E876-4F79-8E0D-10609D8B9985}" type="presOf" srcId="{A8D4068D-5C66-4C04-9B31-786E811C11FE}" destId="{562211E5-4EBC-4B51-B45A-3A5238DF5D46}" srcOrd="0" destOrd="0" presId="urn:microsoft.com/office/officeart/2005/8/layout/process1"/>
    <dgm:cxn modelId="{0845E6CF-D66D-48F6-90B0-4D6CEADFF018}" type="presOf" srcId="{48689283-4B1D-49E3-96A5-AE75A2D39FA5}" destId="{E51B7899-C27E-452A-B1D7-FCE1D90CE21F}" srcOrd="0" destOrd="0" presId="urn:microsoft.com/office/officeart/2005/8/layout/process1"/>
    <dgm:cxn modelId="{77CE5BD1-D300-4AB4-AF4A-FA49CA67C2C5}" type="presOf" srcId="{BB648794-860B-4086-BF57-942EE2E2FE38}" destId="{A9E5F60B-1953-4291-96E4-B0DC5433A5F1}" srcOrd="0" destOrd="0" presId="urn:microsoft.com/office/officeart/2005/8/layout/process1"/>
    <dgm:cxn modelId="{92A5469D-528F-4F19-A93C-D0635C897203}" type="presParOf" srcId="{7F5A71BB-C965-4E87-A9BD-785B9CFEE098}" destId="{A9E5F60B-1953-4291-96E4-B0DC5433A5F1}" srcOrd="0" destOrd="0" presId="urn:microsoft.com/office/officeart/2005/8/layout/process1"/>
    <dgm:cxn modelId="{CDDC9638-F244-4F28-B394-4FB4A19A7383}" type="presParOf" srcId="{7F5A71BB-C965-4E87-A9BD-785B9CFEE098}" destId="{562211E5-4EBC-4B51-B45A-3A5238DF5D46}" srcOrd="1" destOrd="0" presId="urn:microsoft.com/office/officeart/2005/8/layout/process1"/>
    <dgm:cxn modelId="{7F68570C-D23A-46E1-9990-7C3F1ABD16F1}" type="presParOf" srcId="{562211E5-4EBC-4B51-B45A-3A5238DF5D46}" destId="{9DDAA7B4-8D14-4BE2-B6DD-73958E4A2FB9}" srcOrd="0" destOrd="0" presId="urn:microsoft.com/office/officeart/2005/8/layout/process1"/>
    <dgm:cxn modelId="{B3C418F8-BE41-44C5-876A-DFF2AAECD90F}" type="presParOf" srcId="{7F5A71BB-C965-4E87-A9BD-785B9CFEE098}" destId="{390B3DC9-8803-48D0-A3DA-37F9E580D774}" srcOrd="2" destOrd="0" presId="urn:microsoft.com/office/officeart/2005/8/layout/process1"/>
    <dgm:cxn modelId="{6EA141F7-2317-415D-A940-3DD60D8032B7}" type="presParOf" srcId="{7F5A71BB-C965-4E87-A9BD-785B9CFEE098}" destId="{E51B7899-C27E-452A-B1D7-FCE1D90CE21F}" srcOrd="3" destOrd="0" presId="urn:microsoft.com/office/officeart/2005/8/layout/process1"/>
    <dgm:cxn modelId="{8A72B860-6DC2-450E-B85D-04A7D9E8C486}" type="presParOf" srcId="{E51B7899-C27E-452A-B1D7-FCE1D90CE21F}" destId="{78B0E8BF-7802-45AF-8248-DC14664EB114}" srcOrd="0" destOrd="0" presId="urn:microsoft.com/office/officeart/2005/8/layout/process1"/>
    <dgm:cxn modelId="{55F0F4BF-E7AB-42E1-9467-2C86B6D91E30}" type="presParOf" srcId="{7F5A71BB-C965-4E87-A9BD-785B9CFEE098}" destId="{243CA57F-11A2-4102-979E-E794B8D5A4F0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16BF91-A2B0-417C-85F7-4BE5BF855858}" type="doc">
      <dgm:prSet loTypeId="urn:microsoft.com/office/officeart/2009/3/layout/FramedTextPicture#1" loCatId="picture" qsTypeId="urn:microsoft.com/office/officeart/2005/8/quickstyle/simple3#1" qsCatId="simple" csTypeId="urn:microsoft.com/office/officeart/2005/8/colors/accent1_2#1" csCatId="accent1" phldr="0"/>
      <dgm:spPr/>
      <dgm:t>
        <a:bodyPr/>
        <a:lstStyle/>
        <a:p>
          <a:endParaRPr lang="en-US"/>
        </a:p>
      </dgm:t>
    </dgm:pt>
    <dgm:pt modelId="{2D09127F-43B5-437A-893E-523906554A43}">
      <dgm:prSet phldrT="[Text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l-GR" altLang="en-US"/>
            <a:t>Θα κάνατε τα πάντα για να </a:t>
          </a:r>
          <a:r>
            <a:rPr lang="el-GR" altLang="en-US" b="1">
              <a:solidFill>
                <a:srgbClr val="FF0000"/>
              </a:solidFill>
            </a:rPr>
            <a:t>προστατεύσετε</a:t>
          </a:r>
          <a:r>
            <a:rPr lang="el-GR" altLang="en-US" b="1"/>
            <a:t> </a:t>
          </a:r>
          <a:r>
            <a:rPr lang="el-GR" altLang="en-US"/>
            <a:t>το παιδί σας από τον καρκίνο.</a:t>
          </a:r>
        </a:p>
      </dgm:t>
    </dgm:pt>
    <dgm:pt modelId="{AA222F4F-4021-43D7-9245-48ED62AA15DA}" type="parTrans" cxnId="{20A3F7DC-FE98-4492-8ECD-751A6AFAAB5D}">
      <dgm:prSet/>
      <dgm:spPr/>
      <dgm:t>
        <a:bodyPr/>
        <a:lstStyle/>
        <a:p>
          <a:endParaRPr lang="en-US"/>
        </a:p>
      </dgm:t>
    </dgm:pt>
    <dgm:pt modelId="{3D558D70-D132-4CA7-B097-810E2008A661}" type="sibTrans" cxnId="{20A3F7DC-FE98-4492-8ECD-751A6AFAAB5D}">
      <dgm:prSet/>
      <dgm:spPr/>
      <dgm:t>
        <a:bodyPr/>
        <a:lstStyle/>
        <a:p>
          <a:endParaRPr lang="en-US"/>
        </a:p>
      </dgm:t>
    </dgm:pt>
    <dgm:pt modelId="{1994FEF8-0071-4B36-9045-CB6331289EC9}" type="pres">
      <dgm:prSet presAssocID="{8C16BF91-A2B0-417C-85F7-4BE5BF855858}" presName="Name0" presStyleCnt="0">
        <dgm:presLayoutVars>
          <dgm:chMax/>
          <dgm:chPref/>
          <dgm:dir/>
        </dgm:presLayoutVars>
      </dgm:prSet>
      <dgm:spPr/>
    </dgm:pt>
    <dgm:pt modelId="{C9E83846-A304-4648-B1AE-A36B025025FC}" type="pres">
      <dgm:prSet presAssocID="{2D09127F-43B5-437A-893E-523906554A43}" presName="composite" presStyleCnt="0">
        <dgm:presLayoutVars>
          <dgm:chMax/>
          <dgm:chPref/>
        </dgm:presLayoutVars>
      </dgm:prSet>
      <dgm:spPr/>
    </dgm:pt>
    <dgm:pt modelId="{4D1B123B-9631-4A7A-B7DC-25953E6FA19B}" type="pres">
      <dgm:prSet presAssocID="{2D09127F-43B5-437A-893E-523906554A43}" presName="Image" presStyleLbl="bgImgPlace1" presStyleIdx="0" presStyleCnt="1"/>
      <dgm:spPr/>
    </dgm:pt>
    <dgm:pt modelId="{9AFDD5C5-6D04-4565-8EF8-8701C703CCA5}" type="pres">
      <dgm:prSet presAssocID="{2D09127F-43B5-437A-893E-523906554A43}" presName="ParentText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3D37F0B9-0864-4916-B215-D73ABF72F74A}" type="pres">
      <dgm:prSet presAssocID="{2D09127F-43B5-437A-893E-523906554A43}" presName="tlFrame" presStyleLbl="node1" presStyleIdx="0" presStyleCnt="4"/>
      <dgm:spPr/>
    </dgm:pt>
    <dgm:pt modelId="{4F2AD0B9-93B7-4106-9FE2-F816B5AA55E7}" type="pres">
      <dgm:prSet presAssocID="{2D09127F-43B5-437A-893E-523906554A43}" presName="trFrame" presStyleLbl="node1" presStyleIdx="1" presStyleCnt="4"/>
      <dgm:spPr/>
    </dgm:pt>
    <dgm:pt modelId="{6BAF6BFE-C959-4668-857D-86A73801D29D}" type="pres">
      <dgm:prSet presAssocID="{2D09127F-43B5-437A-893E-523906554A43}" presName="blFrame" presStyleLbl="node1" presStyleIdx="2" presStyleCnt="4"/>
      <dgm:spPr/>
    </dgm:pt>
    <dgm:pt modelId="{9A4D4852-73D0-4ACF-A45B-DDF7357E7345}" type="pres">
      <dgm:prSet presAssocID="{2D09127F-43B5-437A-893E-523906554A43}" presName="brFrame" presStyleLbl="node1" presStyleIdx="3" presStyleCnt="4"/>
      <dgm:spPr/>
    </dgm:pt>
  </dgm:ptLst>
  <dgm:cxnLst>
    <dgm:cxn modelId="{B9B8AF61-D299-42A1-9E85-53F8F44EE3A7}" type="presOf" srcId="{2D09127F-43B5-437A-893E-523906554A43}" destId="{9AFDD5C5-6D04-4565-8EF8-8701C703CCA5}" srcOrd="0" destOrd="0" presId="urn:microsoft.com/office/officeart/2009/3/layout/FramedTextPicture#1"/>
    <dgm:cxn modelId="{20A3F7DC-FE98-4492-8ECD-751A6AFAAB5D}" srcId="{8C16BF91-A2B0-417C-85F7-4BE5BF855858}" destId="{2D09127F-43B5-437A-893E-523906554A43}" srcOrd="0" destOrd="0" parTransId="{AA222F4F-4021-43D7-9245-48ED62AA15DA}" sibTransId="{3D558D70-D132-4CA7-B097-810E2008A661}"/>
    <dgm:cxn modelId="{1C3AA0DE-001B-49C9-BE40-71B014C67D7D}" type="presOf" srcId="{8C16BF91-A2B0-417C-85F7-4BE5BF855858}" destId="{1994FEF8-0071-4B36-9045-CB6331289EC9}" srcOrd="0" destOrd="0" presId="urn:microsoft.com/office/officeart/2009/3/layout/FramedTextPicture#1"/>
    <dgm:cxn modelId="{62F53DE3-E4E1-4EBA-B93F-10B2E13B7D87}" type="presParOf" srcId="{1994FEF8-0071-4B36-9045-CB6331289EC9}" destId="{C9E83846-A304-4648-B1AE-A36B025025FC}" srcOrd="0" destOrd="0" presId="urn:microsoft.com/office/officeart/2009/3/layout/FramedTextPicture#1"/>
    <dgm:cxn modelId="{FD38E692-C53B-45E2-8483-4834F675EF60}" type="presParOf" srcId="{C9E83846-A304-4648-B1AE-A36B025025FC}" destId="{4D1B123B-9631-4A7A-B7DC-25953E6FA19B}" srcOrd="0" destOrd="0" presId="urn:microsoft.com/office/officeart/2009/3/layout/FramedTextPicture#1"/>
    <dgm:cxn modelId="{86016625-912C-41DA-9E6C-86B4F9EC342D}" type="presParOf" srcId="{C9E83846-A304-4648-B1AE-A36B025025FC}" destId="{9AFDD5C5-6D04-4565-8EF8-8701C703CCA5}" srcOrd="1" destOrd="0" presId="urn:microsoft.com/office/officeart/2009/3/layout/FramedTextPicture#1"/>
    <dgm:cxn modelId="{9045A816-291A-4B4E-8684-2E8035A32151}" type="presParOf" srcId="{C9E83846-A304-4648-B1AE-A36B025025FC}" destId="{3D37F0B9-0864-4916-B215-D73ABF72F74A}" srcOrd="2" destOrd="0" presId="urn:microsoft.com/office/officeart/2009/3/layout/FramedTextPicture#1"/>
    <dgm:cxn modelId="{14EDD4E8-67CC-43EF-AD0E-C964FC49A8F1}" type="presParOf" srcId="{C9E83846-A304-4648-B1AE-A36B025025FC}" destId="{4F2AD0B9-93B7-4106-9FE2-F816B5AA55E7}" srcOrd="3" destOrd="0" presId="urn:microsoft.com/office/officeart/2009/3/layout/FramedTextPicture#1"/>
    <dgm:cxn modelId="{2B794F45-7954-4495-853A-1A93957931FF}" type="presParOf" srcId="{C9E83846-A304-4648-B1AE-A36B025025FC}" destId="{6BAF6BFE-C959-4668-857D-86A73801D29D}" srcOrd="4" destOrd="0" presId="urn:microsoft.com/office/officeart/2009/3/layout/FramedTextPicture#1"/>
    <dgm:cxn modelId="{98749563-A81E-45C8-9CC5-B2E48BA45135}" type="presParOf" srcId="{C9E83846-A304-4648-B1AE-A36B025025FC}" destId="{9A4D4852-73D0-4ACF-A45B-DDF7357E7345}" srcOrd="5" destOrd="0" presId="urn:microsoft.com/office/officeart/2009/3/layout/FramedTextPicture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E5F60B-1953-4291-96E4-B0DC5433A5F1}">
      <dsp:nvSpPr>
        <dsp:cNvPr id="0" name=""/>
        <dsp:cNvSpPr/>
      </dsp:nvSpPr>
      <dsp:spPr bwMode="white">
        <a:xfrm>
          <a:off x="7134" y="362959"/>
          <a:ext cx="2132351" cy="1279411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spc="3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CIN</a:t>
          </a:r>
          <a:endParaRPr lang="el-GR" sz="2400" b="1" kern="1200" spc="300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>
        <a:off x="44607" y="400432"/>
        <a:ext cx="2057405" cy="1204465"/>
      </dsp:txXfrm>
    </dsp:sp>
    <dsp:sp modelId="{562211E5-4EBC-4B51-B45A-3A5238DF5D46}">
      <dsp:nvSpPr>
        <dsp:cNvPr id="0" name=""/>
        <dsp:cNvSpPr/>
      </dsp:nvSpPr>
      <dsp:spPr bwMode="white">
        <a:xfrm>
          <a:off x="2352721" y="738253"/>
          <a:ext cx="452058" cy="52882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2200" kern="1200"/>
        </a:p>
      </dsp:txBody>
      <dsp:txXfrm>
        <a:off x="2352721" y="844018"/>
        <a:ext cx="316441" cy="317293"/>
      </dsp:txXfrm>
    </dsp:sp>
    <dsp:sp modelId="{390B3DC9-8803-48D0-A3DA-37F9E580D774}">
      <dsp:nvSpPr>
        <dsp:cNvPr id="0" name=""/>
        <dsp:cNvSpPr/>
      </dsp:nvSpPr>
      <dsp:spPr bwMode="white">
        <a:xfrm>
          <a:off x="2992426" y="362959"/>
          <a:ext cx="2132351" cy="1279411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C</a:t>
          </a:r>
          <a:r>
            <a:rPr lang="en-US" sz="2000" b="0" kern="1200" dirty="0">
              <a:latin typeface="+mn-lt"/>
            </a:rPr>
            <a:t>ervical </a:t>
          </a:r>
          <a:r>
            <a:rPr lang="en-US" sz="2000" b="1" kern="1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I</a:t>
          </a:r>
          <a:r>
            <a:rPr lang="en-US" sz="2000" b="0" kern="1200" dirty="0">
              <a:solidFill>
                <a:schemeClr val="tx1"/>
              </a:solidFill>
              <a:effectLst/>
              <a:latin typeface="+mn-lt"/>
            </a:rPr>
            <a:t>n</a:t>
          </a:r>
          <a:r>
            <a:rPr lang="en-US" sz="2000" b="0" kern="1200" dirty="0">
              <a:latin typeface="+mn-lt"/>
            </a:rPr>
            <a:t>traepithelial</a:t>
          </a:r>
          <a:r>
            <a:rPr lang="en-US" sz="2000" b="1" kern="1200" dirty="0">
              <a:latin typeface="+mn-lt"/>
            </a:rPr>
            <a:t> </a:t>
          </a:r>
          <a:r>
            <a:rPr lang="en-US" sz="2000" b="1" kern="1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N</a:t>
          </a:r>
          <a:r>
            <a:rPr lang="en-US" sz="2000" b="0" kern="1200" dirty="0">
              <a:latin typeface="+mn-lt"/>
            </a:rPr>
            <a:t>eoplasia</a:t>
          </a:r>
          <a:endParaRPr lang="el-GR" sz="2000" b="0" kern="1200" dirty="0">
            <a:latin typeface="+mn-lt"/>
          </a:endParaRPr>
        </a:p>
      </dsp:txBody>
      <dsp:txXfrm>
        <a:off x="3029899" y="400432"/>
        <a:ext cx="2057405" cy="1204465"/>
      </dsp:txXfrm>
    </dsp:sp>
    <dsp:sp modelId="{E51B7899-C27E-452A-B1D7-FCE1D90CE21F}">
      <dsp:nvSpPr>
        <dsp:cNvPr id="0" name=""/>
        <dsp:cNvSpPr/>
      </dsp:nvSpPr>
      <dsp:spPr bwMode="white">
        <a:xfrm>
          <a:off x="5338013" y="738253"/>
          <a:ext cx="452058" cy="52882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2200" kern="1200"/>
        </a:p>
      </dsp:txBody>
      <dsp:txXfrm>
        <a:off x="5338013" y="844018"/>
        <a:ext cx="316441" cy="317293"/>
      </dsp:txXfrm>
    </dsp:sp>
    <dsp:sp modelId="{243CA57F-11A2-4102-979E-E794B8D5A4F0}">
      <dsp:nvSpPr>
        <dsp:cNvPr id="0" name=""/>
        <dsp:cNvSpPr/>
      </dsp:nvSpPr>
      <dsp:spPr bwMode="white">
        <a:xfrm>
          <a:off x="5977719" y="362959"/>
          <a:ext cx="2132351" cy="1279411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b="1" kern="1200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Προκαρκινική</a:t>
          </a:r>
          <a:r>
            <a:rPr lang="el-GR" sz="18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l-GR" sz="1600" b="1" kern="1200" dirty="0"/>
            <a:t>κατάσταση του τραχήλου της μήτρας</a:t>
          </a:r>
        </a:p>
      </dsp:txBody>
      <dsp:txXfrm>
        <a:off x="6015192" y="400432"/>
        <a:ext cx="2057405" cy="12044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1B123B-9631-4A7A-B7DC-25953E6FA19B}">
      <dsp:nvSpPr>
        <dsp:cNvPr id="0" name=""/>
        <dsp:cNvSpPr/>
      </dsp:nvSpPr>
      <dsp:spPr>
        <a:xfrm>
          <a:off x="0" y="31844"/>
          <a:ext cx="3134156" cy="2089429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AFDD5C5-6D04-4565-8EF8-8701C703CCA5}">
      <dsp:nvSpPr>
        <dsp:cNvPr id="0" name=""/>
        <dsp:cNvSpPr/>
      </dsp:nvSpPr>
      <dsp:spPr bwMode="white">
        <a:xfrm>
          <a:off x="3265017" y="2251930"/>
          <a:ext cx="4440326" cy="2742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altLang="en-US" sz="3500" kern="1200"/>
            <a:t>Θα κάνατε τα πάντα για να </a:t>
          </a:r>
          <a:r>
            <a:rPr lang="el-GR" altLang="en-US" sz="3500" b="1" kern="1200">
              <a:solidFill>
                <a:srgbClr val="FF0000"/>
              </a:solidFill>
            </a:rPr>
            <a:t>προστατεύσετε</a:t>
          </a:r>
          <a:r>
            <a:rPr lang="el-GR" altLang="en-US" sz="3500" b="1" kern="1200"/>
            <a:t> </a:t>
          </a:r>
          <a:r>
            <a:rPr lang="el-GR" altLang="en-US" sz="3500" kern="1200"/>
            <a:t>το παιδί σας από τον καρκίνο.</a:t>
          </a:r>
        </a:p>
      </dsp:txBody>
      <dsp:txXfrm>
        <a:off x="3265017" y="2251930"/>
        <a:ext cx="4440326" cy="2742711"/>
      </dsp:txXfrm>
    </dsp:sp>
    <dsp:sp modelId="{3D37F0B9-0864-4916-B215-D73ABF72F74A}">
      <dsp:nvSpPr>
        <dsp:cNvPr id="0" name=""/>
        <dsp:cNvSpPr/>
      </dsp:nvSpPr>
      <dsp:spPr>
        <a:xfrm>
          <a:off x="2873247" y="1860497"/>
          <a:ext cx="1066393" cy="1066669"/>
        </a:xfrm>
        <a:prstGeom prst="halfFrame">
          <a:avLst>
            <a:gd name="adj1" fmla="val 25770"/>
            <a:gd name="adj2" fmla="val 257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F2AD0B9-93B7-4106-9FE2-F816B5AA55E7}">
      <dsp:nvSpPr>
        <dsp:cNvPr id="0" name=""/>
        <dsp:cNvSpPr/>
      </dsp:nvSpPr>
      <dsp:spPr>
        <a:xfrm rot="5400000">
          <a:off x="7061468" y="1860634"/>
          <a:ext cx="1066669" cy="1066393"/>
        </a:xfrm>
        <a:prstGeom prst="halfFrame">
          <a:avLst>
            <a:gd name="adj1" fmla="val 25770"/>
            <a:gd name="adj2" fmla="val 257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BAF6BFE-C959-4668-857D-86A73801D29D}">
      <dsp:nvSpPr>
        <dsp:cNvPr id="0" name=""/>
        <dsp:cNvSpPr/>
      </dsp:nvSpPr>
      <dsp:spPr>
        <a:xfrm rot="16200000">
          <a:off x="2873110" y="4320079"/>
          <a:ext cx="1066669" cy="1066393"/>
        </a:xfrm>
        <a:prstGeom prst="halfFrame">
          <a:avLst>
            <a:gd name="adj1" fmla="val 25770"/>
            <a:gd name="adj2" fmla="val 257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A4D4852-73D0-4ACF-A45B-DDF7357E7345}">
      <dsp:nvSpPr>
        <dsp:cNvPr id="0" name=""/>
        <dsp:cNvSpPr/>
      </dsp:nvSpPr>
      <dsp:spPr>
        <a:xfrm rot="10800000">
          <a:off x="7061606" y="4319941"/>
          <a:ext cx="1066393" cy="1066669"/>
        </a:xfrm>
        <a:prstGeom prst="halfFrame">
          <a:avLst>
            <a:gd name="adj1" fmla="val 25770"/>
            <a:gd name="adj2" fmla="val 257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FramedTextPicture#1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  <dgm:param type="grDir" val="tL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#1">
  <dgm:title val=""/>
  <dgm:desc val=""/>
  <dgm:catLst>
    <dgm:cat type="3D" pri="11100"/>
  </dgm:catLst>
  <dgm:scene3d>
    <a:camera prst="orthographicFront"/>
    <a:lightRig rig="threePt" dir="t"/>
  </dgm:scene3d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#1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l-GR" altLang="en-US"/>
              <a:t>ΠΑΡΑ ΤΑ ΟΦΕΛΗ ΠΟΥ ΠΡΟΣΦΕΡΕΙ Ο ΕΜΒΟΛΙΑΣΜΟΣ ΜΟΝΟ ΤΟ 1/3...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l-GR" altLang="en-US"/>
              <a:t>ΓΕΝΙΚΑ ΑΠΑΙΤΕΙΤΑΙ ΑΜΕΣΗ ΤΡΙΒΗ ΜΕ ΔΕΡΜΑ....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Among men, HPV prevalence</a:t>
            </a:r>
            <a:r>
              <a:rPr lang="el-GR" altLang="en-US"/>
              <a:t> </a:t>
            </a:r>
            <a:r>
              <a:rPr lang="en-US"/>
              <a:t>is highest at the penis and lowest at the urethra. Among women, HPV prevalence is highest at the</a:t>
            </a:r>
            <a:r>
              <a:rPr lang="el-GR" altLang="en-US"/>
              <a:t> </a:t>
            </a:r>
            <a:r>
              <a:rPr lang="en-US"/>
              <a:t>cervix and vagina and lower at the vulvar epithelium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To find the number of HPV-attributable cancers, multiply the number of HPV-associated cancers by the percentage of these</a:t>
            </a:r>
            <a:r>
              <a:rPr lang="el-GR" altLang="en-US"/>
              <a:t> </a:t>
            </a:r>
            <a:r>
              <a:rPr lang="en-US"/>
              <a:t>cancers that are probably caused by HPV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Επανεμβολιασμός με το 9-δύναμο εμβόλιο σε</a:t>
            </a:r>
            <a:r>
              <a:rPr lang="de-DE" altLang="en-US">
                <a:latin typeface="Calibri" charset="0"/>
              </a:rPr>
              <a:t> </a:t>
            </a:r>
            <a:r>
              <a:rPr lang="en-US"/>
              <a:t>άτομα που έχουν εμβολιαστεί με το 2-δύναμο ή</a:t>
            </a:r>
            <a:r>
              <a:rPr lang="de-DE" altLang="en-US">
                <a:latin typeface="Calibri" charset="0"/>
              </a:rPr>
              <a:t> </a:t>
            </a:r>
            <a:r>
              <a:rPr lang="en-US"/>
              <a:t>το 4-δύναμο εμβόλιο δε συστήνεται.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Το 4-δύναμο και το 9-δύναμο έχουν</a:t>
            </a:r>
            <a:r>
              <a:rPr lang="de-DE" altLang="en-US">
                <a:latin typeface="Calibri" charset="0"/>
              </a:rPr>
              <a:t> </a:t>
            </a:r>
            <a:r>
              <a:rPr lang="en-US"/>
              <a:t>παρόμοιο προφίλ ασφαλείας. Το 9-δύναμο έχει</a:t>
            </a:r>
            <a:r>
              <a:rPr lang="de-DE" altLang="en-US">
                <a:latin typeface="Calibri" charset="0"/>
              </a:rPr>
              <a:t> </a:t>
            </a:r>
            <a:r>
              <a:rPr lang="en-US"/>
              <a:t>υψηλότερο ποσοστό ερυθήματος και οιδήματος</a:t>
            </a:r>
            <a:r>
              <a:rPr lang="de-DE" altLang="en-US">
                <a:latin typeface="Calibri" charset="0"/>
              </a:rPr>
              <a:t> </a:t>
            </a:r>
            <a:r>
              <a:rPr lang="en-US"/>
              <a:t>στην περιοχή όπου γίνεται η έγχυση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l-GR" altLang="en-US">
                <a:sym typeface="+mn-ea"/>
              </a:rPr>
              <a:t>Ο</a:t>
            </a:r>
            <a:r>
              <a:rPr lang="en-US">
                <a:sym typeface="+mn-ea"/>
              </a:rPr>
              <a:t>ι δείκτες κάλυψης απέχουν από το ποσοστό το οποίο θέτει ως στόχο εμβολιασμού ο Παγκόσμιος Οργανισμός Υγείας έως το έτος 2030 (90% των κοριτσιών ηλικίας έως 15 ετών).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7A2B3-F442-4E86-858E-ECFF5C4115BC}" type="datetimeFigureOut">
              <a:rPr lang="el-GR" smtClean="0"/>
              <a:t>14/6/2023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BF9C7-9E5B-45B3-92C7-A8BD2CDD626B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7A2B3-F442-4E86-858E-ECFF5C4115BC}" type="datetimeFigureOut">
              <a:rPr lang="el-GR" smtClean="0"/>
              <a:t>14/6/2023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BF9C7-9E5B-45B3-92C7-A8BD2CDD626B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7A2B3-F442-4E86-858E-ECFF5C4115BC}" type="datetimeFigureOut">
              <a:rPr lang="el-GR" smtClean="0"/>
              <a:t>14/6/2023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BF9C7-9E5B-45B3-92C7-A8BD2CDD626B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7A2B3-F442-4E86-858E-ECFF5C4115BC}" type="datetimeFigureOut">
              <a:rPr lang="el-GR" smtClean="0"/>
              <a:t>14/6/2023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BF9C7-9E5B-45B3-92C7-A8BD2CDD626B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7A2B3-F442-4E86-858E-ECFF5C4115BC}" type="datetimeFigureOut">
              <a:rPr lang="el-GR" smtClean="0"/>
              <a:t>14/6/2023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BF9C7-9E5B-45B3-92C7-A8BD2CDD626B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7A2B3-F442-4E86-858E-ECFF5C4115BC}" type="datetimeFigureOut">
              <a:rPr lang="el-GR" smtClean="0"/>
              <a:t>14/6/2023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BF9C7-9E5B-45B3-92C7-A8BD2CDD626B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7A2B3-F442-4E86-858E-ECFF5C4115BC}" type="datetimeFigureOut">
              <a:rPr lang="el-GR" smtClean="0"/>
              <a:t>14/6/2023</a:t>
            </a:fld>
            <a:endParaRPr lang="el-GR" dirty="0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BF9C7-9E5B-45B3-92C7-A8BD2CDD626B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7A2B3-F442-4E86-858E-ECFF5C4115BC}" type="datetimeFigureOut">
              <a:rPr lang="el-GR" smtClean="0"/>
              <a:t>14/6/2023</a:t>
            </a:fld>
            <a:endParaRPr lang="el-GR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BF9C7-9E5B-45B3-92C7-A8BD2CDD626B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7A2B3-F442-4E86-858E-ECFF5C4115BC}" type="datetimeFigureOut">
              <a:rPr lang="el-GR" smtClean="0"/>
              <a:t>14/6/2023</a:t>
            </a:fld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BF9C7-9E5B-45B3-92C7-A8BD2CDD626B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7A2B3-F442-4E86-858E-ECFF5C4115BC}" type="datetimeFigureOut">
              <a:rPr lang="el-GR" smtClean="0"/>
              <a:t>14/6/2023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BF9C7-9E5B-45B3-92C7-A8BD2CDD626B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7A2B3-F442-4E86-858E-ECFF5C4115BC}" type="datetimeFigureOut">
              <a:rPr lang="el-GR" smtClean="0"/>
              <a:t>14/6/2023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BF9C7-9E5B-45B3-92C7-A8BD2CDD626B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7A2B3-F442-4E86-858E-ECFF5C4115BC}" type="datetimeFigureOut">
              <a:rPr lang="el-GR" smtClean="0"/>
              <a:t>14/6/2023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BF9C7-9E5B-45B3-92C7-A8BD2CDD626B}" type="slidenum">
              <a:rPr lang="el-GR" smtClean="0"/>
              <a:t>‹#›</a:t>
            </a:fld>
            <a:endParaRPr lang="el-G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1196975"/>
            <a:ext cx="7772400" cy="1470025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Εμβολιασμός αγοριών &amp; κοριτσιών έναντι των ιών </a:t>
            </a:r>
            <a:r>
              <a:rPr lang="en-US" dirty="0">
                <a:solidFill>
                  <a:srgbClr val="FF0000"/>
                </a:solidFill>
              </a:rPr>
              <a:t>HPV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403985" y="4437380"/>
            <a:ext cx="6400800" cy="1752600"/>
          </a:xfrm>
        </p:spPr>
        <p:txBody>
          <a:bodyPr anchor="b">
            <a:normAutofit/>
          </a:bodyPr>
          <a:lstStyle/>
          <a:p>
            <a:r>
              <a:rPr lang="el-GR" sz="1600" b="1" dirty="0"/>
              <a:t>Άρτεμις Ποντικάκη</a:t>
            </a:r>
            <a:r>
              <a:rPr lang="el-GR" sz="1600" dirty="0"/>
              <a:t> </a:t>
            </a:r>
            <a:r>
              <a:rPr lang="de-DE" altLang="el-GR" sz="1600" b="1" dirty="0">
                <a:latin typeface="Calibri" charset="0"/>
              </a:rPr>
              <a:t>MD, MSc</a:t>
            </a:r>
            <a:endParaRPr lang="el-GR" sz="1600" dirty="0"/>
          </a:p>
          <a:p>
            <a:r>
              <a:rPr lang="el-GR" sz="1600" dirty="0"/>
              <a:t>Μαιευτήρας- Γυναικολόγος</a:t>
            </a:r>
          </a:p>
          <a:p>
            <a:r>
              <a:rPr lang="el-GR" sz="1600" dirty="0"/>
              <a:t>Επιμ. Α΄ - Κ.Υ. ΗΡΑΚΛΕΙΟΥ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1371"/>
          <a:stretch>
            <a:fillRect/>
          </a:stretch>
        </p:blipFill>
        <p:spPr>
          <a:xfrm>
            <a:off x="4572000" y="3060700"/>
            <a:ext cx="2788920" cy="1764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520" y="3035935"/>
            <a:ext cx="2429510" cy="18192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de-DE">
                <a:latin typeface="Calibri" charset="0"/>
                <a:sym typeface="+mn-ea"/>
              </a:rPr>
              <a:t>Πόσο συχνή είναι η λοίμωξη </a:t>
            </a:r>
            <a:r>
              <a:rPr lang="de-DE" altLang="el-GR">
                <a:latin typeface="Calibri" charset="0"/>
                <a:sym typeface="+mn-ea"/>
              </a:rPr>
              <a:t>HPV;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z="1600" b="1" u="sng">
                <a:solidFill>
                  <a:schemeClr val="tx1"/>
                </a:solidFill>
                <a:sym typeface="+mn-ea"/>
              </a:rPr>
              <a:t>Η πιο συχνή σεξουαλικά μεταδιδόμενη λοίμωξη διεθνώς</a:t>
            </a:r>
            <a:r>
              <a:rPr lang="el-GR" altLang="en-US" sz="1600" b="1">
                <a:solidFill>
                  <a:schemeClr val="tx1"/>
                </a:solidFill>
                <a:sym typeface="+mn-ea"/>
              </a:rPr>
              <a:t>.</a:t>
            </a:r>
          </a:p>
          <a:p>
            <a:endParaRPr lang="el-GR" altLang="en-US" sz="1600">
              <a:solidFill>
                <a:schemeClr val="tx1"/>
              </a:solidFill>
              <a:sym typeface="+mn-ea"/>
            </a:endParaRPr>
          </a:p>
          <a:p>
            <a:r>
              <a:rPr lang="el-GR" altLang="en-US" sz="1600" b="1">
                <a:sym typeface="+mn-ea"/>
              </a:rPr>
              <a:t>Εκτιμάται ότι </a:t>
            </a:r>
            <a:r>
              <a:rPr lang="el-GR" altLang="en-US" sz="1600" b="1">
                <a:solidFill>
                  <a:srgbClr val="C00000"/>
                </a:solidFill>
                <a:sym typeface="+mn-ea"/>
              </a:rPr>
              <a:t>η πιθανότητα ενός</a:t>
            </a:r>
            <a:r>
              <a:rPr lang="el-GR" altLang="en-US" sz="1600" b="1">
                <a:sym typeface="+mn-ea"/>
              </a:rPr>
              <a:t> (σεξουαλικά ενεργού) </a:t>
            </a:r>
            <a:r>
              <a:rPr lang="el-GR" altLang="en-US" sz="1600" b="1">
                <a:solidFill>
                  <a:srgbClr val="C00000"/>
                </a:solidFill>
                <a:sym typeface="+mn-ea"/>
              </a:rPr>
              <a:t>ατόμου να κολλήσει τουλάχιστον μία </a:t>
            </a:r>
            <a:r>
              <a:rPr lang="de-DE" altLang="en-US" sz="1600" b="1">
                <a:solidFill>
                  <a:srgbClr val="C00000"/>
                </a:solidFill>
                <a:latin typeface="Calibri" charset="0"/>
                <a:sym typeface="+mn-ea"/>
              </a:rPr>
              <a:t>HPV</a:t>
            </a:r>
            <a:r>
              <a:rPr lang="el-GR" altLang="de-DE" sz="1600" b="1">
                <a:solidFill>
                  <a:srgbClr val="C00000"/>
                </a:solidFill>
                <a:latin typeface="Calibri" charset="0"/>
                <a:sym typeface="+mn-ea"/>
              </a:rPr>
              <a:t> </a:t>
            </a:r>
            <a:r>
              <a:rPr lang="el-GR" altLang="en-US" sz="1600" b="1">
                <a:solidFill>
                  <a:srgbClr val="C00000"/>
                </a:solidFill>
                <a:sym typeface="+mn-ea"/>
              </a:rPr>
              <a:t>λοίμωξη </a:t>
            </a:r>
            <a:r>
              <a:rPr lang="el-GR" altLang="en-US" sz="1600" b="1">
                <a:solidFill>
                  <a:schemeClr val="tx1"/>
                </a:solidFill>
                <a:sym typeface="+mn-ea"/>
              </a:rPr>
              <a:t>μέχρι την ηλικία των 50 ετών </a:t>
            </a:r>
            <a:r>
              <a:rPr lang="el-GR" altLang="en-US" sz="1600" b="1">
                <a:solidFill>
                  <a:srgbClr val="C00000"/>
                </a:solidFill>
                <a:sym typeface="+mn-ea"/>
              </a:rPr>
              <a:t>είναι </a:t>
            </a:r>
            <a:r>
              <a:rPr lang="el-GR" altLang="en-US" sz="1600" b="1">
                <a:solidFill>
                  <a:srgbClr val="C00000"/>
                </a:solidFill>
                <a:latin typeface="Arial Black" panose="020B0A04020102020204" charset="0"/>
                <a:ea typeface="Arial Unicode MS" panose="020B0604020202020204" charset="-122"/>
                <a:cs typeface="Arial Black" panose="020B0A04020102020204" charset="0"/>
                <a:sym typeface="+mn-ea"/>
              </a:rPr>
              <a:t>75-80%</a:t>
            </a:r>
            <a:r>
              <a:rPr lang="el-GR" altLang="en-US" sz="1600" b="1">
                <a:solidFill>
                  <a:srgbClr val="C00000"/>
                </a:solidFill>
                <a:sym typeface="+mn-ea"/>
              </a:rPr>
              <a:t>.</a:t>
            </a:r>
            <a:endParaRPr lang="el-GR" altLang="en-US" sz="1600" b="1">
              <a:sym typeface="+mn-ea"/>
            </a:endParaRPr>
          </a:p>
          <a:p>
            <a:pPr lvl="1">
              <a:buFont typeface="Wingdings" panose="05000000000000000000" charset="0"/>
              <a:buChar char=""/>
            </a:pPr>
            <a:r>
              <a:rPr lang="el-GR" altLang="en-US" sz="1400">
                <a:sym typeface="+mn-ea"/>
              </a:rPr>
              <a:t>Η πλειονότητα των ατόμων μολύνεται για πρώτη φορά </a:t>
            </a:r>
            <a:r>
              <a:rPr lang="el-GR" altLang="de-DE" sz="1400">
                <a:latin typeface="Calibri" charset="0"/>
                <a:sym typeface="+mn-ea"/>
              </a:rPr>
              <a:t>μεταξύ 15 και 25 ετών.</a:t>
            </a:r>
            <a:endParaRPr lang="el-GR" altLang="en-US" sz="1400"/>
          </a:p>
          <a:p>
            <a:pPr lvl="1">
              <a:buFont typeface="Wingdings" panose="05000000000000000000" charset="0"/>
              <a:buChar char=""/>
            </a:pPr>
            <a:r>
              <a:rPr lang="el-GR" altLang="en-US" sz="1400" u="sng">
                <a:solidFill>
                  <a:schemeClr val="tx1"/>
                </a:solidFill>
                <a:sym typeface="+mn-ea"/>
              </a:rPr>
              <a:t>Παράγοντες κινδύνου</a:t>
            </a:r>
            <a:r>
              <a:rPr lang="el-GR" altLang="en-US" sz="1400">
                <a:sym typeface="+mn-ea"/>
              </a:rPr>
              <a:t>: εναλλαγή σεξουαλικών συντρόφων, σεξουαλικός σύντροφος υψηλού κινδύνου, ανοσοανεπάρκειες.</a:t>
            </a:r>
            <a:endParaRPr lang="en-US" sz="14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2821" t="9469" r="49258" b="75892"/>
          <a:stretch>
            <a:fillRect/>
          </a:stretch>
        </p:blipFill>
        <p:spPr>
          <a:xfrm>
            <a:off x="2915920" y="4005580"/>
            <a:ext cx="3096260" cy="12242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2457" t="87806" r="63223"/>
          <a:stretch>
            <a:fillRect/>
          </a:stretch>
        </p:blipFill>
        <p:spPr>
          <a:xfrm>
            <a:off x="4068445" y="5373370"/>
            <a:ext cx="851535" cy="3917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>
                <a:latin typeface="Calibri" charset="0"/>
              </a:rPr>
              <a:t>HPV: </a:t>
            </a:r>
            <a:r>
              <a:rPr lang="el-GR" altLang="de-DE">
                <a:latin typeface="Calibri" charset="0"/>
              </a:rPr>
              <a:t>επιδημιολογία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047615" cy="4526280"/>
          </a:xfrm>
        </p:spPr>
        <p:txBody>
          <a:bodyPr/>
          <a:lstStyle/>
          <a:p>
            <a:pPr marL="0" indent="0">
              <a:buNone/>
            </a:pPr>
            <a:r>
              <a:rPr lang="el-GR" altLang="en-US" sz="1600" u="sng"/>
              <a:t>ΓΥΝΑΙΚΕΣ:</a:t>
            </a:r>
            <a:endParaRPr lang="el-GR" altLang="en-US" sz="1600"/>
          </a:p>
          <a:p>
            <a:r>
              <a:rPr lang="el-GR" altLang="en-US" sz="1600" b="1">
                <a:solidFill>
                  <a:srgbClr val="C00000"/>
                </a:solidFill>
              </a:rPr>
              <a:t>Ο παγκόσμιος επιπολασμός </a:t>
            </a:r>
            <a:r>
              <a:rPr lang="de-DE" altLang="el-GR" sz="1600" b="1">
                <a:solidFill>
                  <a:srgbClr val="C00000"/>
                </a:solidFill>
                <a:latin typeface="Calibri" charset="0"/>
              </a:rPr>
              <a:t>HPV </a:t>
            </a:r>
            <a:r>
              <a:rPr lang="el-GR" altLang="de-DE" sz="1600" b="1">
                <a:solidFill>
                  <a:srgbClr val="C00000"/>
                </a:solidFill>
                <a:latin typeface="Calibri" charset="0"/>
              </a:rPr>
              <a:t>λοίμωξης</a:t>
            </a:r>
            <a:r>
              <a:rPr lang="el-GR" altLang="de-DE" sz="1600">
                <a:solidFill>
                  <a:srgbClr val="C00000"/>
                </a:solidFill>
                <a:latin typeface="Calibri" charset="0"/>
              </a:rPr>
              <a:t> </a:t>
            </a:r>
            <a:r>
              <a:rPr lang="el-GR" altLang="de-DE" sz="1600">
                <a:latin typeface="Calibri" charset="0"/>
              </a:rPr>
              <a:t>εκτιμάται στο </a:t>
            </a:r>
            <a:r>
              <a:rPr lang="el-GR" altLang="de-DE" sz="1600" b="1">
                <a:solidFill>
                  <a:srgbClr val="C00000"/>
                </a:solidFill>
                <a:latin typeface="Arial Black" panose="020B0A04020102020204" charset="0"/>
                <a:cs typeface="Arial Black" panose="020B0A04020102020204" charset="0"/>
              </a:rPr>
              <a:t>11,7%</a:t>
            </a:r>
            <a:r>
              <a:rPr lang="el-GR" altLang="de-DE" sz="1600">
                <a:solidFill>
                  <a:srgbClr val="C00000"/>
                </a:solidFill>
                <a:latin typeface="Arial Black" panose="020B0A04020102020204" charset="0"/>
                <a:cs typeface="Arial Black" panose="020B0A04020102020204" charset="0"/>
              </a:rPr>
              <a:t>.</a:t>
            </a:r>
            <a:endParaRPr lang="el-GR" altLang="de-DE" sz="1600">
              <a:latin typeface="Calibri" charset="0"/>
            </a:endParaRPr>
          </a:p>
          <a:p>
            <a:r>
              <a:rPr lang="el-GR" altLang="de-DE" sz="1600" b="1">
                <a:solidFill>
                  <a:schemeClr val="tx1"/>
                </a:solidFill>
                <a:latin typeface="Calibri" charset="0"/>
              </a:rPr>
              <a:t>Υψηλότερος</a:t>
            </a:r>
            <a:r>
              <a:rPr lang="el-GR" altLang="de-DE" sz="160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el-GR" altLang="de-DE" sz="1600">
                <a:latin typeface="Calibri" charset="0"/>
              </a:rPr>
              <a:t>επιπολασμός στις </a:t>
            </a:r>
            <a:r>
              <a:rPr lang="el-GR" altLang="de-DE" sz="1600" b="1" u="sng">
                <a:solidFill>
                  <a:schemeClr val="tx1"/>
                </a:solidFill>
                <a:latin typeface="Calibri" charset="0"/>
              </a:rPr>
              <a:t>νέες ηλικίες</a:t>
            </a:r>
            <a:r>
              <a:rPr lang="de-DE" altLang="el-GR" sz="1600" b="1" u="sng">
                <a:solidFill>
                  <a:schemeClr val="tx1"/>
                </a:solidFill>
                <a:latin typeface="Calibri" charset="0"/>
              </a:rPr>
              <a:t> </a:t>
            </a:r>
            <a:r>
              <a:rPr lang="de-DE" altLang="el-GR" sz="1600" b="1">
                <a:solidFill>
                  <a:srgbClr val="00B050"/>
                </a:solidFill>
                <a:latin typeface="Calibri" charset="0"/>
              </a:rPr>
              <a:t>(peak </a:t>
            </a:r>
            <a:r>
              <a:rPr lang="el-GR" altLang="de-DE" sz="1600" b="1">
                <a:solidFill>
                  <a:srgbClr val="00B050"/>
                </a:solidFill>
                <a:latin typeface="Calibri" charset="0"/>
              </a:rPr>
              <a:t>σε γυναίκες</a:t>
            </a:r>
            <a:r>
              <a:rPr lang="el-GR" altLang="de-DE" sz="1600">
                <a:solidFill>
                  <a:srgbClr val="00B050"/>
                </a:solidFill>
                <a:latin typeface="Calibri" charset="0"/>
              </a:rPr>
              <a:t> </a:t>
            </a:r>
            <a:r>
              <a:rPr lang="el-GR" altLang="de-DE" sz="1600" b="1">
                <a:solidFill>
                  <a:srgbClr val="00B050"/>
                </a:solidFill>
                <a:cs typeface="+mn-lt"/>
              </a:rPr>
              <a:t>&lt; 25 ετών</a:t>
            </a:r>
            <a:r>
              <a:rPr lang="de-DE" altLang="el-GR" sz="1600" b="1">
                <a:solidFill>
                  <a:srgbClr val="00B050"/>
                </a:solidFill>
                <a:latin typeface="Calibri" charset="0"/>
                <a:cs typeface="Arial Black" panose="020B0A04020102020204" charset="0"/>
              </a:rPr>
              <a:t>)</a:t>
            </a:r>
            <a:r>
              <a:rPr lang="el-GR" altLang="de-DE" sz="1600" b="1">
                <a:solidFill>
                  <a:schemeClr val="tx1"/>
                </a:solidFill>
                <a:latin typeface="Calibri" charset="0"/>
              </a:rPr>
              <a:t>.</a:t>
            </a:r>
            <a:endParaRPr lang="el-GR" altLang="de-DE" sz="1600" b="1">
              <a:latin typeface="Calibri" charset="0"/>
            </a:endParaRPr>
          </a:p>
          <a:p>
            <a:r>
              <a:rPr lang="el-GR" altLang="de-DE" sz="1600" b="1">
                <a:latin typeface="Calibri" charset="0"/>
              </a:rPr>
              <a:t>Ελάττωση </a:t>
            </a:r>
            <a:r>
              <a:rPr lang="el-GR" altLang="de-DE" sz="1600">
                <a:latin typeface="Calibri" charset="0"/>
              </a:rPr>
              <a:t>επιπολασμού</a:t>
            </a:r>
            <a:r>
              <a:rPr lang="el-GR" altLang="de-DE" sz="1600" b="1">
                <a:latin typeface="Calibri" charset="0"/>
              </a:rPr>
              <a:t> με την πάροδο της ηλικίας (</a:t>
            </a:r>
            <a:r>
              <a:rPr lang="el-GR" altLang="de-DE" sz="1600">
                <a:latin typeface="Calibri" charset="0"/>
              </a:rPr>
              <a:t>σε</a:t>
            </a:r>
            <a:r>
              <a:rPr lang="el-GR" altLang="de-DE" sz="1600" b="1">
                <a:latin typeface="Calibri" charset="0"/>
              </a:rPr>
              <a:t> Ευρώπη &amp; Αμερική).</a:t>
            </a:r>
          </a:p>
          <a:p>
            <a:r>
              <a:rPr lang="el-GR" altLang="de-DE" sz="1600" b="1">
                <a:solidFill>
                  <a:schemeClr val="tx1"/>
                </a:solidFill>
                <a:latin typeface="Calibri" charset="0"/>
              </a:rPr>
              <a:t>Ο </a:t>
            </a:r>
            <a:r>
              <a:rPr lang="el-GR" altLang="de-DE" sz="1600" b="1">
                <a:solidFill>
                  <a:srgbClr val="0070C0"/>
                </a:solidFill>
                <a:latin typeface="Calibri" charset="0"/>
              </a:rPr>
              <a:t>HPV 16</a:t>
            </a:r>
            <a:r>
              <a:rPr lang="el-GR" altLang="de-DE" sz="1600" b="1">
                <a:solidFill>
                  <a:srgbClr val="C00000"/>
                </a:solidFill>
                <a:latin typeface="Calibri" charset="0"/>
              </a:rPr>
              <a:t> </a:t>
            </a:r>
            <a:r>
              <a:rPr lang="el-GR" altLang="de-DE" sz="1600" b="1">
                <a:solidFill>
                  <a:schemeClr val="tx1"/>
                </a:solidFill>
                <a:latin typeface="Calibri" charset="0"/>
              </a:rPr>
              <a:t>είναι ο πιο συχνός ογκογόνος τύπος</a:t>
            </a:r>
            <a:r>
              <a:rPr lang="el-GR" altLang="de-DE" sz="1600" b="1">
                <a:latin typeface="Calibri" charset="0"/>
              </a:rPr>
              <a:t> </a:t>
            </a:r>
            <a:r>
              <a:rPr lang="el-GR" altLang="de-DE" sz="1600" b="1">
                <a:solidFill>
                  <a:srgbClr val="0070C0"/>
                </a:solidFill>
                <a:latin typeface="Calibri" charset="0"/>
              </a:rPr>
              <a:t>(στο 3.2% των γυναικών)</a:t>
            </a:r>
            <a:r>
              <a:rPr lang="el-GR" altLang="de-DE" sz="1600" b="1">
                <a:latin typeface="Calibri" charset="0"/>
              </a:rPr>
              <a:t>, HPV 18 (1.4%).</a:t>
            </a:r>
          </a:p>
          <a:p>
            <a:endParaRPr lang="el-GR" altLang="de-DE" sz="1600" b="1">
              <a:latin typeface="Calibri" charset="0"/>
            </a:endParaRPr>
          </a:p>
          <a:p>
            <a:pPr marL="0" indent="0">
              <a:buNone/>
            </a:pPr>
            <a:r>
              <a:rPr lang="el-GR" altLang="de-DE" sz="1600" u="sng">
                <a:latin typeface="Calibri" charset="0"/>
              </a:rPr>
              <a:t>ΑΝΔΡΕΣ:</a:t>
            </a:r>
            <a:endParaRPr lang="el-GR" altLang="de-DE" sz="1600" b="1">
              <a:latin typeface="Calibri" charset="0"/>
            </a:endParaRPr>
          </a:p>
          <a:p>
            <a:r>
              <a:rPr lang="el-GR" altLang="de-DE" sz="1600" b="1">
                <a:latin typeface="Calibri" charset="0"/>
              </a:rPr>
              <a:t>Μεγαλύτερος επιπολασμός συγκριτικά με τις γυναίκες.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1905" r="5699"/>
          <a:stretch>
            <a:fillRect/>
          </a:stretch>
        </p:blipFill>
        <p:spPr>
          <a:xfrm>
            <a:off x="5292090" y="1556385"/>
            <a:ext cx="3848100" cy="452628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899160" y="5837555"/>
            <a:ext cx="2897505" cy="245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en-US" sz="1000">
                <a:sym typeface="+mn-ea"/>
              </a:rPr>
              <a:t>ICO/</a:t>
            </a:r>
            <a:r>
              <a:rPr lang="el-GR" altLang="en-US" sz="1000">
                <a:sym typeface="+mn-ea"/>
              </a:rPr>
              <a:t> </a:t>
            </a:r>
            <a:r>
              <a:rPr lang="en-US" sz="1000">
                <a:sym typeface="+mn-ea"/>
              </a:rPr>
              <a:t>IARC Information Centre on HPV </a:t>
            </a:r>
            <a:r>
              <a:rPr lang="el-GR" altLang="en-US" sz="1000">
                <a:sym typeface="+mn-ea"/>
              </a:rPr>
              <a:t>&amp;</a:t>
            </a:r>
            <a:r>
              <a:rPr lang="en-US" sz="1000">
                <a:sym typeface="+mn-ea"/>
              </a:rPr>
              <a:t> Cancer</a:t>
            </a:r>
            <a:endParaRPr lang="en-US" sz="1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de-DE">
                <a:latin typeface="Calibri" charset="0"/>
                <a:sym typeface="+mn-ea"/>
              </a:rPr>
              <a:t>Πού εντοπίζεται η </a:t>
            </a:r>
            <a:r>
              <a:rPr lang="de-DE" altLang="el-GR">
                <a:latin typeface="Calibri" charset="0"/>
                <a:sym typeface="+mn-ea"/>
              </a:rPr>
              <a:t>HPV </a:t>
            </a:r>
            <a:r>
              <a:rPr lang="el-GR" altLang="de-DE">
                <a:latin typeface="Calibri" charset="0"/>
                <a:sym typeface="+mn-ea"/>
              </a:rPr>
              <a:t>μόλυνση;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l-GR" altLang="en-US" sz="1600" b="1" u="sng">
                <a:sym typeface="+mn-ea"/>
              </a:rPr>
              <a:t>Προσβάλλονται τα επιθήλια</a:t>
            </a:r>
            <a:r>
              <a:rPr lang="el-GR" altLang="en-US" sz="1600" b="1">
                <a:sym typeface="+mn-ea"/>
              </a:rPr>
              <a:t>: </a:t>
            </a:r>
            <a:endParaRPr lang="el-GR" altLang="en-US" sz="1600"/>
          </a:p>
          <a:p>
            <a:pPr lvl="1"/>
            <a:r>
              <a:rPr lang="el-GR" altLang="en-US" sz="1600">
                <a:sym typeface="+mn-ea"/>
              </a:rPr>
              <a:t>του </a:t>
            </a:r>
            <a:r>
              <a:rPr lang="el-GR" altLang="en-US" sz="1600" b="1">
                <a:solidFill>
                  <a:srgbClr val="0070C0"/>
                </a:solidFill>
                <a:sym typeface="+mn-ea"/>
              </a:rPr>
              <a:t>κατώτερου γεννητικού συστήματος</a:t>
            </a:r>
            <a:r>
              <a:rPr lang="el-GR" altLang="en-US" sz="1600">
                <a:solidFill>
                  <a:srgbClr val="0070C0"/>
                </a:solidFill>
                <a:sym typeface="+mn-ea"/>
              </a:rPr>
              <a:t>, </a:t>
            </a:r>
            <a:endParaRPr lang="el-GR" altLang="en-US" sz="1600">
              <a:solidFill>
                <a:srgbClr val="0070C0"/>
              </a:solidFill>
            </a:endParaRPr>
          </a:p>
          <a:p>
            <a:pPr lvl="1"/>
            <a:r>
              <a:rPr lang="el-GR" altLang="en-US" sz="1600">
                <a:sym typeface="+mn-ea"/>
              </a:rPr>
              <a:t>της περιοχής</a:t>
            </a:r>
            <a:r>
              <a:rPr lang="el-GR" altLang="en-US" sz="1600" b="1">
                <a:sym typeface="+mn-ea"/>
              </a:rPr>
              <a:t> </a:t>
            </a:r>
            <a:r>
              <a:rPr lang="el-GR" altLang="en-US" sz="1600" b="1">
                <a:solidFill>
                  <a:srgbClr val="0070C0"/>
                </a:solidFill>
                <a:sym typeface="+mn-ea"/>
              </a:rPr>
              <a:t>γύρω από τον πρωκτό</a:t>
            </a:r>
            <a:r>
              <a:rPr lang="el-GR" altLang="en-US" sz="1600">
                <a:sym typeface="+mn-ea"/>
              </a:rPr>
              <a:t> και </a:t>
            </a:r>
            <a:endParaRPr lang="el-GR" altLang="en-US" sz="1600"/>
          </a:p>
          <a:p>
            <a:pPr marL="457200" lvl="1" indent="0">
              <a:buNone/>
            </a:pPr>
            <a:endParaRPr lang="el-GR" altLang="en-US" sz="1600"/>
          </a:p>
          <a:p>
            <a:pPr lvl="1"/>
            <a:r>
              <a:rPr lang="el-GR" altLang="en-US" sz="1600">
                <a:sym typeface="+mn-ea"/>
              </a:rPr>
              <a:t>σπανιότερα της </a:t>
            </a:r>
            <a:r>
              <a:rPr lang="el-GR" altLang="en-US" sz="1600" b="1">
                <a:solidFill>
                  <a:srgbClr val="0070C0"/>
                </a:solidFill>
                <a:sym typeface="+mn-ea"/>
              </a:rPr>
              <a:t>στοματικής κοιλότητας, του φάρυγγα</a:t>
            </a:r>
            <a:r>
              <a:rPr lang="el-GR" altLang="en-US" sz="1600" b="1">
                <a:sym typeface="+mn-ea"/>
              </a:rPr>
              <a:t> </a:t>
            </a:r>
            <a:r>
              <a:rPr lang="el-GR" altLang="en-US" sz="1600">
                <a:sym typeface="+mn-ea"/>
              </a:rPr>
              <a:t>και</a:t>
            </a:r>
            <a:r>
              <a:rPr lang="el-GR" altLang="en-US" sz="1600" b="1">
                <a:solidFill>
                  <a:srgbClr val="0070C0"/>
                </a:solidFill>
                <a:sym typeface="+mn-ea"/>
              </a:rPr>
              <a:t> του λάρυγγα.</a:t>
            </a:r>
            <a:endParaRPr lang="el-GR" altLang="en-US" sz="1600" b="1">
              <a:solidFill>
                <a:srgbClr val="0070C0"/>
              </a:solidFill>
            </a:endParaRPr>
          </a:p>
          <a:p>
            <a:pPr lvl="0"/>
            <a:endParaRPr lang="el-GR" altLang="en-US" sz="1600">
              <a:solidFill>
                <a:schemeClr val="tx1"/>
              </a:solidFill>
              <a:sym typeface="+mn-ea"/>
            </a:endParaRPr>
          </a:p>
          <a:p>
            <a:pPr lvl="0"/>
            <a:endParaRPr lang="el-GR" altLang="en-US" sz="1600">
              <a:sym typeface="+mn-ea"/>
            </a:endParaRPr>
          </a:p>
          <a:p>
            <a:pPr lvl="0"/>
            <a:r>
              <a:rPr lang="el-GR" altLang="en-US" sz="1600">
                <a:sym typeface="+mn-ea"/>
              </a:rPr>
              <a:t>Η μόλυνση από HPV είναι αρχικά </a:t>
            </a:r>
            <a:r>
              <a:rPr lang="el-GR" altLang="en-US" sz="1600" b="1">
                <a:sym typeface="+mn-ea"/>
              </a:rPr>
              <a:t>τοπική</a:t>
            </a:r>
            <a:r>
              <a:rPr lang="el-GR" altLang="en-US" sz="1600">
                <a:sym typeface="+mn-ea"/>
              </a:rPr>
              <a:t> αλλά γρήγορα εξελίσσεται σε </a:t>
            </a:r>
            <a:r>
              <a:rPr lang="el-GR" altLang="en-US" sz="1600" b="1">
                <a:sym typeface="+mn-ea"/>
              </a:rPr>
              <a:t>περιοχική</a:t>
            </a:r>
            <a:r>
              <a:rPr lang="el-GR" altLang="en-US" sz="1600">
                <a:sym typeface="+mn-ea"/>
              </a:rPr>
              <a:t>.</a:t>
            </a:r>
            <a:endParaRPr lang="en-US" sz="160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6734"/>
          <a:stretch>
            <a:fillRect/>
          </a:stretch>
        </p:blipFill>
        <p:spPr>
          <a:xfrm>
            <a:off x="908685" y="1671955"/>
            <a:ext cx="3307715" cy="44545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n-US"/>
              <a:t>Τι προκαλούν οι γεννητικοί </a:t>
            </a:r>
            <a:r>
              <a:rPr lang="de-DE" altLang="el-GR">
                <a:latin typeface="Calibri" charset="0"/>
                <a:sym typeface="+mn-ea"/>
              </a:rPr>
              <a:t>HPV</a:t>
            </a:r>
            <a:r>
              <a:rPr lang="el-GR" altLang="de-DE">
                <a:latin typeface="Calibri" charset="0"/>
                <a:sym typeface="+mn-ea"/>
              </a:rPr>
              <a:t>;</a:t>
            </a:r>
            <a:r>
              <a:rPr lang="el-GR" altLang="en-US"/>
              <a:t>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4525963"/>
          </a:xfrm>
        </p:spPr>
        <p:txBody>
          <a:bodyPr>
            <a:normAutofit/>
          </a:bodyPr>
          <a:lstStyle/>
          <a:p>
            <a:r>
              <a:rPr lang="el-GR" altLang="en-US" sz="1600" b="1">
                <a:sym typeface="+mn-ea"/>
              </a:rPr>
              <a:t>Μπορεί να προκαλέσουν:</a:t>
            </a:r>
          </a:p>
          <a:p>
            <a:pPr lvl="1"/>
            <a:r>
              <a:rPr lang="el-GR" altLang="en-US" sz="1600" b="1" u="sng">
                <a:solidFill>
                  <a:srgbClr val="C00000"/>
                </a:solidFill>
                <a:sym typeface="+mn-ea"/>
              </a:rPr>
              <a:t>Καλοήθεις</a:t>
            </a:r>
            <a:r>
              <a:rPr lang="el-GR" altLang="en-US" sz="1600" u="sng">
                <a:solidFill>
                  <a:srgbClr val="C00000"/>
                </a:solidFill>
                <a:sym typeface="+mn-ea"/>
              </a:rPr>
              <a:t> </a:t>
            </a:r>
            <a:r>
              <a:rPr lang="el-GR" altLang="en-US" sz="1600" b="1" u="sng">
                <a:solidFill>
                  <a:srgbClr val="C00000"/>
                </a:solidFill>
                <a:sym typeface="+mn-ea"/>
              </a:rPr>
              <a:t>αλλοιώσεις</a:t>
            </a:r>
            <a:r>
              <a:rPr lang="el-GR" altLang="en-US" sz="1600" b="1">
                <a:solidFill>
                  <a:srgbClr val="C00000"/>
                </a:solidFill>
                <a:sym typeface="+mn-ea"/>
              </a:rPr>
              <a:t>: κονδυλώματα</a:t>
            </a:r>
            <a:r>
              <a:rPr lang="el-GR" altLang="en-US" sz="1600" b="1">
                <a:sym typeface="+mn-ea"/>
              </a:rPr>
              <a:t> </a:t>
            </a:r>
            <a:r>
              <a:rPr lang="el-GR" altLang="en-US" sz="1600">
                <a:sym typeface="+mn-ea"/>
              </a:rPr>
              <a:t>(</a:t>
            </a:r>
            <a:r>
              <a:rPr lang="en-US" sz="1600">
                <a:sym typeface="+mn-ea"/>
              </a:rPr>
              <a:t>θηλώματα</a:t>
            </a:r>
            <a:r>
              <a:rPr lang="el-GR" altLang="en-US" sz="1600">
                <a:sym typeface="+mn-ea"/>
              </a:rPr>
              <a:t> στα γεννητικά όργανα).</a:t>
            </a:r>
          </a:p>
          <a:p>
            <a:pPr marL="457200" lvl="1" indent="0">
              <a:buNone/>
            </a:pPr>
            <a:endParaRPr lang="el-GR" altLang="en-US" sz="1600">
              <a:sym typeface="+mn-ea"/>
            </a:endParaRPr>
          </a:p>
          <a:p>
            <a:pPr lvl="1"/>
            <a:r>
              <a:rPr lang="el-GR" altLang="en-US" sz="1600" b="1" u="sng">
                <a:solidFill>
                  <a:srgbClr val="C00000"/>
                </a:solidFill>
                <a:sym typeface="+mn-ea"/>
              </a:rPr>
              <a:t>Προκαρκινικές αλλοιώσεις</a:t>
            </a:r>
            <a:r>
              <a:rPr lang="el-GR" altLang="en-US" sz="1600">
                <a:sym typeface="+mn-ea"/>
              </a:rPr>
              <a:t> ή και </a:t>
            </a:r>
            <a:r>
              <a:rPr lang="el-GR" altLang="en-US" sz="1600" b="1" u="sng">
                <a:solidFill>
                  <a:srgbClr val="C00000"/>
                </a:solidFill>
                <a:sym typeface="+mn-ea"/>
              </a:rPr>
              <a:t>καρκίνο</a:t>
            </a:r>
            <a:r>
              <a:rPr lang="el-GR" altLang="en-US" sz="1600">
                <a:sym typeface="+mn-ea"/>
              </a:rPr>
              <a:t> σε:</a:t>
            </a:r>
          </a:p>
          <a:p>
            <a:pPr lvl="2"/>
            <a:r>
              <a:rPr lang="el-GR" altLang="en-US" sz="1600" b="1">
                <a:sym typeface="+mn-ea"/>
              </a:rPr>
              <a:t>τράχηλο της μήτρας </a:t>
            </a:r>
          </a:p>
          <a:p>
            <a:pPr lvl="2"/>
            <a:r>
              <a:rPr lang="el-GR" altLang="en-US" sz="1600" b="1">
                <a:sym typeface="+mn-ea"/>
              </a:rPr>
              <a:t>κόλπο</a:t>
            </a:r>
          </a:p>
          <a:p>
            <a:pPr lvl="2"/>
            <a:r>
              <a:rPr lang="el-GR" altLang="en-US" sz="1600" b="1">
                <a:sym typeface="+mn-ea"/>
              </a:rPr>
              <a:t>αιδοίο </a:t>
            </a:r>
          </a:p>
          <a:p>
            <a:pPr lvl="2"/>
            <a:r>
              <a:rPr lang="el-GR" altLang="en-US" sz="1600" b="1">
                <a:sym typeface="+mn-ea"/>
              </a:rPr>
              <a:t>πρωκτό</a:t>
            </a:r>
            <a:r>
              <a:rPr lang="el-GR" altLang="en-US" sz="1600">
                <a:sym typeface="+mn-ea"/>
              </a:rPr>
              <a:t> (σε γυναίκες και άνδρες)</a:t>
            </a:r>
          </a:p>
          <a:p>
            <a:pPr lvl="2"/>
            <a:r>
              <a:rPr lang="el-GR" altLang="en-US" sz="1600" b="1">
                <a:sym typeface="+mn-ea"/>
              </a:rPr>
              <a:t>στοματοφάρυγγα</a:t>
            </a:r>
            <a:r>
              <a:rPr lang="el-GR" altLang="en-US" sz="1600">
                <a:sym typeface="+mn-ea"/>
              </a:rPr>
              <a:t> (σε γυναίκες και άνδρες)</a:t>
            </a:r>
          </a:p>
          <a:p>
            <a:pPr lvl="2"/>
            <a:r>
              <a:rPr lang="el-GR" altLang="en-US" sz="1600" b="1">
                <a:sym typeface="+mn-ea"/>
              </a:rPr>
              <a:t>πέος</a:t>
            </a:r>
            <a:endParaRPr lang="en-US" sz="1600" b="1"/>
          </a:p>
          <a:p>
            <a:pPr lvl="1"/>
            <a:endParaRPr lang="en-US" sz="1600" b="1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210" y="4725670"/>
            <a:ext cx="2823845" cy="15684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Οξυτενή κονδυλώματα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z="1600" b="1"/>
              <a:t>Χ</a:t>
            </a:r>
            <a:r>
              <a:rPr lang="en-US" sz="1600" b="1"/>
              <a:t>αρακτηριστικές εκβλαστήσεις, που προεξέχουν από το δέρμα ή </a:t>
            </a:r>
            <a:r>
              <a:rPr lang="el-GR" altLang="en-US" sz="1600" b="1"/>
              <a:t>από </a:t>
            </a:r>
            <a:r>
              <a:rPr lang="en-US" sz="1600" b="1"/>
              <a:t>τους βλεννογόνους, </a:t>
            </a:r>
            <a:r>
              <a:rPr lang="el-GR" altLang="en-US" sz="1600" b="1"/>
              <a:t>και έχουν κατά κανόνα μικρό μέγεθος.</a:t>
            </a:r>
          </a:p>
          <a:p>
            <a:pPr lvl="1"/>
            <a:r>
              <a:rPr lang="de-DE" altLang="el-GR" sz="1400">
                <a:latin typeface="Calibri" charset="0"/>
              </a:rPr>
              <a:t>Ορατά με γυμνό μάτι ή και ψηλαφητά.</a:t>
            </a:r>
            <a:endParaRPr lang="el-GR" altLang="en-US" sz="1400"/>
          </a:p>
          <a:p>
            <a:pPr lvl="1"/>
            <a:r>
              <a:rPr lang="el-GR" altLang="en-US" sz="1400"/>
              <a:t>Έ</a:t>
            </a:r>
            <a:r>
              <a:rPr lang="en-US" sz="1400"/>
              <a:t>χουν πολλά και διαφορετικά σχήματα</a:t>
            </a:r>
            <a:r>
              <a:rPr lang="el-GR" altLang="en-US" sz="1400"/>
              <a:t> &amp; το χρώμα τους ποικίλλει.</a:t>
            </a:r>
          </a:p>
          <a:p>
            <a:pPr lvl="1"/>
            <a:r>
              <a:rPr lang="de-DE" altLang="en-US" sz="1400">
                <a:latin typeface="Calibri" charset="0"/>
              </a:rPr>
              <a:t>Περιστασιακά προκαλούν κνησμό.</a:t>
            </a:r>
            <a:endParaRPr lang="en-US" sz="1400"/>
          </a:p>
          <a:p>
            <a:endParaRPr lang="en-US" sz="1800"/>
          </a:p>
          <a:p>
            <a:endParaRPr lang="en-US" sz="1800" b="1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5310" y="4211955"/>
            <a:ext cx="2167890" cy="16395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95" y="3956685"/>
            <a:ext cx="3587750" cy="188531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7359650" y="5961380"/>
            <a:ext cx="1494155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altLang="en-US" sz="1000"/>
              <a:t>κονδυλώματα πρωκτού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455796" y="5961380"/>
            <a:ext cx="1903095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altLang="en-US" sz="1000"/>
              <a:t>κονδυλώματα αιδοίου &amp; πέους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5720" y="4293235"/>
            <a:ext cx="3068320" cy="149606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de-DE">
                <a:latin typeface="Calibri" charset="0"/>
              </a:rPr>
              <a:t>Γεννητικά κονδυλώματα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 anchor="ctr" anchorCtr="0"/>
          <a:lstStyle/>
          <a:p>
            <a:pPr algn="ctr"/>
            <a:r>
              <a:rPr lang="el-GR" altLang="de-DE" sz="2000">
                <a:latin typeface="Calibri" charset="0"/>
              </a:rPr>
              <a:t>άντρες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 anchor="ctr" anchorCtr="0"/>
          <a:lstStyle/>
          <a:p>
            <a:pPr algn="ctr"/>
            <a:r>
              <a:rPr lang="el-GR" altLang="en-US" sz="2000"/>
              <a:t>γυναίκες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555240"/>
            <a:ext cx="4040505" cy="3190240"/>
          </a:xfrm>
          <a:prstGeom prst="rect">
            <a:avLst/>
          </a:prstGeom>
        </p:spPr>
      </p:pic>
      <p:pic>
        <p:nvPicPr>
          <p:cNvPr id="16" name="Content Placeholder 15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530475"/>
            <a:ext cx="4041775" cy="323977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Θηλώματα στόματος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4525963"/>
          </a:xfrm>
        </p:spPr>
        <p:txBody>
          <a:bodyPr/>
          <a:lstStyle/>
          <a:p>
            <a:r>
              <a:rPr lang="el-GR" altLang="de-DE" sz="1600" b="1">
                <a:latin typeface="Calibri" charset="0"/>
              </a:rPr>
              <a:t>Περίπου </a:t>
            </a:r>
            <a:r>
              <a:rPr lang="el-GR" altLang="de-DE" sz="1600" b="1">
                <a:solidFill>
                  <a:srgbClr val="C00000"/>
                </a:solidFill>
                <a:latin typeface="Calibri" charset="0"/>
              </a:rPr>
              <a:t>7%</a:t>
            </a:r>
            <a:r>
              <a:rPr lang="el-GR" altLang="de-DE" sz="1600" b="1">
                <a:latin typeface="Calibri" charset="0"/>
              </a:rPr>
              <a:t> των Αμερικανών ηλικίας 14-69 ετών έχουν </a:t>
            </a:r>
            <a:r>
              <a:rPr lang="de-DE" altLang="el-GR" sz="1600" b="1" u="sng">
                <a:latin typeface="Calibri" charset="0"/>
              </a:rPr>
              <a:t>HPV </a:t>
            </a:r>
            <a:r>
              <a:rPr lang="el-GR" altLang="de-DE" sz="1600" b="1" u="sng">
                <a:latin typeface="Calibri" charset="0"/>
              </a:rPr>
              <a:t>λοίμωξη στο στόμα</a:t>
            </a:r>
            <a:r>
              <a:rPr lang="el-GR" altLang="de-DE" sz="1600" b="1">
                <a:latin typeface="Calibri" charset="0"/>
              </a:rPr>
              <a:t>.</a:t>
            </a:r>
          </a:p>
          <a:p>
            <a:r>
              <a:rPr lang="el-GR" altLang="de-DE" sz="1600" b="1">
                <a:latin typeface="Calibri" charset="0"/>
              </a:rPr>
              <a:t>Συχνότερη στους </a:t>
            </a:r>
            <a:r>
              <a:rPr lang="el-GR" altLang="de-DE" sz="1600" b="1">
                <a:solidFill>
                  <a:srgbClr val="C00000"/>
                </a:solidFill>
                <a:latin typeface="Calibri" charset="0"/>
              </a:rPr>
              <a:t>άνδρες</a:t>
            </a:r>
            <a:r>
              <a:rPr lang="el-GR" altLang="de-DE" sz="1600" b="1">
                <a:latin typeface="Calibri" charset="0"/>
              </a:rPr>
              <a:t> συγκριτικά με τις γυναίκες.</a:t>
            </a:r>
          </a:p>
          <a:p>
            <a:endParaRPr lang="el-GR" altLang="de-DE" sz="1600" b="1">
              <a:latin typeface="Calibr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740" y="2348865"/>
            <a:ext cx="5864225" cy="4241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de-DE">
                <a:latin typeface="Calibri" charset="0"/>
              </a:rPr>
              <a:t>Αλλοιώσεις τραχήλου μήτρας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3272790"/>
            <a:ext cx="5865495" cy="285369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>
              <a:cs typeface="+mn-lt"/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cs typeface="+mn-lt"/>
                <a:sym typeface="+mn-ea"/>
              </a:rPr>
              <a:t>Ο όρος </a:t>
            </a:r>
            <a:r>
              <a:rPr lang="en-US" sz="1600" b="1" dirty="0">
                <a:cs typeface="+mn-lt"/>
                <a:sym typeface="+mn-ea"/>
              </a:rPr>
              <a:t>CIN</a:t>
            </a:r>
            <a:r>
              <a:rPr lang="en-US" sz="1600" dirty="0">
                <a:cs typeface="+mn-lt"/>
                <a:sym typeface="+mn-ea"/>
              </a:rPr>
              <a:t> </a:t>
            </a:r>
            <a:r>
              <a:rPr lang="el-GR" sz="1600" dirty="0">
                <a:cs typeface="+mn-lt"/>
                <a:sym typeface="+mn-ea"/>
              </a:rPr>
              <a:t>αφορά ανωμαλίες του </a:t>
            </a:r>
            <a:r>
              <a:rPr lang="el-GR" sz="1600" b="1" dirty="0">
                <a:cs typeface="+mn-lt"/>
                <a:sym typeface="+mn-ea"/>
              </a:rPr>
              <a:t>πλακώδους </a:t>
            </a:r>
            <a:r>
              <a:rPr lang="el-GR" sz="1600" dirty="0">
                <a:cs typeface="+mn-lt"/>
                <a:sym typeface="+mn-ea"/>
              </a:rPr>
              <a:t>επιθηλίου</a:t>
            </a:r>
            <a:r>
              <a:rPr lang="en-US" sz="1600" dirty="0">
                <a:cs typeface="+mn-lt"/>
                <a:sym typeface="+mn-ea"/>
              </a:rPr>
              <a:t>.</a:t>
            </a:r>
            <a:endParaRPr lang="en-US" sz="1600" dirty="0"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>
              <a:cs typeface="+mn-lt"/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b="1" dirty="0">
                <a:cs typeface="+mn-lt"/>
                <a:sym typeface="+mn-ea"/>
              </a:rPr>
              <a:t>Φάσμα </a:t>
            </a:r>
            <a:r>
              <a:rPr lang="el-GR" sz="1600" b="1" dirty="0" err="1">
                <a:cs typeface="+mn-lt"/>
                <a:sym typeface="+mn-ea"/>
              </a:rPr>
              <a:t>ενδοεπιθηλιακών</a:t>
            </a:r>
            <a:r>
              <a:rPr lang="el-GR" sz="1600" b="1" dirty="0">
                <a:cs typeface="+mn-lt"/>
                <a:sym typeface="+mn-ea"/>
              </a:rPr>
              <a:t> αλλοιώσεων</a:t>
            </a:r>
            <a:r>
              <a:rPr lang="el-GR" sz="1600" dirty="0">
                <a:cs typeface="+mn-lt"/>
                <a:sym typeface="+mn-ea"/>
              </a:rPr>
              <a:t> που ξεκινούν με </a:t>
            </a:r>
            <a:r>
              <a:rPr lang="el-GR" sz="1600" dirty="0">
                <a:solidFill>
                  <a:schemeClr val="tx1"/>
                </a:solidFill>
                <a:cs typeface="+mn-lt"/>
                <a:sym typeface="+mn-ea"/>
              </a:rPr>
              <a:t>ήπια </a:t>
            </a:r>
            <a:r>
              <a:rPr lang="el-GR" sz="1600" dirty="0" err="1">
                <a:solidFill>
                  <a:schemeClr val="tx1"/>
                </a:solidFill>
                <a:cs typeface="+mn-lt"/>
                <a:sym typeface="+mn-ea"/>
              </a:rPr>
              <a:t>ατυπία</a:t>
            </a:r>
            <a:r>
              <a:rPr lang="el-GR" sz="1600" dirty="0">
                <a:solidFill>
                  <a:schemeClr val="tx1"/>
                </a:solidFill>
                <a:cs typeface="+mn-lt"/>
                <a:sym typeface="+mn-ea"/>
              </a:rPr>
              <a:t> </a:t>
            </a:r>
            <a:r>
              <a:rPr lang="el-GR" sz="1600" dirty="0">
                <a:cs typeface="+mn-lt"/>
                <a:sym typeface="+mn-ea"/>
              </a:rPr>
              <a:t>και εξελίσσονται σε </a:t>
            </a:r>
            <a:r>
              <a:rPr lang="el-GR" sz="1600" b="1" dirty="0">
                <a:solidFill>
                  <a:srgbClr val="FF0000"/>
                </a:solidFill>
                <a:cs typeface="+mn-lt"/>
                <a:sym typeface="+mn-ea"/>
              </a:rPr>
              <a:t>διηθητικό πλακώδες καρκίνωμα.</a:t>
            </a:r>
          </a:p>
          <a:p>
            <a:pPr lvl="1"/>
            <a:r>
              <a:rPr lang="el-GR" altLang="de-DE" sz="1400">
                <a:latin typeface="Calibri" charset="0"/>
                <a:sym typeface="+mn-ea"/>
              </a:rPr>
              <a:t>Δ</a:t>
            </a:r>
            <a:r>
              <a:rPr lang="de-DE" altLang="en-US" sz="1400">
                <a:latin typeface="Calibri" charset="0"/>
                <a:sym typeface="+mn-ea"/>
              </a:rPr>
              <a:t>ε</a:t>
            </a:r>
            <a:r>
              <a:rPr lang="el-GR" altLang="de-DE" sz="1400">
                <a:latin typeface="Calibri" charset="0"/>
                <a:sym typeface="+mn-ea"/>
              </a:rPr>
              <a:t>ν</a:t>
            </a:r>
            <a:r>
              <a:rPr lang="de-DE" altLang="en-US" sz="1400">
                <a:latin typeface="Calibri" charset="0"/>
                <a:sym typeface="+mn-ea"/>
              </a:rPr>
              <a:t> φαίνονται με γυμνό μάτι. </a:t>
            </a:r>
          </a:p>
          <a:p>
            <a:pPr lvl="1"/>
            <a:r>
              <a:rPr lang="de-DE" altLang="en-US" sz="1400">
                <a:latin typeface="Calibri" charset="0"/>
                <a:sym typeface="+mn-ea"/>
              </a:rPr>
              <a:t>Εντοπίζονται μόνο με τη βοήθεια κολποσκοπίου.</a:t>
            </a:r>
            <a:endParaRPr lang="de-DE" altLang="en-US" sz="1400">
              <a:latin typeface="Calibri" charset="0"/>
            </a:endParaRPr>
          </a:p>
          <a:p>
            <a:pPr lvl="1"/>
            <a:r>
              <a:rPr lang="de-DE" altLang="el-GR" sz="1400">
                <a:latin typeface="Calibri" charset="0"/>
                <a:sym typeface="+mn-ea"/>
              </a:rPr>
              <a:t>Δεν έχουν καμία συμπτωματολογία.</a:t>
            </a:r>
            <a:endParaRPr lang="el-GR" sz="1400" b="1" dirty="0">
              <a:solidFill>
                <a:srgbClr val="FF0000"/>
              </a:solidFill>
              <a:cs typeface="+mn-lt"/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b="1" dirty="0">
              <a:solidFill>
                <a:srgbClr val="FF0000"/>
              </a:solidFill>
              <a:cs typeface="+mn-lt"/>
              <a:sym typeface="+mn-ea"/>
            </a:endParaRPr>
          </a:p>
          <a:p>
            <a:pPr lvl="1"/>
            <a:endParaRPr lang="el-GR" altLang="en-US" sz="1600"/>
          </a:p>
          <a:p>
            <a:endParaRPr lang="en-US" sz="1600"/>
          </a:p>
        </p:txBody>
      </p:sp>
      <p:graphicFrame>
        <p:nvGraphicFramePr>
          <p:cNvPr id="6" name="Διάγραμμα 5"/>
          <p:cNvGraphicFramePr/>
          <p:nvPr/>
        </p:nvGraphicFramePr>
        <p:xfrm>
          <a:off x="535305" y="1484630"/>
          <a:ext cx="8117205" cy="2005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8920" y="3479165"/>
            <a:ext cx="2053590" cy="175323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244215" y="151257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2270" y="5300980"/>
            <a:ext cx="2096135" cy="141414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de-DE">
                <a:latin typeface="Calibri" charset="0"/>
                <a:sym typeface="+mn-ea"/>
              </a:rPr>
              <a:t>Ορολογία </a:t>
            </a:r>
            <a:r>
              <a:rPr lang="de-DE" altLang="el-GR">
                <a:latin typeface="Calibri" charset="0"/>
                <a:sym typeface="+mn-ea"/>
              </a:rPr>
              <a:t>CIN</a:t>
            </a:r>
            <a:r>
              <a:rPr lang="el-GR" altLang="de-DE">
                <a:latin typeface="Calibri" charset="0"/>
              </a:rPr>
              <a:t>  </a:t>
            </a:r>
            <a:endParaRPr lang="de-DE" altLang="el-GR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l-GR" sz="1600" u="sng" dirty="0">
                <a:sym typeface="+mn-ea"/>
              </a:rPr>
              <a:t>3 διαφορετικές οντότητες</a:t>
            </a:r>
            <a:r>
              <a:rPr lang="el-GR" sz="1600" dirty="0">
                <a:sym typeface="+mn-ea"/>
              </a:rPr>
              <a:t>: </a:t>
            </a:r>
          </a:p>
          <a:p>
            <a:pPr lvl="0"/>
            <a:endParaRPr lang="el-GR" sz="1600" dirty="0">
              <a:sym typeface="+mn-ea"/>
            </a:endParaRPr>
          </a:p>
          <a:p>
            <a:pPr lvl="0"/>
            <a:r>
              <a:rPr lang="el-GR" sz="1400" dirty="0">
                <a:sym typeface="+mn-ea"/>
              </a:rPr>
              <a:t>Η διαβάθμιση </a:t>
            </a:r>
            <a:r>
              <a:rPr lang="en-US" sz="1400" b="1" dirty="0">
                <a:sym typeface="+mn-ea"/>
              </a:rPr>
              <a:t>CIN</a:t>
            </a:r>
            <a:r>
              <a:rPr lang="el-GR" sz="1400" dirty="0">
                <a:sym typeface="+mn-ea"/>
              </a:rPr>
              <a:t> εξαρτάται από το </a:t>
            </a:r>
            <a:r>
              <a:rPr lang="el-GR" sz="1400" b="1" dirty="0">
                <a:solidFill>
                  <a:srgbClr val="0070C0"/>
                </a:solidFill>
                <a:sym typeface="+mn-ea"/>
              </a:rPr>
              <a:t>ποσοστό του επιθηλίου που καταλαμβάνεται από άτυπα κύτταρα</a:t>
            </a:r>
            <a:r>
              <a:rPr lang="el-GR" sz="1400" dirty="0">
                <a:sym typeface="+mn-ea"/>
              </a:rPr>
              <a:t> με συνοδό απώλεια της φυσιολογικής </a:t>
            </a:r>
            <a:r>
              <a:rPr lang="el-GR" sz="1400" dirty="0" err="1">
                <a:sym typeface="+mn-ea"/>
              </a:rPr>
              <a:t>στιβάδωσης</a:t>
            </a:r>
            <a:r>
              <a:rPr lang="el-GR" sz="1400" dirty="0">
                <a:sym typeface="+mn-ea"/>
              </a:rPr>
              <a:t> του </a:t>
            </a:r>
            <a:r>
              <a:rPr lang="el-GR" sz="1400" dirty="0" err="1">
                <a:sym typeface="+mn-ea"/>
              </a:rPr>
              <a:t>πολύστιβου</a:t>
            </a:r>
            <a:r>
              <a:rPr lang="el-GR" sz="1400" dirty="0">
                <a:sym typeface="+mn-ea"/>
              </a:rPr>
              <a:t> πλακώδους επιθηλίου.</a:t>
            </a:r>
            <a:endParaRPr lang="el-GR" sz="1600" dirty="0">
              <a:sym typeface="+mn-ea"/>
            </a:endParaRPr>
          </a:p>
          <a:p>
            <a:pPr lvl="1"/>
            <a:r>
              <a:rPr lang="el-GR" altLang="en-US" sz="1400" b="1">
                <a:solidFill>
                  <a:srgbClr val="C00000"/>
                </a:solidFill>
              </a:rPr>
              <a:t>Οι αλλοιώσεις </a:t>
            </a:r>
            <a:r>
              <a:rPr lang="en-US" sz="1400" b="1" dirty="0">
                <a:solidFill>
                  <a:srgbClr val="C00000"/>
                </a:solidFill>
                <a:sym typeface="+mn-ea"/>
              </a:rPr>
              <a:t>CIN</a:t>
            </a:r>
            <a:r>
              <a:rPr lang="el-GR" altLang="en-US" sz="1400" b="1" dirty="0">
                <a:solidFill>
                  <a:srgbClr val="C00000"/>
                </a:solidFill>
                <a:sym typeface="+mn-ea"/>
              </a:rPr>
              <a:t> </a:t>
            </a:r>
            <a:r>
              <a:rPr lang="el-GR" altLang="en-US" sz="1400" b="1" u="sng" dirty="0">
                <a:solidFill>
                  <a:srgbClr val="C00000"/>
                </a:solidFill>
                <a:sym typeface="+mn-ea"/>
              </a:rPr>
              <a:t>δεν</a:t>
            </a:r>
            <a:r>
              <a:rPr lang="el-GR" altLang="en-US" sz="1400" b="1" dirty="0">
                <a:solidFill>
                  <a:srgbClr val="C00000"/>
                </a:solidFill>
                <a:sym typeface="+mn-ea"/>
              </a:rPr>
              <a:t> επεκτείνονται κάτω από τη βασική μεβράνη.</a:t>
            </a:r>
          </a:p>
          <a:p>
            <a:pPr lvl="1"/>
            <a:r>
              <a:rPr lang="de-DE" altLang="en-US" sz="1400" b="1">
                <a:solidFill>
                  <a:srgbClr val="C00000"/>
                </a:solidFill>
                <a:latin typeface="Calibri" charset="0"/>
                <a:sym typeface="+mn-ea"/>
              </a:rPr>
              <a:t>Η αλληλουχία των αλλοιώσεων </a:t>
            </a:r>
            <a:r>
              <a:rPr lang="de-DE" altLang="en-US" sz="1400" b="1" u="sng">
                <a:solidFill>
                  <a:srgbClr val="C00000"/>
                </a:solidFill>
                <a:latin typeface="Calibri" charset="0"/>
                <a:sym typeface="+mn-ea"/>
              </a:rPr>
              <a:t>δεν</a:t>
            </a:r>
            <a:r>
              <a:rPr lang="de-DE" altLang="en-US" sz="1400" b="1">
                <a:solidFill>
                  <a:srgbClr val="C00000"/>
                </a:solidFill>
                <a:latin typeface="Calibri" charset="0"/>
                <a:sym typeface="+mn-ea"/>
              </a:rPr>
              <a:t> είναι πάντοτε βαθμιαία. </a:t>
            </a:r>
            <a:endParaRPr lang="de-DE" altLang="en-US" sz="1400" b="1" dirty="0">
              <a:solidFill>
                <a:srgbClr val="C00000"/>
              </a:solidFill>
              <a:latin typeface="Calibri" charset="0"/>
              <a:sym typeface="+mn-ea"/>
            </a:endParaRPr>
          </a:p>
        </p:txBody>
      </p:sp>
      <p:pic>
        <p:nvPicPr>
          <p:cNvPr id="9" name="Picture 25" descr="mso39E8D"/>
          <p:cNvPicPr>
            <a:picLocks noChangeAspect="1" noChangeArrowheads="1"/>
          </p:cNvPicPr>
          <p:nvPr/>
        </p:nvPicPr>
        <p:blipFill>
          <a:blip r:embed="rId2"/>
          <a:srcRect l="15970" t="8165" r="5190" b="68204"/>
          <a:stretch>
            <a:fillRect/>
          </a:stretch>
        </p:blipFill>
        <p:spPr>
          <a:xfrm>
            <a:off x="1331595" y="3644900"/>
            <a:ext cx="5593080" cy="2921000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3491865" y="1600200"/>
            <a:ext cx="914400" cy="37909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altLang="en-US" b="1">
                <a:solidFill>
                  <a:srgbClr val="00B050"/>
                </a:solidFill>
                <a:latin typeface="Calibri" charset="0"/>
              </a:rPr>
              <a:t>CIN 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572000" y="1600200"/>
            <a:ext cx="914400" cy="37909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altLang="en-US" b="1">
                <a:solidFill>
                  <a:srgbClr val="00B050"/>
                </a:solidFill>
                <a:latin typeface="Calibri" charset="0"/>
              </a:rPr>
              <a:t>CIN 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652135" y="1600200"/>
            <a:ext cx="914400" cy="37909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altLang="en-US" b="1">
                <a:solidFill>
                  <a:srgbClr val="00B050"/>
                </a:solidFill>
                <a:latin typeface="Calibri" charset="0"/>
              </a:rPr>
              <a:t>CIN 3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l-GR">
                <a:latin typeface="Calibri" charset="0"/>
                <a:sym typeface="+mn-ea"/>
              </a:rPr>
              <a:t>CIN</a:t>
            </a:r>
            <a:r>
              <a:rPr lang="el-GR" altLang="de-DE">
                <a:latin typeface="Calibri" charset="0"/>
                <a:sym typeface="+mn-ea"/>
              </a:rPr>
              <a:t>-1, </a:t>
            </a:r>
            <a:r>
              <a:rPr lang="de-DE" altLang="el-GR">
                <a:latin typeface="Calibri" charset="0"/>
                <a:sym typeface="+mn-ea"/>
              </a:rPr>
              <a:t>2, 3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1400" b="1" u="sng" dirty="0">
                <a:solidFill>
                  <a:srgbClr val="0070C0"/>
                </a:solidFill>
                <a:cs typeface="+mn-lt"/>
                <a:sym typeface="+mn-ea"/>
              </a:rPr>
              <a:t>CIN </a:t>
            </a:r>
            <a:r>
              <a:rPr lang="el-GR" sz="1400" b="1" u="sng" dirty="0">
                <a:solidFill>
                  <a:srgbClr val="0070C0"/>
                </a:solidFill>
                <a:cs typeface="+mn-lt"/>
                <a:sym typeface="+mn-ea"/>
              </a:rPr>
              <a:t>1 - ήπια δυσπλασία:</a:t>
            </a:r>
            <a:r>
              <a:rPr lang="el-GR" sz="1400" b="1" dirty="0">
                <a:solidFill>
                  <a:srgbClr val="0000FF"/>
                </a:solidFill>
                <a:cs typeface="+mn-lt"/>
                <a:sym typeface="+mn-ea"/>
              </a:rPr>
              <a:t> </a:t>
            </a:r>
            <a:r>
              <a:rPr lang="el-GR" sz="1400" dirty="0">
                <a:solidFill>
                  <a:schemeClr val="tx1"/>
                </a:solidFill>
                <a:cs typeface="+mn-lt"/>
                <a:sym typeface="+mn-ea"/>
              </a:rPr>
              <a:t>τα άτυπα κύτταρα καταλαμβάνουν το </a:t>
            </a:r>
            <a:r>
              <a:rPr lang="el-GR" sz="1400" b="1" dirty="0">
                <a:solidFill>
                  <a:srgbClr val="FF0000"/>
                </a:solidFill>
                <a:cs typeface="+mn-lt"/>
                <a:sym typeface="+mn-ea"/>
              </a:rPr>
              <a:t>κατώτερο 1/3 </a:t>
            </a:r>
            <a:r>
              <a:rPr lang="el-GR" sz="1400" dirty="0">
                <a:solidFill>
                  <a:schemeClr val="tx1"/>
                </a:solidFill>
                <a:cs typeface="+mn-lt"/>
                <a:sym typeface="+mn-ea"/>
              </a:rPr>
              <a:t>του πάχους του τρα</a:t>
            </a:r>
            <a:r>
              <a:rPr lang="el-GR" sz="1400" dirty="0">
                <a:cs typeface="+mn-lt"/>
                <a:sym typeface="+mn-ea"/>
              </a:rPr>
              <a:t>χηλικού επιθηλίου.</a:t>
            </a:r>
          </a:p>
          <a:p>
            <a:endParaRPr lang="el-GR" sz="1400" b="1" dirty="0">
              <a:cs typeface="+mn-lt"/>
            </a:endParaRPr>
          </a:p>
          <a:p>
            <a:r>
              <a:rPr lang="en-US" sz="1400" b="1" u="sng" dirty="0">
                <a:solidFill>
                  <a:srgbClr val="0070C0"/>
                </a:solidFill>
                <a:cs typeface="+mn-lt"/>
                <a:sym typeface="+mn-ea"/>
              </a:rPr>
              <a:t>CIN </a:t>
            </a:r>
            <a:r>
              <a:rPr lang="el-GR" sz="1400" b="1" u="sng" dirty="0">
                <a:solidFill>
                  <a:srgbClr val="0070C0"/>
                </a:solidFill>
                <a:cs typeface="+mn-lt"/>
                <a:sym typeface="+mn-ea"/>
              </a:rPr>
              <a:t>2 - μέτρια δυσπλασία:</a:t>
            </a:r>
            <a:r>
              <a:rPr lang="el-GR" sz="1400" b="1" dirty="0">
                <a:solidFill>
                  <a:srgbClr val="0070C0"/>
                </a:solidFill>
                <a:cs typeface="+mn-lt"/>
                <a:sym typeface="+mn-ea"/>
              </a:rPr>
              <a:t> </a:t>
            </a:r>
            <a:r>
              <a:rPr lang="el-GR" sz="1400" dirty="0">
                <a:cs typeface="+mn-lt"/>
                <a:sym typeface="+mn-ea"/>
              </a:rPr>
              <a:t>τα άτυπα κύτταρα καταλαμβάνουν τα </a:t>
            </a:r>
            <a:r>
              <a:rPr lang="el-GR" sz="1400" b="1" dirty="0">
                <a:solidFill>
                  <a:srgbClr val="FF0000"/>
                </a:solidFill>
                <a:cs typeface="+mn-lt"/>
                <a:sym typeface="+mn-ea"/>
              </a:rPr>
              <a:t>2/3 (μέσο και κατώτερο τμήμα) </a:t>
            </a:r>
            <a:r>
              <a:rPr lang="el-GR" sz="1400" dirty="0">
                <a:cs typeface="+mn-lt"/>
                <a:sym typeface="+mn-ea"/>
              </a:rPr>
              <a:t>του πάχους του τραχηλικού επιθηλίου.</a:t>
            </a:r>
          </a:p>
          <a:p>
            <a:endParaRPr lang="en-US" sz="1400" b="1" u="sng" dirty="0">
              <a:solidFill>
                <a:srgbClr val="0070C0"/>
              </a:solidFill>
              <a:cs typeface="+mn-lt"/>
              <a:sym typeface="+mn-ea"/>
            </a:endParaRPr>
          </a:p>
          <a:p>
            <a:r>
              <a:rPr lang="en-US" sz="1400" b="1" u="sng" dirty="0">
                <a:solidFill>
                  <a:srgbClr val="0070C0"/>
                </a:solidFill>
                <a:cs typeface="+mn-lt"/>
                <a:sym typeface="+mn-ea"/>
              </a:rPr>
              <a:t>CIN </a:t>
            </a:r>
            <a:r>
              <a:rPr lang="el-GR" sz="1400" b="1" u="sng" dirty="0">
                <a:solidFill>
                  <a:srgbClr val="0070C0"/>
                </a:solidFill>
                <a:cs typeface="+mn-lt"/>
                <a:sym typeface="+mn-ea"/>
              </a:rPr>
              <a:t>3 - σοβαρή δυσπλασία &amp; </a:t>
            </a:r>
            <a:r>
              <a:rPr lang="en-US" sz="1400" b="1" u="sng" dirty="0">
                <a:solidFill>
                  <a:srgbClr val="0070C0"/>
                </a:solidFill>
                <a:cs typeface="+mn-lt"/>
                <a:sym typeface="+mn-ea"/>
              </a:rPr>
              <a:t>Ca in situ</a:t>
            </a:r>
            <a:r>
              <a:rPr lang="el-GR" sz="1400" b="1" u="sng" dirty="0">
                <a:solidFill>
                  <a:srgbClr val="0070C0"/>
                </a:solidFill>
                <a:cs typeface="+mn-lt"/>
                <a:sym typeface="+mn-ea"/>
              </a:rPr>
              <a:t>:</a:t>
            </a:r>
            <a:r>
              <a:rPr lang="el-GR" sz="1400" b="1" dirty="0">
                <a:solidFill>
                  <a:srgbClr val="0000FF"/>
                </a:solidFill>
                <a:cs typeface="+mn-lt"/>
                <a:sym typeface="+mn-ea"/>
              </a:rPr>
              <a:t> </a:t>
            </a:r>
            <a:r>
              <a:rPr lang="el-GR" sz="1400" dirty="0">
                <a:cs typeface="+mn-lt"/>
                <a:sym typeface="+mn-ea"/>
              </a:rPr>
              <a:t>τα άτυπα κύτταρα καταλαμβάνουν </a:t>
            </a:r>
            <a:r>
              <a:rPr lang="el-GR" sz="1400" b="1" dirty="0">
                <a:solidFill>
                  <a:srgbClr val="FF0000"/>
                </a:solidFill>
                <a:cs typeface="+mn-lt"/>
                <a:sym typeface="+mn-ea"/>
              </a:rPr>
              <a:t>όλο το πάχος</a:t>
            </a:r>
            <a:r>
              <a:rPr lang="el-GR" sz="1400" dirty="0">
                <a:solidFill>
                  <a:srgbClr val="FF0000"/>
                </a:solidFill>
                <a:cs typeface="+mn-lt"/>
                <a:sym typeface="+mn-ea"/>
              </a:rPr>
              <a:t> </a:t>
            </a:r>
            <a:r>
              <a:rPr lang="el-GR" sz="1400" dirty="0">
                <a:cs typeface="+mn-lt"/>
                <a:sym typeface="+mn-ea"/>
              </a:rPr>
              <a:t>με συνοδό απώλεια της φυσιολογικής </a:t>
            </a:r>
            <a:r>
              <a:rPr lang="el-GR" sz="1400" dirty="0" err="1">
                <a:cs typeface="+mn-lt"/>
                <a:sym typeface="+mn-ea"/>
              </a:rPr>
              <a:t>στιβάδωσης</a:t>
            </a:r>
            <a:r>
              <a:rPr lang="el-GR" sz="1400" dirty="0">
                <a:cs typeface="+mn-lt"/>
                <a:sym typeface="+mn-ea"/>
              </a:rPr>
              <a:t> του τραχηλικού επιθηλίου.</a:t>
            </a:r>
            <a:r>
              <a:rPr lang="el-GR" sz="1600" dirty="0">
                <a:cs typeface="+mn-lt"/>
                <a:sym typeface="+mn-ea"/>
              </a:rPr>
              <a:t> </a:t>
            </a:r>
            <a:endParaRPr lang="el-GR" sz="1600" dirty="0">
              <a:cs typeface="+mn-lt"/>
            </a:endParaRPr>
          </a:p>
          <a:p>
            <a:endParaRPr lang="en-US" sz="1600">
              <a:cs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945" y="4004945"/>
            <a:ext cx="2590165" cy="1132205"/>
          </a:xfrm>
          <a:prstGeom prst="rect">
            <a:avLst/>
          </a:prstGeom>
        </p:spPr>
      </p:pic>
      <p:pic>
        <p:nvPicPr>
          <p:cNvPr id="5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180" y="5156835"/>
            <a:ext cx="2639695" cy="905510"/>
          </a:xfrm>
          <a:prstGeom prst="rect">
            <a:avLst/>
          </a:prstGeom>
        </p:spPr>
      </p:pic>
      <p:graphicFrame>
        <p:nvGraphicFramePr>
          <p:cNvPr id="7" name="2 - Πίνακας"/>
          <p:cNvGraphicFramePr>
            <a:graphicFrameLocks noGrp="1"/>
          </p:cNvGraphicFramePr>
          <p:nvPr/>
        </p:nvGraphicFramePr>
        <p:xfrm>
          <a:off x="971550" y="4004945"/>
          <a:ext cx="3155950" cy="18389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577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7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73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altLang="en-US" sz="1200" dirty="0">
                          <a:solidFill>
                            <a:schemeClr val="tx1"/>
                          </a:solidFill>
                          <a:cs typeface="+mn-lt"/>
                        </a:rPr>
                        <a:t>Αλλοίωση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altLang="en-US" sz="1200" dirty="0">
                          <a:solidFill>
                            <a:srgbClr val="FF0000"/>
                          </a:solidFill>
                          <a:cs typeface="+mn-lt"/>
                        </a:rPr>
                        <a:t>Εξέλιξη σε διηθητικό καρκίνο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altLang="en-US" sz="1200" b="1" dirty="0">
                          <a:solidFill>
                            <a:srgbClr val="0070C0"/>
                          </a:solidFill>
                          <a:latin typeface="Calibri" charset="0"/>
                          <a:cs typeface="+mn-lt"/>
                          <a:sym typeface="+mn-ea"/>
                        </a:rPr>
                        <a:t>CIN </a:t>
                      </a:r>
                      <a:r>
                        <a:rPr lang="el-GR" altLang="de-DE" sz="1200" b="1" dirty="0">
                          <a:solidFill>
                            <a:srgbClr val="0070C0"/>
                          </a:solidFill>
                          <a:latin typeface="Calibri" charset="0"/>
                          <a:cs typeface="+mn-lt"/>
                          <a:sym typeface="+mn-ea"/>
                        </a:rPr>
                        <a:t>1</a:t>
                      </a:r>
                      <a:r>
                        <a:rPr lang="de-DE" altLang="en-US" sz="1200" b="1" dirty="0">
                          <a:solidFill>
                            <a:srgbClr val="0070C0"/>
                          </a:solidFill>
                          <a:latin typeface="Calibri" charset="0"/>
                          <a:cs typeface="+mn-lt"/>
                          <a:sym typeface="+mn-ea"/>
                        </a:rPr>
                        <a:t> </a:t>
                      </a:r>
                      <a:r>
                        <a:rPr lang="el-GR" altLang="de-DE" sz="1200" b="1" dirty="0">
                          <a:solidFill>
                            <a:schemeClr val="tx1"/>
                          </a:solidFill>
                          <a:latin typeface="Calibri" charset="0"/>
                          <a:cs typeface="+mn-lt"/>
                          <a:sym typeface="+mn-ea"/>
                        </a:rPr>
                        <a:t>(χαμηλόβαθμη)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cs typeface="+mn-lt"/>
                        </a:rPr>
                        <a:t>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altLang="en-US" sz="1200" b="1" dirty="0">
                          <a:solidFill>
                            <a:srgbClr val="0070C0"/>
                          </a:solidFill>
                          <a:latin typeface="Calibri" charset="0"/>
                          <a:cs typeface="+mn-lt"/>
                          <a:sym typeface="+mn-ea"/>
                        </a:rPr>
                        <a:t>CIN </a:t>
                      </a:r>
                      <a:r>
                        <a:rPr lang="el-GR" altLang="de-DE" sz="1200" b="1" dirty="0">
                          <a:solidFill>
                            <a:srgbClr val="0070C0"/>
                          </a:solidFill>
                          <a:latin typeface="Calibri" charset="0"/>
                          <a:cs typeface="+mn-lt"/>
                          <a:sym typeface="+mn-ea"/>
                        </a:rPr>
                        <a:t>2</a:t>
                      </a:r>
                      <a:r>
                        <a:rPr lang="de-DE" altLang="en-US" sz="1200" b="1" dirty="0">
                          <a:solidFill>
                            <a:srgbClr val="0070C0"/>
                          </a:solidFill>
                          <a:latin typeface="Calibri" charset="0"/>
                          <a:cs typeface="+mn-lt"/>
                          <a:sym typeface="+mn-ea"/>
                        </a:rPr>
                        <a:t> </a:t>
                      </a:r>
                      <a:r>
                        <a:rPr lang="el-GR" altLang="de-DE" sz="1200" b="1" dirty="0">
                          <a:solidFill>
                            <a:schemeClr val="tx1"/>
                          </a:solidFill>
                          <a:latin typeface="Calibri" charset="0"/>
                          <a:cs typeface="+mn-lt"/>
                          <a:sym typeface="+mn-ea"/>
                        </a:rPr>
                        <a:t>(υψηλόβαθμη)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cs typeface="+mn-lt"/>
                        </a:rPr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altLang="en-US" sz="1200" b="1" dirty="0">
                          <a:solidFill>
                            <a:srgbClr val="0070C0"/>
                          </a:solidFill>
                          <a:latin typeface="Calibri" charset="0"/>
                          <a:cs typeface="+mn-lt"/>
                          <a:sym typeface="+mn-ea"/>
                        </a:rPr>
                        <a:t>CIN </a:t>
                      </a:r>
                      <a:r>
                        <a:rPr lang="el-GR" altLang="de-DE" sz="1200" b="1" dirty="0">
                          <a:solidFill>
                            <a:srgbClr val="0070C0"/>
                          </a:solidFill>
                          <a:latin typeface="Calibri" charset="0"/>
                          <a:cs typeface="+mn-lt"/>
                          <a:sym typeface="+mn-ea"/>
                        </a:rPr>
                        <a:t>3 </a:t>
                      </a:r>
                      <a:r>
                        <a:rPr lang="el-GR" altLang="de-DE" sz="1200" b="1" dirty="0">
                          <a:solidFill>
                            <a:schemeClr val="tx1"/>
                          </a:solidFill>
                          <a:latin typeface="Calibri" charset="0"/>
                          <a:cs typeface="+mn-lt"/>
                          <a:sym typeface="+mn-ea"/>
                        </a:rPr>
                        <a:t>(υψηλόβαθμη)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cs typeface="+mn-lt"/>
                        </a:rPr>
                        <a:t>12%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 Box 3"/>
          <p:cNvSpPr txBox="1"/>
          <p:nvPr/>
        </p:nvSpPr>
        <p:spPr>
          <a:xfrm>
            <a:off x="1187450" y="5881370"/>
            <a:ext cx="254000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/>
              <a:t>Ostor et al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Εισαγωγή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altLang="de-DE" sz="1600">
                <a:latin typeface="Calibri" charset="0"/>
                <a:sym typeface="+mn-ea"/>
              </a:rPr>
              <a:t>Ο εμβολιασμός έναντι </a:t>
            </a:r>
            <a:r>
              <a:rPr lang="de-DE" altLang="en-US" sz="1600">
                <a:latin typeface="Calibri" charset="0"/>
                <a:sym typeface="+mn-ea"/>
              </a:rPr>
              <a:t>των HPV</a:t>
            </a:r>
            <a:r>
              <a:rPr lang="el-GR" altLang="de-DE" sz="1600">
                <a:latin typeface="Calibri" charset="0"/>
                <a:sym typeface="+mn-ea"/>
              </a:rPr>
              <a:t> είναι </a:t>
            </a:r>
            <a:r>
              <a:rPr lang="de-DE" altLang="en-US" sz="1600">
                <a:latin typeface="Calibri" charset="0"/>
                <a:sym typeface="+mn-ea"/>
              </a:rPr>
              <a:t>ένα εξόχως αποτελεσματικό και αποδοτικό μέτρο δημόσιας υγείας, και μια πολιτική υγείας η οποία διεθνώς υποστηρίζεται από το σύνολο των μεγάλων οργανισμών. </a:t>
            </a:r>
          </a:p>
          <a:p>
            <a:endParaRPr lang="de-DE" altLang="en-US" sz="1600">
              <a:latin typeface="Calibri" charset="0"/>
              <a:sym typeface="+mn-ea"/>
            </a:endParaRPr>
          </a:p>
          <a:p>
            <a:r>
              <a:rPr lang="el-GR" altLang="de-DE" sz="1600">
                <a:latin typeface="Calibri" charset="0"/>
                <a:sym typeface="+mn-ea"/>
              </a:rPr>
              <a:t>Έχει αποδειχθεί ότι ο εμβολιασμός έναντι των HPV</a:t>
            </a:r>
            <a:r>
              <a:rPr lang="el-GR" altLang="de-DE" sz="1600" b="1">
                <a:latin typeface="Calibri" charset="0"/>
                <a:sym typeface="+mn-ea"/>
              </a:rPr>
              <a:t> </a:t>
            </a:r>
            <a:r>
              <a:rPr lang="el-GR" altLang="de-DE" sz="1600" b="1">
                <a:solidFill>
                  <a:srgbClr val="C00000"/>
                </a:solidFill>
                <a:latin typeface="Calibri" charset="0"/>
                <a:sym typeface="+mn-ea"/>
              </a:rPr>
              <a:t>μπορεί να μειώσει σημαντικά την επίπτωση</a:t>
            </a:r>
            <a:r>
              <a:rPr lang="el-GR" altLang="de-DE" sz="1600" b="1">
                <a:latin typeface="Calibri" charset="0"/>
                <a:sym typeface="+mn-ea"/>
              </a:rPr>
              <a:t> </a:t>
            </a:r>
            <a:r>
              <a:rPr lang="el-GR" altLang="de-DE" sz="1600">
                <a:solidFill>
                  <a:schemeClr val="tx1"/>
                </a:solidFill>
                <a:latin typeface="Calibri" charset="0"/>
                <a:sym typeface="+mn-ea"/>
              </a:rPr>
              <a:t>των</a:t>
            </a:r>
            <a:r>
              <a:rPr lang="el-GR" altLang="de-DE" sz="1600" b="1">
                <a:solidFill>
                  <a:schemeClr val="tx1"/>
                </a:solidFill>
                <a:latin typeface="Calibri" charset="0"/>
                <a:sym typeface="+mn-ea"/>
              </a:rPr>
              <a:t> </a:t>
            </a:r>
            <a:r>
              <a:rPr lang="el-GR" altLang="de-DE" sz="1600" b="1" u="sng">
                <a:solidFill>
                  <a:srgbClr val="C00000"/>
                </a:solidFill>
                <a:latin typeface="Calibri" charset="0"/>
                <a:sym typeface="+mn-ea"/>
              </a:rPr>
              <a:t>καρκίνων του γεννητικού συστήματος</a:t>
            </a:r>
            <a:r>
              <a:rPr lang="el-GR" altLang="de-DE" sz="1600" b="1">
                <a:solidFill>
                  <a:schemeClr val="tx1"/>
                </a:solidFill>
                <a:latin typeface="Calibri" charset="0"/>
                <a:sym typeface="+mn-ea"/>
              </a:rPr>
              <a:t> </a:t>
            </a:r>
            <a:r>
              <a:rPr lang="el-GR" altLang="de-DE" sz="1600">
                <a:solidFill>
                  <a:schemeClr val="tx1"/>
                </a:solidFill>
                <a:latin typeface="Calibri" charset="0"/>
                <a:sym typeface="+mn-ea"/>
              </a:rPr>
              <a:t>και του </a:t>
            </a:r>
            <a:r>
              <a:rPr lang="el-GR" altLang="de-DE" sz="1600" b="1" u="sng">
                <a:solidFill>
                  <a:srgbClr val="C00000"/>
                </a:solidFill>
                <a:latin typeface="Calibri" charset="0"/>
                <a:sym typeface="+mn-ea"/>
              </a:rPr>
              <a:t>πρωκτού</a:t>
            </a:r>
            <a:r>
              <a:rPr lang="el-GR" altLang="de-DE" sz="1600" b="1">
                <a:solidFill>
                  <a:srgbClr val="C00000"/>
                </a:solidFill>
                <a:latin typeface="Calibri" charset="0"/>
                <a:sym typeface="+mn-ea"/>
              </a:rPr>
              <a:t>,</a:t>
            </a:r>
            <a:r>
              <a:rPr lang="el-GR" altLang="de-DE" sz="1600">
                <a:solidFill>
                  <a:schemeClr val="tx1"/>
                </a:solidFill>
                <a:latin typeface="Calibri" charset="0"/>
                <a:sym typeface="+mn-ea"/>
              </a:rPr>
              <a:t> όπως και των</a:t>
            </a:r>
            <a:r>
              <a:rPr lang="el-GR" altLang="de-DE" sz="1600" b="1">
                <a:solidFill>
                  <a:schemeClr val="tx1"/>
                </a:solidFill>
                <a:latin typeface="Calibri" charset="0"/>
                <a:sym typeface="+mn-ea"/>
              </a:rPr>
              <a:t> </a:t>
            </a:r>
            <a:r>
              <a:rPr lang="el-GR" altLang="de-DE" sz="1600" b="1" u="sng">
                <a:solidFill>
                  <a:srgbClr val="C00000"/>
                </a:solidFill>
                <a:latin typeface="Calibri" charset="0"/>
                <a:sym typeface="+mn-ea"/>
              </a:rPr>
              <a:t>οξυτενών κονδυλωμάτων</a:t>
            </a:r>
            <a:r>
              <a:rPr lang="el-GR" altLang="de-DE" sz="1600" b="1">
                <a:solidFill>
                  <a:schemeClr val="tx1"/>
                </a:solidFill>
                <a:latin typeface="Calibri" charset="0"/>
                <a:sym typeface="+mn-ea"/>
              </a:rPr>
              <a:t>.</a:t>
            </a:r>
          </a:p>
          <a:p>
            <a:endParaRPr lang="de-DE" altLang="en-US" sz="1600">
              <a:latin typeface="Calibri" charset="0"/>
              <a:sym typeface="+mn-ea"/>
            </a:endParaRPr>
          </a:p>
          <a:p>
            <a:r>
              <a:rPr lang="el-GR" altLang="en-US" sz="1600" b="1"/>
              <a:t>Μ</a:t>
            </a:r>
            <a:r>
              <a:rPr lang="en-US" sz="1600" b="1"/>
              <a:t>όνο το 1/3 των κοριτσιών έχουν ολοκληρώσει τον εμβολιασμό τους.</a:t>
            </a:r>
            <a:r>
              <a:rPr lang="en-US" sz="1600"/>
              <a:t> </a:t>
            </a:r>
          </a:p>
          <a:p>
            <a:pPr lvl="1"/>
            <a:r>
              <a:rPr lang="en-US" sz="1400"/>
              <a:t>Σε σύγκριση με τα υπόλοιπα εμβόλια που συστήνονται στην αντίστοιχη ηλικιακή ομάδα, </a:t>
            </a:r>
            <a:r>
              <a:rPr lang="en-US" sz="1400" b="1"/>
              <a:t>το ποσοστό εμβολιασμού είναι εντυπωσιακά χαμηλ</a:t>
            </a:r>
            <a:r>
              <a:rPr lang="el-GR" altLang="en-US" sz="1400" b="1"/>
              <a:t>ό.</a:t>
            </a:r>
            <a:endParaRPr lang="en-US" sz="1400" b="1"/>
          </a:p>
          <a:p>
            <a:endParaRPr lang="en-US" sz="1600"/>
          </a:p>
          <a:p>
            <a:r>
              <a:rPr lang="el-GR" altLang="en-US" sz="1600">
                <a:solidFill>
                  <a:schemeClr val="tx1"/>
                </a:solidFill>
              </a:rPr>
              <a:t>Στη χώρα μας </a:t>
            </a:r>
            <a:r>
              <a:rPr lang="el-GR" altLang="en-US" sz="1600" b="1" u="sng">
                <a:solidFill>
                  <a:srgbClr val="0070C0"/>
                </a:solidFill>
              </a:rPr>
              <a:t>η Εθνική Επιτροπή Εμβολιασμών συστήνει τον εμβολιασμό και για τα δύο φύλα από την ηλικία των 9 ετών.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971550" y="6021070"/>
            <a:ext cx="7171055" cy="245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l-GR" altLang="de-DE" sz="1000">
                <a:latin typeface="Calibri" charset="0"/>
                <a:sym typeface="+mn-ea"/>
              </a:rPr>
              <a:t>ΕΓΚΥΚΛΙΟΣ ΥΠΟΥΡΓΕΙΟΥ ΥΓΕΙΑΣ “ΕΘΝΙΚΟ ΠΡΟΓΡΑΜΜΑ ΕΜΒΟΛΙΑΣΜΩΝ ΠΑΙΔΙΩΝ &amp; ΕΦΗΒΩΝ 2023” ΑΘΗΝΑ 7/2/2023</a:t>
            </a:r>
            <a:endParaRPr lang="en-US" sz="10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de-DE">
                <a:latin typeface="Calibri" charset="0"/>
                <a:sym typeface="+mn-ea"/>
              </a:rPr>
              <a:t>Ρόλος της </a:t>
            </a:r>
            <a:r>
              <a:rPr lang="de-DE" altLang="en-US">
                <a:latin typeface="Calibri" charset="0"/>
                <a:sym typeface="+mn-ea"/>
              </a:rPr>
              <a:t>HPV</a:t>
            </a:r>
            <a:r>
              <a:rPr lang="el-GR" altLang="de-DE">
                <a:latin typeface="Calibri" charset="0"/>
                <a:sym typeface="+mn-ea"/>
              </a:rPr>
              <a:t> λοίμωξης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l-GR" altLang="de-DE" sz="1600" b="1">
                <a:solidFill>
                  <a:schemeClr val="tx1"/>
                </a:solidFill>
                <a:latin typeface="Calibri" charset="0"/>
                <a:sym typeface="+mn-ea"/>
              </a:rPr>
              <a:t>Η </a:t>
            </a:r>
            <a:r>
              <a:rPr lang="el-GR" altLang="de-DE" sz="1600" b="1" u="sng" dirty="0">
                <a:solidFill>
                  <a:schemeClr val="tx1"/>
                </a:solidFill>
                <a:latin typeface="Calibri" charset="0"/>
                <a:sym typeface="+mn-ea"/>
              </a:rPr>
              <a:t>HPV</a:t>
            </a:r>
            <a:r>
              <a:rPr lang="de-DE" altLang="el-GR" sz="1600" b="1" u="sng" dirty="0">
                <a:solidFill>
                  <a:schemeClr val="tx1"/>
                </a:solidFill>
                <a:latin typeface="Calibri" charset="0"/>
                <a:sym typeface="+mn-ea"/>
              </a:rPr>
              <a:t> </a:t>
            </a:r>
            <a:r>
              <a:rPr lang="el-GR" altLang="de-DE" sz="1600" b="1" u="sng" dirty="0">
                <a:solidFill>
                  <a:schemeClr val="tx1"/>
                </a:solidFill>
                <a:latin typeface="Calibri" charset="0"/>
                <a:sym typeface="+mn-ea"/>
              </a:rPr>
              <a:t>λοίμωξη</a:t>
            </a:r>
            <a:r>
              <a:rPr lang="el-GR" altLang="de-DE" sz="1600" b="1" dirty="0">
                <a:solidFill>
                  <a:schemeClr val="tx1"/>
                </a:solidFill>
                <a:latin typeface="Calibri" charset="0"/>
                <a:sym typeface="+mn-ea"/>
              </a:rPr>
              <a:t> είναι </a:t>
            </a:r>
            <a:r>
              <a:rPr lang="el-GR" altLang="de-DE" sz="1600" b="1" u="sng" dirty="0">
                <a:solidFill>
                  <a:schemeClr val="tx1"/>
                </a:solidFill>
                <a:latin typeface="Calibri" charset="0"/>
                <a:sym typeface="+mn-ea"/>
              </a:rPr>
              <a:t>απαραίτητη</a:t>
            </a:r>
            <a:r>
              <a:rPr lang="el-GR" altLang="de-DE" sz="1600" b="1" dirty="0">
                <a:solidFill>
                  <a:schemeClr val="tx1"/>
                </a:solidFill>
                <a:latin typeface="Calibri" charset="0"/>
                <a:sym typeface="+mn-ea"/>
              </a:rPr>
              <a:t> για την ανάπτυξη τραχηλικής νεοπλασίας αλλά </a:t>
            </a:r>
            <a:r>
              <a:rPr lang="el-GR" altLang="de-DE" sz="1600" b="1" u="sng" dirty="0">
                <a:solidFill>
                  <a:schemeClr val="tx1"/>
                </a:solidFill>
                <a:latin typeface="Calibri" charset="0"/>
                <a:sym typeface="+mn-ea"/>
              </a:rPr>
              <a:t>από μόνη της </a:t>
            </a:r>
            <a:r>
              <a:rPr lang="el-GR" altLang="de-DE" sz="1600" b="1" u="sng" dirty="0">
                <a:solidFill>
                  <a:srgbClr val="C00000"/>
                </a:solidFill>
                <a:latin typeface="Calibri" charset="0"/>
                <a:sym typeface="+mn-ea"/>
              </a:rPr>
              <a:t>δεν είναι ικανή</a:t>
            </a:r>
            <a:r>
              <a:rPr lang="el-GR" altLang="de-DE" sz="1600" b="1" u="sng" dirty="0">
                <a:solidFill>
                  <a:schemeClr val="tx1"/>
                </a:solidFill>
                <a:latin typeface="Calibri" charset="0"/>
                <a:sym typeface="+mn-ea"/>
              </a:rPr>
              <a:t> να προκαλέσει υψηλόβαθμο </a:t>
            </a:r>
            <a:r>
              <a:rPr lang="de-DE" altLang="el-GR" sz="1600" b="1" u="sng" dirty="0">
                <a:solidFill>
                  <a:schemeClr val="tx1"/>
                </a:solidFill>
                <a:latin typeface="Calibri" charset="0"/>
                <a:sym typeface="+mn-ea"/>
              </a:rPr>
              <a:t>CIN</a:t>
            </a:r>
            <a:r>
              <a:rPr lang="el-GR" altLang="de-DE" sz="1600" b="1" u="sng" dirty="0">
                <a:solidFill>
                  <a:schemeClr val="tx1"/>
                </a:solidFill>
                <a:latin typeface="Calibri" charset="0"/>
                <a:sym typeface="+mn-ea"/>
              </a:rPr>
              <a:t> &amp; καρκίνο</a:t>
            </a:r>
            <a:r>
              <a:rPr lang="el-GR" altLang="de-DE" sz="1600" b="1" dirty="0">
                <a:solidFill>
                  <a:schemeClr val="tx1"/>
                </a:solidFill>
                <a:latin typeface="Calibri" charset="0"/>
                <a:sym typeface="+mn-ea"/>
              </a:rPr>
              <a:t>.</a:t>
            </a:r>
          </a:p>
          <a:p>
            <a:pPr lvl="0"/>
            <a:endParaRPr lang="el-GR" altLang="de-DE" sz="1600" b="1" dirty="0">
              <a:solidFill>
                <a:schemeClr val="tx1"/>
              </a:solidFill>
              <a:latin typeface="Calibri" charset="0"/>
              <a:sym typeface="+mn-ea"/>
            </a:endParaRPr>
          </a:p>
          <a:p>
            <a:pPr lvl="0"/>
            <a:r>
              <a:rPr lang="en-US" sz="1600" b="1">
                <a:sym typeface="+mn-ea"/>
              </a:rPr>
              <a:t>Παράγοντες</a:t>
            </a:r>
            <a:r>
              <a:rPr lang="el-GR" altLang="en-US" sz="1600" b="1">
                <a:sym typeface="+mn-ea"/>
              </a:rPr>
              <a:t> που επηρεάζουν:</a:t>
            </a:r>
            <a:endParaRPr lang="el-GR" altLang="en-US" sz="1600" b="1"/>
          </a:p>
          <a:p>
            <a:pPr lvl="1"/>
            <a:r>
              <a:rPr lang="el-GR" altLang="en-US" sz="1400" b="1">
                <a:solidFill>
                  <a:srgbClr val="0070C0"/>
                </a:solidFill>
                <a:sym typeface="+mn-ea"/>
              </a:rPr>
              <a:t>ογκογόνο στέλεχος του ιού </a:t>
            </a:r>
            <a:r>
              <a:rPr lang="en-US" sz="1400" b="1" dirty="0">
                <a:solidFill>
                  <a:srgbClr val="0070C0"/>
                </a:solidFill>
                <a:sym typeface="+mn-ea"/>
              </a:rPr>
              <a:t>HPV</a:t>
            </a:r>
          </a:p>
          <a:p>
            <a:pPr lvl="1"/>
            <a:r>
              <a:rPr lang="el-GR" altLang="en-US" sz="1400" b="1" dirty="0">
                <a:solidFill>
                  <a:srgbClr val="0070C0"/>
                </a:solidFill>
                <a:sym typeface="+mn-ea"/>
              </a:rPr>
              <a:t>εμμένουσα λοίμωξη του γεννητικού συστήματος</a:t>
            </a:r>
            <a:endParaRPr lang="en-US" sz="1400" b="1">
              <a:solidFill>
                <a:srgbClr val="0070C0"/>
              </a:solidFill>
            </a:endParaRPr>
          </a:p>
          <a:p>
            <a:pPr lvl="1"/>
            <a:r>
              <a:rPr lang="el-GR" altLang="en-US" sz="1400" b="1">
                <a:solidFill>
                  <a:srgbClr val="0070C0"/>
                </a:solidFill>
              </a:rPr>
              <a:t>ανοσοκαταστολή (</a:t>
            </a:r>
            <a:r>
              <a:rPr lang="de-DE" altLang="el-GR" sz="1400" b="1">
                <a:solidFill>
                  <a:srgbClr val="0070C0"/>
                </a:solidFill>
                <a:latin typeface="Calibri" charset="0"/>
              </a:rPr>
              <a:t>HIV, </a:t>
            </a:r>
            <a:r>
              <a:rPr lang="el-GR" altLang="de-DE" sz="1400" b="1">
                <a:solidFill>
                  <a:srgbClr val="0070C0"/>
                </a:solidFill>
                <a:latin typeface="Calibri" charset="0"/>
              </a:rPr>
              <a:t>χρόνια ανοσοκατασταλτική θεραπεία)</a:t>
            </a:r>
            <a:endParaRPr lang="en-US" sz="1400" b="1">
              <a:solidFill>
                <a:srgbClr val="0070C0"/>
              </a:solidFill>
            </a:endParaRPr>
          </a:p>
          <a:p>
            <a:pPr lvl="1"/>
            <a:r>
              <a:rPr lang="en-US" sz="1400" b="1">
                <a:solidFill>
                  <a:srgbClr val="0070C0"/>
                </a:solidFill>
                <a:sym typeface="+mn-ea"/>
              </a:rPr>
              <a:t>κάπνισμα</a:t>
            </a:r>
            <a:endParaRPr lang="en-US" sz="1600">
              <a:sym typeface="+mn-ea"/>
            </a:endParaRPr>
          </a:p>
          <a:p>
            <a:pPr lvl="0"/>
            <a:endParaRPr lang="en-US" sz="1400" b="1">
              <a:sym typeface="+mn-ea"/>
            </a:endParaRPr>
          </a:p>
          <a:p>
            <a:pPr lvl="0"/>
            <a:endParaRPr lang="en-US" sz="1400" b="1">
              <a:sym typeface="+mn-ea"/>
            </a:endParaRPr>
          </a:p>
          <a:p>
            <a:pPr lvl="0"/>
            <a:endParaRPr lang="en-US" sz="1400" b="1">
              <a:sym typeface="+mn-ea"/>
            </a:endParaRPr>
          </a:p>
          <a:p>
            <a:pPr lvl="0"/>
            <a:endParaRPr lang="en-US" sz="1400" b="1">
              <a:sym typeface="+mn-ea"/>
            </a:endParaRPr>
          </a:p>
          <a:p>
            <a:pPr lvl="0"/>
            <a:endParaRPr lang="en-US" sz="1400" b="1">
              <a:sym typeface="+mn-ea"/>
            </a:endParaRPr>
          </a:p>
          <a:p>
            <a:pPr lvl="0"/>
            <a:endParaRPr lang="en-US" sz="1400" b="1">
              <a:sym typeface="+mn-ea"/>
            </a:endParaRPr>
          </a:p>
          <a:p>
            <a:pPr lvl="0"/>
            <a:endParaRPr lang="en-US" sz="1400" b="1">
              <a:sym typeface="+mn-ea"/>
            </a:endParaRPr>
          </a:p>
          <a:p>
            <a:pPr lvl="0"/>
            <a:r>
              <a:rPr lang="en-US" sz="1400" b="1">
                <a:sym typeface="+mn-ea"/>
              </a:rPr>
              <a:t>Έτσι</a:t>
            </a:r>
            <a:r>
              <a:rPr lang="el-GR" altLang="en-US" sz="1400" b="1">
                <a:sym typeface="+mn-ea"/>
              </a:rPr>
              <a:t> </a:t>
            </a:r>
            <a:r>
              <a:rPr lang="en-US" sz="1400" b="1">
                <a:sym typeface="+mn-ea"/>
              </a:rPr>
              <a:t>εξηγείται το γεγονός</a:t>
            </a:r>
            <a:r>
              <a:rPr lang="el-GR" altLang="en-US" sz="1400" b="1">
                <a:sym typeface="+mn-ea"/>
              </a:rPr>
              <a:t> </a:t>
            </a:r>
            <a:r>
              <a:rPr lang="en-US" sz="1400" b="1">
                <a:sym typeface="+mn-ea"/>
              </a:rPr>
              <a:t>ότι, ενώ η μόλυνση</a:t>
            </a:r>
            <a:r>
              <a:rPr lang="en-US" sz="1400">
                <a:sym typeface="+mn-ea"/>
              </a:rPr>
              <a:t> </a:t>
            </a:r>
            <a:r>
              <a:rPr lang="en-US" sz="1400" b="1">
                <a:sym typeface="+mn-ea"/>
              </a:rPr>
              <a:t>είναι πολύ συχνή στο γενικό πληθυσμό, τα περιστατικά καρκίνων είναι σχετικά λίγα</a:t>
            </a:r>
            <a:r>
              <a:rPr lang="el-GR" altLang="en-US" sz="1400" b="1">
                <a:sym typeface="+mn-ea"/>
              </a:rPr>
              <a:t>.</a:t>
            </a:r>
            <a:endParaRPr lang="en-US" sz="1600">
              <a:sym typeface="+mn-ea"/>
            </a:endParaRPr>
          </a:p>
          <a:p>
            <a:pPr marL="0" lvl="0" indent="0">
              <a:buNone/>
            </a:pPr>
            <a:endParaRPr lang="en-US" sz="1600">
              <a:sym typeface="+mn-ea"/>
            </a:endParaRPr>
          </a:p>
          <a:p>
            <a:pPr lvl="0"/>
            <a:endParaRPr lang="en-US" sz="1600">
              <a:sym typeface="+mn-ea"/>
            </a:endParaRPr>
          </a:p>
          <a:p>
            <a:pPr lvl="0"/>
            <a:endParaRPr lang="en-US" sz="1600">
              <a:sym typeface="+mn-ea"/>
            </a:endParaRPr>
          </a:p>
          <a:p>
            <a:pPr lvl="0"/>
            <a:endParaRPr lang="en-US" sz="1400">
              <a:sym typeface="+mn-ea"/>
            </a:endParaRPr>
          </a:p>
          <a:p>
            <a:pPr lvl="0"/>
            <a:endParaRPr lang="el-GR" altLang="en-US" sz="1555">
              <a:solidFill>
                <a:schemeClr val="tx1"/>
              </a:solidFill>
              <a:latin typeface="Calibri" charset="0"/>
              <a:sym typeface="+mn-ea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1259840" y="4076700"/>
          <a:ext cx="3022600" cy="1143000"/>
        </p:xfrm>
        <a:graphic>
          <a:graphicData uri="http://schemas.openxmlformats.org/drawingml/2006/table">
            <a:tbl>
              <a:tblPr firstRow="1">
                <a:tableStyleId>{0660B408-B3CF-4A94-85FC-2B1E0A45F4A2}</a:tableStyleId>
              </a:tblPr>
              <a:tblGrid>
                <a:gridCol w="302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altLang="en-US" sz="1200">
                          <a:solidFill>
                            <a:srgbClr val="FFFF00"/>
                          </a:solidFill>
                        </a:rPr>
                        <a:t>Χαμηλού κινδύνου </a:t>
                      </a:r>
                      <a:r>
                        <a:rPr lang="de-DE" altLang="el-GR" sz="1200" dirty="0">
                          <a:solidFill>
                            <a:srgbClr val="FFFF00"/>
                          </a:solidFill>
                          <a:latin typeface="Calibri" charset="0"/>
                          <a:cs typeface="+mn-lt"/>
                          <a:sym typeface="+mn-ea"/>
                        </a:rPr>
                        <a:t>HPV</a:t>
                      </a:r>
                      <a:r>
                        <a:rPr lang="el-GR" altLang="de-DE" sz="1200" dirty="0">
                          <a:solidFill>
                            <a:srgbClr val="FFFF00"/>
                          </a:solidFill>
                          <a:latin typeface="Calibri" charset="0"/>
                          <a:cs typeface="+mn-lt"/>
                          <a:sym typeface="+mn-ea"/>
                        </a:rPr>
                        <a:t> (6, 11)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altLang="en-US" sz="1200" b="1"/>
                        <a:t>10%</a:t>
                      </a:r>
                      <a:r>
                        <a:rPr lang="el-GR" altLang="en-US" sz="1200"/>
                        <a:t> χαμηλόβαθμων αλλοιώσεων </a:t>
                      </a:r>
                      <a:r>
                        <a:rPr lang="el-GR" altLang="en-US" sz="1200" b="1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cs typeface="+mn-lt"/>
                          <a:sym typeface="+mn-ea"/>
                        </a:rPr>
                        <a:t>CIN </a:t>
                      </a:r>
                      <a:r>
                        <a:rPr lang="el-GR" sz="1200" b="1" dirty="0">
                          <a:solidFill>
                            <a:schemeClr val="tx1"/>
                          </a:solidFill>
                          <a:cs typeface="+mn-lt"/>
                          <a:sym typeface="+mn-ea"/>
                        </a:rPr>
                        <a:t>1)</a:t>
                      </a:r>
                      <a:endParaRPr lang="el-GR" altLang="en-US" sz="1200" b="1" dirty="0">
                        <a:solidFill>
                          <a:schemeClr val="tx1"/>
                        </a:solidFill>
                        <a:cs typeface="+mn-lt"/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altLang="en-US" sz="1200" b="1">
                          <a:solidFill>
                            <a:srgbClr val="FF0000"/>
                          </a:solidFill>
                        </a:rPr>
                        <a:t>90%</a:t>
                      </a:r>
                      <a:r>
                        <a:rPr lang="el-GR" altLang="en-US" sz="1200"/>
                        <a:t> οξυτενών </a:t>
                      </a:r>
                      <a:r>
                        <a:rPr lang="el-GR" altLang="en-US" sz="1200" b="1"/>
                        <a:t>κονδυλωμάτων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/>
          <p:nvPr/>
        </p:nvGraphicFramePr>
        <p:xfrm>
          <a:off x="4427855" y="3842385"/>
          <a:ext cx="3391535" cy="1515110"/>
        </p:xfrm>
        <a:graphic>
          <a:graphicData uri="http://schemas.openxmlformats.org/drawingml/2006/table">
            <a:tbl>
              <a:tblPr firstRow="1">
                <a:tableStyleId>{0660B408-B3CF-4A94-85FC-2B1E0A45F4A2}</a:tableStyleId>
              </a:tblPr>
              <a:tblGrid>
                <a:gridCol w="3391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86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altLang="en-US" sz="1200">
                          <a:solidFill>
                            <a:srgbClr val="FFFF00"/>
                          </a:solidFill>
                        </a:rPr>
                        <a:t>Υψηλού κινδύνου </a:t>
                      </a:r>
                      <a:r>
                        <a:rPr lang="de-DE" altLang="el-GR" sz="1200" dirty="0">
                          <a:solidFill>
                            <a:srgbClr val="FFFF00"/>
                          </a:solidFill>
                          <a:latin typeface="Calibri" charset="0"/>
                          <a:cs typeface="+mn-lt"/>
                          <a:sym typeface="+mn-ea"/>
                        </a:rPr>
                        <a:t>HPV</a:t>
                      </a:r>
                      <a:r>
                        <a:rPr lang="el-GR" altLang="de-DE" sz="1200" dirty="0">
                          <a:solidFill>
                            <a:srgbClr val="FFFF00"/>
                          </a:solidFill>
                          <a:latin typeface="Calibri" charset="0"/>
                          <a:cs typeface="+mn-lt"/>
                          <a:sym typeface="+mn-ea"/>
                        </a:rPr>
                        <a:t> (16, 18)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altLang="en-US" sz="1200" b="1"/>
                        <a:t>25% </a:t>
                      </a:r>
                      <a:r>
                        <a:rPr lang="el-GR" altLang="en-US" sz="1200"/>
                        <a:t>χαμηλόβαθμων αλλοιώσεων </a:t>
                      </a:r>
                      <a:r>
                        <a:rPr lang="el-GR" altLang="en-US" sz="1200" b="1">
                          <a:solidFill>
                            <a:schemeClr val="tx1"/>
                          </a:solidFill>
                          <a:sym typeface="+mn-ea"/>
                        </a:rPr>
                        <a:t>(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cs typeface="+mn-lt"/>
                          <a:sym typeface="+mn-ea"/>
                        </a:rPr>
                        <a:t>CIN </a:t>
                      </a:r>
                      <a:r>
                        <a:rPr lang="el-GR" sz="1200" b="1" dirty="0">
                          <a:solidFill>
                            <a:schemeClr val="tx1"/>
                          </a:solidFill>
                          <a:cs typeface="+mn-lt"/>
                          <a:sym typeface="+mn-ea"/>
                        </a:rPr>
                        <a:t>1)</a:t>
                      </a:r>
                      <a:endParaRPr lang="el-GR" alt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1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altLang="en-US" sz="1200" b="1">
                          <a:solidFill>
                            <a:srgbClr val="FF0000"/>
                          </a:solidFill>
                        </a:rPr>
                        <a:t>50-60%</a:t>
                      </a:r>
                      <a:r>
                        <a:rPr lang="el-GR" altLang="en-US" sz="1200"/>
                        <a:t> </a:t>
                      </a:r>
                      <a:r>
                        <a:rPr lang="el-GR" altLang="en-US" sz="1200" b="1"/>
                        <a:t>υψηλόβαθμων</a:t>
                      </a:r>
                      <a:r>
                        <a:rPr lang="el-GR" altLang="en-US" sz="1200"/>
                        <a:t> αλλοιώσεων </a:t>
                      </a:r>
                      <a:r>
                        <a:rPr lang="el-GR" altLang="en-US" sz="1200" b="1">
                          <a:solidFill>
                            <a:schemeClr val="tx1"/>
                          </a:solidFill>
                          <a:sym typeface="+mn-ea"/>
                        </a:rPr>
                        <a:t>(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cs typeface="+mn-lt"/>
                          <a:sym typeface="+mn-ea"/>
                        </a:rPr>
                        <a:t>CIN </a:t>
                      </a:r>
                      <a:r>
                        <a:rPr lang="el-GR" altLang="en-US" sz="1200" b="1" dirty="0">
                          <a:solidFill>
                            <a:schemeClr val="tx1"/>
                          </a:solidFill>
                          <a:cs typeface="+mn-lt"/>
                          <a:sym typeface="+mn-ea"/>
                        </a:rPr>
                        <a:t>2, 3</a:t>
                      </a:r>
                      <a:r>
                        <a:rPr lang="el-GR" sz="1200" b="1" dirty="0">
                          <a:solidFill>
                            <a:schemeClr val="tx1"/>
                          </a:solidFill>
                          <a:cs typeface="+mn-lt"/>
                          <a:sym typeface="+mn-ea"/>
                        </a:rPr>
                        <a:t>)</a:t>
                      </a:r>
                      <a:endParaRPr lang="el-GR" alt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6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altLang="en-US" sz="1200" b="1">
                          <a:solidFill>
                            <a:srgbClr val="FF0000"/>
                          </a:solidFill>
                        </a:rPr>
                        <a:t>70%</a:t>
                      </a:r>
                      <a:r>
                        <a:rPr lang="el-GR" altLang="en-US" sz="1200"/>
                        <a:t> </a:t>
                      </a:r>
                      <a:r>
                        <a:rPr lang="el-GR" altLang="en-US" sz="1200" b="1"/>
                        <a:t>καρκίνων τραχήλου μήτρας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Φυσική ιστορία</a:t>
            </a:r>
            <a:r>
              <a:rPr lang="de-DE" altLang="el-GR">
                <a:latin typeface="Calibri" charset="0"/>
              </a:rPr>
              <a:t> CIN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l-GR" altLang="en-US" sz="1600" b="1">
                <a:sym typeface="+mn-ea"/>
              </a:rPr>
              <a:t>Οι </a:t>
            </a:r>
            <a:r>
              <a:rPr lang="el-GR" altLang="en-US" sz="1600" b="1" u="sng">
                <a:sym typeface="+mn-ea"/>
              </a:rPr>
              <a:t>περισσότερες</a:t>
            </a:r>
            <a:r>
              <a:rPr lang="el-GR" altLang="en-US" sz="1600" b="1">
                <a:sym typeface="+mn-ea"/>
              </a:rPr>
              <a:t> λοιμώξεις</a:t>
            </a:r>
            <a:r>
              <a:rPr lang="el-GR" altLang="en-US" sz="1600">
                <a:sym typeface="+mn-ea"/>
              </a:rPr>
              <a:t> από </a:t>
            </a:r>
            <a:r>
              <a:rPr lang="de-DE" altLang="en-US" sz="1600">
                <a:latin typeface="Calibri" charset="0"/>
                <a:sym typeface="+mn-ea"/>
              </a:rPr>
              <a:t>HPV</a:t>
            </a:r>
            <a:r>
              <a:rPr lang="el-GR" altLang="de-DE" sz="1600">
                <a:latin typeface="Calibri" charset="0"/>
                <a:sym typeface="+mn-ea"/>
              </a:rPr>
              <a:t> </a:t>
            </a:r>
            <a:r>
              <a:rPr lang="el-GR" altLang="de-DE" sz="1600" b="1" u="sng">
                <a:latin typeface="Calibri" charset="0"/>
                <a:sym typeface="+mn-ea"/>
              </a:rPr>
              <a:t>σε </a:t>
            </a:r>
            <a:r>
              <a:rPr lang="en-US" sz="1600" b="1" u="sng">
                <a:sym typeface="+mn-ea"/>
              </a:rPr>
              <a:t>ν</a:t>
            </a:r>
            <a:r>
              <a:rPr lang="el-GR" altLang="en-US" sz="1600" b="1" u="sng">
                <a:sym typeface="+mn-ea"/>
              </a:rPr>
              <a:t>εαρέ</a:t>
            </a:r>
            <a:r>
              <a:rPr lang="en-US" sz="1600" b="1" u="sng">
                <a:sym typeface="+mn-ea"/>
              </a:rPr>
              <a:t>ς γυναίκες</a:t>
            </a:r>
            <a:r>
              <a:rPr lang="el-GR" altLang="en-US" sz="1600" b="1">
                <a:sym typeface="+mn-ea"/>
              </a:rPr>
              <a:t> </a:t>
            </a:r>
            <a:r>
              <a:rPr lang="el-GR" altLang="de-DE" sz="1600">
                <a:latin typeface="Calibri" charset="0"/>
                <a:sym typeface="+mn-ea"/>
              </a:rPr>
              <a:t>είναι </a:t>
            </a:r>
            <a:r>
              <a:rPr lang="el-GR" altLang="de-DE" sz="1600" b="1" u="sng">
                <a:solidFill>
                  <a:srgbClr val="00B050"/>
                </a:solidFill>
                <a:latin typeface="Calibri" charset="0"/>
                <a:sym typeface="+mn-ea"/>
              </a:rPr>
              <a:t>παροδικές.</a:t>
            </a:r>
          </a:p>
          <a:p>
            <a:pPr lvl="1"/>
            <a:r>
              <a:rPr lang="el-GR" altLang="en-US" sz="1400">
                <a:sym typeface="+mn-ea"/>
              </a:rPr>
              <a:t>Τυπικά </a:t>
            </a:r>
            <a:r>
              <a:rPr lang="el-GR" altLang="en-US" sz="1400" b="1">
                <a:solidFill>
                  <a:srgbClr val="00B050"/>
                </a:solidFill>
                <a:sym typeface="+mn-ea"/>
              </a:rPr>
              <a:t>υποχωρούν </a:t>
            </a:r>
            <a:r>
              <a:rPr lang="en-US" sz="1400" b="1">
                <a:solidFill>
                  <a:srgbClr val="00B050"/>
                </a:solidFill>
                <a:sym typeface="+mn-ea"/>
              </a:rPr>
              <a:t>μέσα σε 2</a:t>
            </a:r>
            <a:r>
              <a:rPr lang="de-DE" altLang="en-US" sz="1400" b="1">
                <a:solidFill>
                  <a:srgbClr val="00B050"/>
                </a:solidFill>
                <a:latin typeface="Calibri" charset="0"/>
                <a:sym typeface="+mn-ea"/>
              </a:rPr>
              <a:t> </a:t>
            </a:r>
            <a:r>
              <a:rPr lang="en-US" sz="1400" b="1">
                <a:solidFill>
                  <a:srgbClr val="00B050"/>
                </a:solidFill>
                <a:sym typeface="+mn-ea"/>
              </a:rPr>
              <a:t>χρόνια.</a:t>
            </a:r>
            <a:endParaRPr lang="en-US" sz="1400" b="1">
              <a:sym typeface="+mn-ea"/>
            </a:endParaRPr>
          </a:p>
          <a:p>
            <a:pPr lvl="0"/>
            <a:endParaRPr lang="en-US" sz="1600"/>
          </a:p>
          <a:p>
            <a:pPr lvl="0"/>
            <a:r>
              <a:rPr lang="en-US" sz="1600">
                <a:sym typeface="+mn-ea"/>
              </a:rPr>
              <a:t>Στο </a:t>
            </a:r>
            <a:r>
              <a:rPr lang="en-US" sz="1600" b="1">
                <a:solidFill>
                  <a:srgbClr val="C00000"/>
                </a:solidFill>
                <a:sym typeface="+mn-ea"/>
              </a:rPr>
              <a:t>10% </a:t>
            </a:r>
            <a:r>
              <a:rPr lang="en-US" sz="1600">
                <a:sym typeface="+mn-ea"/>
              </a:rPr>
              <a:t>των </a:t>
            </a:r>
            <a:r>
              <a:rPr lang="en-US" sz="1600" b="1">
                <a:sym typeface="+mn-ea"/>
              </a:rPr>
              <a:t>νεαρών</a:t>
            </a:r>
            <a:r>
              <a:rPr lang="en-US" sz="1600">
                <a:sym typeface="+mn-ea"/>
              </a:rPr>
              <a:t> γυναικών και στο </a:t>
            </a:r>
            <a:r>
              <a:rPr lang="en-US" sz="1600" b="1">
                <a:solidFill>
                  <a:srgbClr val="C00000"/>
                </a:solidFill>
                <a:sym typeface="+mn-ea"/>
              </a:rPr>
              <a:t>10-20%</a:t>
            </a:r>
            <a:r>
              <a:rPr lang="en-US" sz="1600">
                <a:sym typeface="+mn-ea"/>
              </a:rPr>
              <a:t> των γυναικών</a:t>
            </a:r>
            <a:r>
              <a:rPr lang="el-GR" altLang="en-US" sz="1600" b="1">
                <a:sym typeface="+mn-ea"/>
              </a:rPr>
              <a:t> &gt;</a:t>
            </a:r>
            <a:r>
              <a:rPr lang="en-US" sz="1600" b="1">
                <a:sym typeface="+mn-ea"/>
              </a:rPr>
              <a:t>30 ετών</a:t>
            </a:r>
            <a:r>
              <a:rPr lang="en-US" sz="1600">
                <a:sym typeface="+mn-ea"/>
              </a:rPr>
              <a:t>, η μόλυνση από τους </a:t>
            </a:r>
            <a:r>
              <a:rPr lang="en-US" sz="1600" b="1" u="sng">
                <a:sym typeface="+mn-ea"/>
              </a:rPr>
              <a:t>ογκογόνους</a:t>
            </a:r>
            <a:r>
              <a:rPr lang="en-US" sz="1600">
                <a:sym typeface="+mn-ea"/>
              </a:rPr>
              <a:t> HPV </a:t>
            </a:r>
            <a:r>
              <a:rPr lang="en-US" sz="1600" b="1" u="sng">
                <a:sym typeface="+mn-ea"/>
              </a:rPr>
              <a:t>δεν καθίσταται δυνατό να κατασταλεί</a:t>
            </a:r>
            <a:r>
              <a:rPr lang="en-US" sz="1600" u="sng">
                <a:sym typeface="+mn-ea"/>
              </a:rPr>
              <a:t> </a:t>
            </a:r>
            <a:r>
              <a:rPr lang="en-US" sz="1600" b="1" u="sng">
                <a:sym typeface="+mn-ea"/>
              </a:rPr>
              <a:t>από το ανοσοποιητικό τους σύστημα.</a:t>
            </a:r>
            <a:r>
              <a:rPr lang="el-GR" altLang="en-US" sz="1400">
                <a:sym typeface="+mn-ea"/>
              </a:rPr>
              <a:t> </a:t>
            </a:r>
            <a:r>
              <a:rPr lang="en-US" sz="1400">
                <a:sym typeface="+mn-ea"/>
              </a:rPr>
              <a:t> </a:t>
            </a:r>
          </a:p>
          <a:p>
            <a:pPr lvl="1"/>
            <a:r>
              <a:rPr lang="en-US" sz="1400">
                <a:sym typeface="+mn-ea"/>
              </a:rPr>
              <a:t>Οι </a:t>
            </a:r>
            <a:r>
              <a:rPr lang="en-US" sz="1400" b="1">
                <a:sym typeface="+mn-ea"/>
              </a:rPr>
              <a:t>HPV υψηλού κινδύνου</a:t>
            </a:r>
            <a:r>
              <a:rPr lang="en-US" sz="1400">
                <a:sym typeface="+mn-ea"/>
              </a:rPr>
              <a:t> </a:t>
            </a:r>
            <a:r>
              <a:rPr lang="en-US" sz="1400" b="1">
                <a:solidFill>
                  <a:srgbClr val="C00000"/>
                </a:solidFill>
                <a:sym typeface="+mn-ea"/>
              </a:rPr>
              <a:t>ενσωματώνουν το DNA τους στο DNA του ανθρώπινου κυττάρου </a:t>
            </a:r>
            <a:r>
              <a:rPr lang="en-US" sz="1400">
                <a:sym typeface="+mn-ea"/>
              </a:rPr>
              <a:t>προκαλώντας </a:t>
            </a:r>
            <a:r>
              <a:rPr lang="en-US" sz="1400" b="1">
                <a:solidFill>
                  <a:srgbClr val="C00000"/>
                </a:solidFill>
                <a:sym typeface="+mn-ea"/>
              </a:rPr>
              <a:t>μετάλλαξη</a:t>
            </a:r>
            <a:r>
              <a:rPr lang="en-US" sz="1400">
                <a:sym typeface="+mn-ea"/>
              </a:rPr>
              <a:t>.</a:t>
            </a:r>
          </a:p>
          <a:p>
            <a:pPr lvl="1"/>
            <a:r>
              <a:rPr lang="el-GR" altLang="en-US" sz="1400">
                <a:sym typeface="+mn-ea"/>
              </a:rPr>
              <a:t>Α</a:t>
            </a:r>
            <a:r>
              <a:rPr lang="en-US" sz="1400">
                <a:sym typeface="+mn-ea"/>
              </a:rPr>
              <a:t>υξημένο</a:t>
            </a:r>
            <a:r>
              <a:rPr lang="el-GR" altLang="en-US" sz="1400">
                <a:sym typeface="+mn-ea"/>
              </a:rPr>
              <a:t>ς</a:t>
            </a:r>
            <a:r>
              <a:rPr lang="en-US" sz="1400">
                <a:sym typeface="+mn-ea"/>
              </a:rPr>
              <a:t> κίνδυνο</a:t>
            </a:r>
            <a:r>
              <a:rPr lang="el-GR" altLang="en-US" sz="1400">
                <a:sym typeface="+mn-ea"/>
              </a:rPr>
              <a:t>ς</a:t>
            </a:r>
            <a:r>
              <a:rPr lang="en-US" sz="1400">
                <a:sym typeface="+mn-ea"/>
              </a:rPr>
              <a:t> για εμφάνιση καρκίνων στο μέλλον.</a:t>
            </a:r>
          </a:p>
          <a:p>
            <a:pPr lvl="1"/>
            <a:r>
              <a:rPr lang="el-GR" altLang="en-US" sz="1400">
                <a:sym typeface="+mn-ea"/>
              </a:rPr>
              <a:t>Τυπικά</a:t>
            </a:r>
            <a:r>
              <a:rPr lang="en-US" sz="1400">
                <a:sym typeface="+mn-ea"/>
              </a:rPr>
              <a:t> </a:t>
            </a:r>
            <a:r>
              <a:rPr lang="en-US" sz="1400" b="1">
                <a:solidFill>
                  <a:srgbClr val="C00000"/>
                </a:solidFill>
                <a:sym typeface="+mn-ea"/>
              </a:rPr>
              <a:t>μεσολαβούν</a:t>
            </a:r>
            <a:r>
              <a:rPr lang="en-US" sz="1400">
                <a:solidFill>
                  <a:srgbClr val="C00000"/>
                </a:solidFill>
                <a:sym typeface="+mn-ea"/>
              </a:rPr>
              <a:t> </a:t>
            </a:r>
            <a:r>
              <a:rPr lang="en-US" sz="1400" b="1">
                <a:solidFill>
                  <a:srgbClr val="C00000"/>
                </a:solidFill>
                <a:sym typeface="+mn-ea"/>
              </a:rPr>
              <a:t>10-</a:t>
            </a:r>
            <a:r>
              <a:rPr lang="de-DE" altLang="en-US" sz="1400" b="1">
                <a:solidFill>
                  <a:srgbClr val="C00000"/>
                </a:solidFill>
                <a:latin typeface="Calibri" charset="0"/>
                <a:sym typeface="+mn-ea"/>
              </a:rPr>
              <a:t>2</a:t>
            </a:r>
            <a:r>
              <a:rPr lang="en-US" sz="1400" b="1">
                <a:solidFill>
                  <a:srgbClr val="C00000"/>
                </a:solidFill>
                <a:sym typeface="+mn-ea"/>
              </a:rPr>
              <a:t>0 χρόνια</a:t>
            </a:r>
            <a:r>
              <a:rPr lang="en-US" sz="1400">
                <a:sym typeface="+mn-ea"/>
              </a:rPr>
              <a:t> από τη μόλυνση</a:t>
            </a:r>
            <a:r>
              <a:rPr lang="en-US" sz="1400" b="1">
                <a:sym typeface="+mn-ea"/>
              </a:rPr>
              <a:t> μέχρι τον καρκίνο!</a:t>
            </a:r>
            <a:endParaRPr lang="en-US" sz="1400" b="1"/>
          </a:p>
          <a:p>
            <a:endParaRPr lang="en-US" sz="1400" b="1"/>
          </a:p>
        </p:txBody>
      </p:sp>
      <p:pic>
        <p:nvPicPr>
          <p:cNvPr id="5" name="Picture 4" descr="Screenshot 2023-04-09 at 10.51.46 P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975" y="4580890"/>
            <a:ext cx="4416425" cy="17462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>
            <a:normAutofit fontScale="90000"/>
          </a:bodyPr>
          <a:lstStyle/>
          <a:p>
            <a:r>
              <a:rPr lang="el-GR" altLang="de-DE" sz="3555">
                <a:latin typeface="Calibri" charset="0"/>
              </a:rPr>
              <a:t>Διαδικασία καρκινογένεσης στον τράχηλο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4E8F2">
                  <a:alpha val="100000"/>
                </a:srgbClr>
              </a:clrFrom>
              <a:clrTo>
                <a:srgbClr val="F4E8F2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260" y="980440"/>
            <a:ext cx="7680325" cy="576072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n-US">
                <a:sym typeface="+mn-ea"/>
              </a:rPr>
              <a:t>Καρκίνος τραχήλου μήτρας</a:t>
            </a:r>
            <a:endParaRPr lang="el-GR" altLang="en-US" sz="2220" i="1">
              <a:sym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760085" cy="4526280"/>
          </a:xfrm>
        </p:spPr>
        <p:txBody>
          <a:bodyPr/>
          <a:lstStyle/>
          <a:p>
            <a:pPr lvl="0"/>
            <a:r>
              <a:rPr lang="de-DE" altLang="el-GR" sz="1400" b="1" i="1" dirty="0">
                <a:latin typeface="Calibri" charset="0"/>
              </a:rPr>
              <a:t>(WHO 2020)</a:t>
            </a:r>
            <a:r>
              <a:rPr lang="el-GR" altLang="de-DE" sz="1400" b="1" i="1" dirty="0">
                <a:latin typeface="Calibri" charset="0"/>
              </a:rPr>
              <a:t>:</a:t>
            </a:r>
            <a:r>
              <a:rPr lang="de-DE" altLang="el-GR" sz="1600" dirty="0">
                <a:latin typeface="Calibri" charset="0"/>
              </a:rPr>
              <a:t> </a:t>
            </a:r>
            <a:r>
              <a:rPr lang="el-GR" altLang="de-DE" sz="1600" b="1" u="sng" dirty="0">
                <a:solidFill>
                  <a:srgbClr val="C00000"/>
                </a:solidFill>
                <a:latin typeface="Calibri" charset="0"/>
              </a:rPr>
              <a:t>4</a:t>
            </a:r>
            <a:r>
              <a:rPr lang="el-GR" altLang="de-DE" sz="1600" b="1" u="sng" baseline="30000" dirty="0">
                <a:solidFill>
                  <a:srgbClr val="C00000"/>
                </a:solidFill>
                <a:latin typeface="Calibri" charset="0"/>
              </a:rPr>
              <a:t>ος</a:t>
            </a:r>
            <a:r>
              <a:rPr lang="el-GR" altLang="de-DE" sz="1600" b="1" u="sng" dirty="0">
                <a:solidFill>
                  <a:srgbClr val="C00000"/>
                </a:solidFill>
                <a:latin typeface="Calibri" charset="0"/>
              </a:rPr>
              <a:t> πιο συχνός καρκίνος στις γυναίκες παγκοσμίως</a:t>
            </a:r>
            <a:endParaRPr lang="el-GR" altLang="de-DE" sz="1600" b="1" dirty="0">
              <a:solidFill>
                <a:srgbClr val="C00000"/>
              </a:solidFill>
              <a:latin typeface="Calibri" charset="0"/>
            </a:endParaRPr>
          </a:p>
          <a:p>
            <a:pPr lvl="1"/>
            <a:r>
              <a:rPr lang="el-GR" altLang="de-DE" sz="1400" b="1" dirty="0">
                <a:latin typeface="Calibri" charset="0"/>
              </a:rPr>
              <a:t>604.000</a:t>
            </a:r>
            <a:r>
              <a:rPr lang="el-GR" altLang="de-DE" sz="1400" dirty="0">
                <a:latin typeface="Calibri" charset="0"/>
              </a:rPr>
              <a:t> </a:t>
            </a:r>
            <a:r>
              <a:rPr lang="el-GR" altLang="de-DE" sz="1400" b="1" dirty="0">
                <a:latin typeface="Calibri" charset="0"/>
              </a:rPr>
              <a:t>νέες περιπτώσεις</a:t>
            </a:r>
            <a:r>
              <a:rPr lang="el-GR" altLang="de-DE" sz="1400" dirty="0">
                <a:latin typeface="Calibri" charset="0"/>
              </a:rPr>
              <a:t> </a:t>
            </a:r>
            <a:r>
              <a:rPr lang="de-DE" altLang="el-GR" sz="1400" dirty="0">
                <a:latin typeface="Calibri" charset="0"/>
              </a:rPr>
              <a:t>&amp; </a:t>
            </a:r>
            <a:r>
              <a:rPr lang="el-GR" altLang="de-DE" sz="1400" b="1" dirty="0">
                <a:latin typeface="Calibri" charset="0"/>
              </a:rPr>
              <a:t>342.000</a:t>
            </a:r>
            <a:r>
              <a:rPr lang="el-GR" altLang="de-DE" sz="1400" dirty="0">
                <a:latin typeface="Calibri" charset="0"/>
              </a:rPr>
              <a:t> </a:t>
            </a:r>
            <a:r>
              <a:rPr lang="el-GR" altLang="de-DE" sz="1400" b="1" dirty="0">
                <a:latin typeface="Calibri" charset="0"/>
              </a:rPr>
              <a:t>θανάτους</a:t>
            </a:r>
            <a:r>
              <a:rPr lang="el-GR" altLang="de-DE" sz="1400" dirty="0">
                <a:latin typeface="Calibri" charset="0"/>
              </a:rPr>
              <a:t> από καρκίνο</a:t>
            </a:r>
            <a:r>
              <a:rPr lang="de-DE" altLang="el-GR" sz="1400" dirty="0">
                <a:latin typeface="Calibri" charset="0"/>
              </a:rPr>
              <a:t> </a:t>
            </a:r>
            <a:r>
              <a:rPr lang="el-GR" altLang="de-DE" sz="1400" dirty="0">
                <a:latin typeface="Calibri" charset="0"/>
              </a:rPr>
              <a:t>τραχήλου </a:t>
            </a:r>
          </a:p>
          <a:p>
            <a:pPr lvl="1"/>
            <a:r>
              <a:rPr lang="el-GR" altLang="de-DE" sz="1400" dirty="0">
                <a:latin typeface="Calibri" charset="0"/>
              </a:rPr>
              <a:t>Το </a:t>
            </a:r>
            <a:r>
              <a:rPr lang="el-GR" altLang="de-DE" sz="1400" b="1" dirty="0">
                <a:latin typeface="Calibri" charset="0"/>
              </a:rPr>
              <a:t>80% των περιπτώσεων</a:t>
            </a:r>
            <a:r>
              <a:rPr lang="el-GR" altLang="de-DE" sz="1400" dirty="0">
                <a:latin typeface="Calibri" charset="0"/>
              </a:rPr>
              <a:t> </a:t>
            </a:r>
            <a:r>
              <a:rPr lang="el-GR" altLang="de-DE" sz="1400" b="1" dirty="0">
                <a:latin typeface="Calibri" charset="0"/>
              </a:rPr>
              <a:t>(90% των θανάτων)</a:t>
            </a:r>
            <a:r>
              <a:rPr lang="el-GR" altLang="de-DE" sz="1400" dirty="0">
                <a:latin typeface="Calibri" charset="0"/>
              </a:rPr>
              <a:t> εντοπίζεται στις </a:t>
            </a:r>
            <a:r>
              <a:rPr lang="el-GR" altLang="de-DE" sz="1400" b="1" dirty="0">
                <a:latin typeface="Calibri" charset="0"/>
              </a:rPr>
              <a:t>αναπτυσσόμενες χώρες</a:t>
            </a:r>
            <a:r>
              <a:rPr lang="el-GR" altLang="de-DE" sz="1400" dirty="0">
                <a:latin typeface="Calibri" charset="0"/>
              </a:rPr>
              <a:t>. Η διαφορά αυτή οφείλεται κυρίως σε περιορισμένη πρόσβαση των γυναικών σε υπηρεσίες φροντίδας υγείας, πρόληψης με συνέπεια την καθυστερημένη διάγνωση και τη μη έγκαιρη παρέμβαση.</a:t>
            </a:r>
            <a:endParaRPr lang="el-GR" altLang="de-DE" sz="1400" i="1" dirty="0">
              <a:latin typeface="Calibri" charset="0"/>
              <a:sym typeface="+mn-ea"/>
            </a:endParaRPr>
          </a:p>
          <a:p>
            <a:endParaRPr lang="el-GR" altLang="de-DE" sz="1400" i="1" dirty="0">
              <a:latin typeface="Calibri" charset="0"/>
              <a:sym typeface="+mn-ea"/>
            </a:endParaRPr>
          </a:p>
          <a:p>
            <a:r>
              <a:rPr lang="el-GR" altLang="de-DE" sz="1400" b="1" i="1" dirty="0">
                <a:latin typeface="Calibri" charset="0"/>
                <a:sym typeface="+mn-ea"/>
              </a:rPr>
              <a:t>(ΗΠΑ 2023):</a:t>
            </a:r>
            <a:r>
              <a:rPr lang="el-GR" altLang="de-DE" sz="1600" dirty="0">
                <a:latin typeface="Calibri" charset="0"/>
                <a:sym typeface="+mn-ea"/>
              </a:rPr>
              <a:t> </a:t>
            </a:r>
            <a:r>
              <a:rPr lang="el-GR" altLang="de-DE" sz="1600" b="1" u="sng" dirty="0">
                <a:solidFill>
                  <a:srgbClr val="C00000"/>
                </a:solidFill>
                <a:latin typeface="Calibri" charset="0"/>
                <a:sym typeface="+mn-ea"/>
              </a:rPr>
              <a:t>3</a:t>
            </a:r>
            <a:r>
              <a:rPr lang="el-GR" altLang="de-DE" sz="1600" b="1" u="sng" baseline="30000" dirty="0">
                <a:solidFill>
                  <a:srgbClr val="C00000"/>
                </a:solidFill>
                <a:latin typeface="Calibri" charset="0"/>
                <a:sym typeface="+mn-ea"/>
              </a:rPr>
              <a:t>ος</a:t>
            </a:r>
            <a:r>
              <a:rPr lang="el-GR" altLang="de-DE" sz="1600" b="1" u="sng" dirty="0">
                <a:solidFill>
                  <a:srgbClr val="C00000"/>
                </a:solidFill>
                <a:latin typeface="Calibri" charset="0"/>
                <a:sym typeface="+mn-ea"/>
              </a:rPr>
              <a:t> πιο συχνός καρκίνος στις γυναίκες</a:t>
            </a:r>
            <a:endParaRPr lang="el-GR" altLang="de-DE" sz="1600" b="1" u="sng">
              <a:solidFill>
                <a:srgbClr val="C00000"/>
              </a:solidFill>
              <a:latin typeface="Calibri" charset="0"/>
              <a:sym typeface="+mn-ea"/>
            </a:endParaRPr>
          </a:p>
          <a:p>
            <a:pPr lvl="1"/>
            <a:r>
              <a:rPr lang="el-GR" altLang="de-DE" sz="1400" b="1">
                <a:latin typeface="Calibri" charset="0"/>
                <a:sym typeface="+mn-ea"/>
              </a:rPr>
              <a:t>13.960 νέες περιπτώσεις</a:t>
            </a:r>
            <a:r>
              <a:rPr lang="el-GR" altLang="de-DE" sz="1400">
                <a:latin typeface="Calibri" charset="0"/>
                <a:sym typeface="+mn-ea"/>
              </a:rPr>
              <a:t> και </a:t>
            </a:r>
            <a:r>
              <a:rPr lang="el-GR" altLang="de-DE" sz="1400" b="1">
                <a:latin typeface="Calibri" charset="0"/>
                <a:sym typeface="+mn-ea"/>
              </a:rPr>
              <a:t>4.310</a:t>
            </a:r>
            <a:r>
              <a:rPr lang="el-GR" altLang="de-DE" sz="1400">
                <a:latin typeface="Calibri" charset="0"/>
                <a:sym typeface="+mn-ea"/>
              </a:rPr>
              <a:t> </a:t>
            </a:r>
            <a:r>
              <a:rPr lang="el-GR" altLang="de-DE" sz="1400" b="1">
                <a:latin typeface="Calibri" charset="0"/>
                <a:sym typeface="+mn-ea"/>
              </a:rPr>
              <a:t>θάνατοι</a:t>
            </a:r>
            <a:r>
              <a:rPr lang="el-GR" altLang="de-DE" sz="1400">
                <a:latin typeface="Calibri" charset="0"/>
                <a:sym typeface="+mn-ea"/>
              </a:rPr>
              <a:t> από καρκίνο τραχήλου κάθε χρόνο.</a:t>
            </a:r>
            <a:endParaRPr lang="en-US" sz="1600" i="1"/>
          </a:p>
          <a:p>
            <a:endParaRPr lang="en-US" sz="1400" i="1"/>
          </a:p>
          <a:p>
            <a:r>
              <a:rPr lang="en-US" sz="1400" b="1" i="1"/>
              <a:t>(</a:t>
            </a:r>
            <a:r>
              <a:rPr lang="el-GR" altLang="en-US" sz="1400" b="1" i="1"/>
              <a:t>Ελλάδα 2020</a:t>
            </a:r>
            <a:r>
              <a:rPr lang="en-US" sz="1400" b="1" i="1"/>
              <a:t>)</a:t>
            </a:r>
            <a:r>
              <a:rPr lang="el-GR" altLang="en-US" sz="1400" b="1" i="1"/>
              <a:t>:</a:t>
            </a:r>
            <a:r>
              <a:rPr lang="el-GR" altLang="en-US" sz="1600" i="1"/>
              <a:t> </a:t>
            </a:r>
            <a:r>
              <a:rPr lang="el-GR" altLang="en-US" sz="1600" b="1" u="sng"/>
              <a:t>10</a:t>
            </a:r>
            <a:r>
              <a:rPr lang="el-GR" altLang="en-US" sz="1600" b="1" u="sng" baseline="30000"/>
              <a:t>η</a:t>
            </a:r>
            <a:r>
              <a:rPr lang="el-GR" altLang="en-US" sz="1600" b="1" u="sng"/>
              <a:t> πιο συχνή κακοήθεια στις γυναίκες</a:t>
            </a:r>
            <a:r>
              <a:rPr lang="el-GR" altLang="en-US" sz="1600" b="1"/>
              <a:t>, και </a:t>
            </a:r>
            <a:r>
              <a:rPr lang="el-GR" altLang="en-US" sz="1600" b="1" u="sng">
                <a:solidFill>
                  <a:srgbClr val="C00000"/>
                </a:solidFill>
              </a:rPr>
              <a:t>3</a:t>
            </a:r>
            <a:r>
              <a:rPr lang="el-GR" altLang="en-US" sz="1600" b="1" u="sng" baseline="30000">
                <a:solidFill>
                  <a:srgbClr val="C00000"/>
                </a:solidFill>
              </a:rPr>
              <a:t>η</a:t>
            </a:r>
            <a:r>
              <a:rPr lang="el-GR" altLang="en-US" sz="1600" b="1" u="sng">
                <a:solidFill>
                  <a:srgbClr val="C00000"/>
                </a:solidFill>
              </a:rPr>
              <a:t> πιο συχνή </a:t>
            </a:r>
            <a:r>
              <a:rPr lang="el-GR" altLang="en-US" sz="1600" b="1" u="sng">
                <a:solidFill>
                  <a:srgbClr val="C00000"/>
                </a:solidFill>
                <a:sym typeface="+mn-ea"/>
              </a:rPr>
              <a:t>για γυναίκες ηλικίας 15-44 ετών</a:t>
            </a:r>
            <a:r>
              <a:rPr lang="el-GR" altLang="en-US" sz="1600" b="1"/>
              <a:t>.</a:t>
            </a:r>
          </a:p>
        </p:txBody>
      </p:sp>
      <p:pic>
        <p:nvPicPr>
          <p:cNvPr id="5" name="Picture 4" descr="Screenshot 2023-04-02 at 11.08.02 PM"/>
          <p:cNvPicPr>
            <a:picLocks noChangeAspect="1"/>
          </p:cNvPicPr>
          <p:nvPr/>
        </p:nvPicPr>
        <p:blipFill>
          <a:blip r:embed="rId2"/>
          <a:srcRect l="51799"/>
          <a:stretch>
            <a:fillRect/>
          </a:stretch>
        </p:blipFill>
        <p:spPr>
          <a:xfrm>
            <a:off x="6372225" y="1600200"/>
            <a:ext cx="2604135" cy="226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r="5133"/>
          <a:stretch>
            <a:fillRect/>
          </a:stretch>
        </p:blipFill>
        <p:spPr>
          <a:xfrm>
            <a:off x="6129655" y="4218305"/>
            <a:ext cx="3011170" cy="1958340"/>
          </a:xfrm>
          <a:prstGeom prst="rect">
            <a:avLst/>
          </a:prstGeom>
        </p:spPr>
      </p:pic>
      <p:sp>
        <p:nvSpPr>
          <p:cNvPr id="9" name="Flowchart: Alternate Process 8"/>
          <p:cNvSpPr/>
          <p:nvPr/>
        </p:nvSpPr>
        <p:spPr>
          <a:xfrm>
            <a:off x="6749415" y="2534920"/>
            <a:ext cx="2203450" cy="165735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altLang="en-US">
                <a:latin typeface="Calibri" charset="0"/>
                <a:sym typeface="+mn-ea"/>
              </a:rPr>
              <a:t>HPV &amp; </a:t>
            </a:r>
            <a:r>
              <a:rPr lang="el-GR" altLang="de-DE">
                <a:latin typeface="Calibri" charset="0"/>
                <a:sym typeface="+mn-ea"/>
              </a:rPr>
              <a:t>καρκίνος τραχήλου μήτρας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z="1600" b="1"/>
              <a:t>Σχεδόν </a:t>
            </a:r>
            <a:r>
              <a:rPr lang="el-GR" altLang="en-US" sz="1600" b="1" u="sng"/>
              <a:t>όλα τα περιστατικά</a:t>
            </a:r>
            <a:r>
              <a:rPr lang="el-GR" altLang="en-US" sz="1600" b="1"/>
              <a:t> καρκίνου τραχήλου μήτρας αποδίδονται σε λοίμωξη από τον ιό </a:t>
            </a:r>
            <a:r>
              <a:rPr lang="de-DE" altLang="en-US" sz="1600" b="1">
                <a:latin typeface="Calibri" charset="0"/>
                <a:sym typeface="+mn-ea"/>
              </a:rPr>
              <a:t>HPV</a:t>
            </a:r>
            <a:r>
              <a:rPr lang="el-GR" altLang="de-DE" sz="1600" b="1">
                <a:latin typeface="Calibri" charset="0"/>
                <a:sym typeface="+mn-ea"/>
              </a:rPr>
              <a:t>.</a:t>
            </a:r>
          </a:p>
          <a:p>
            <a:pPr lvl="1"/>
            <a:r>
              <a:rPr lang="el-GR" altLang="de-DE" sz="1575">
                <a:latin typeface="Calibri" charset="0"/>
                <a:sym typeface="+mn-ea"/>
              </a:rPr>
              <a:t>Ο </a:t>
            </a:r>
            <a:r>
              <a:rPr lang="el-GR" altLang="de-DE" sz="1575" b="1">
                <a:solidFill>
                  <a:srgbClr val="0070C0"/>
                </a:solidFill>
                <a:latin typeface="Calibri" charset="0"/>
                <a:sym typeface="+mn-ea"/>
              </a:rPr>
              <a:t>HPV 16</a:t>
            </a:r>
            <a:r>
              <a:rPr lang="el-GR" altLang="de-DE" sz="1575">
                <a:latin typeface="Calibri" charset="0"/>
                <a:sym typeface="+mn-ea"/>
              </a:rPr>
              <a:t> ενοχοποιείται για το </a:t>
            </a:r>
            <a:r>
              <a:rPr lang="el-GR" altLang="de-DE" sz="1575" b="1">
                <a:solidFill>
                  <a:srgbClr val="C00000"/>
                </a:solidFill>
                <a:latin typeface="Calibri" charset="0"/>
                <a:sym typeface="+mn-ea"/>
              </a:rPr>
              <a:t>50% </a:t>
            </a:r>
            <a:r>
              <a:rPr lang="el-GR" altLang="de-DE" sz="1575">
                <a:latin typeface="Calibri" charset="0"/>
                <a:sym typeface="+mn-ea"/>
              </a:rPr>
              <a:t>των περιπτώσεων.</a:t>
            </a:r>
          </a:p>
          <a:p>
            <a:pPr lvl="1"/>
            <a:r>
              <a:rPr lang="el-GR" altLang="de-DE" sz="1575">
                <a:latin typeface="Calibri" charset="0"/>
                <a:sym typeface="+mn-ea"/>
              </a:rPr>
              <a:t>Ο </a:t>
            </a:r>
            <a:r>
              <a:rPr lang="el-GR" altLang="de-DE" sz="1575" b="1">
                <a:solidFill>
                  <a:srgbClr val="0070C0"/>
                </a:solidFill>
                <a:latin typeface="Calibri" charset="0"/>
                <a:sym typeface="+mn-ea"/>
              </a:rPr>
              <a:t>HPV 18</a:t>
            </a:r>
            <a:r>
              <a:rPr lang="el-GR" altLang="de-DE" sz="1575">
                <a:latin typeface="Calibri" charset="0"/>
                <a:sym typeface="+mn-ea"/>
              </a:rPr>
              <a:t> ενοχοποιείται για το </a:t>
            </a:r>
            <a:r>
              <a:rPr lang="el-GR" altLang="de-DE" sz="1575" b="1">
                <a:solidFill>
                  <a:srgbClr val="C00000"/>
                </a:solidFill>
                <a:latin typeface="Calibri" charset="0"/>
                <a:sym typeface="+mn-ea"/>
              </a:rPr>
              <a:t>20%</a:t>
            </a:r>
            <a:r>
              <a:rPr lang="el-GR" altLang="de-DE" sz="1575" b="1">
                <a:latin typeface="Calibri" charset="0"/>
                <a:sym typeface="+mn-ea"/>
              </a:rPr>
              <a:t> </a:t>
            </a:r>
            <a:r>
              <a:rPr lang="el-GR" altLang="de-DE" sz="1575">
                <a:latin typeface="Calibri" charset="0"/>
                <a:sym typeface="+mn-ea"/>
              </a:rPr>
              <a:t>των περιπτώσεων.</a:t>
            </a:r>
          </a:p>
          <a:p>
            <a:pPr lvl="1"/>
            <a:r>
              <a:rPr lang="el-GR" altLang="de-DE" sz="1575">
                <a:latin typeface="Calibri" charset="0"/>
                <a:sym typeface="+mn-ea"/>
              </a:rPr>
              <a:t>Οι </a:t>
            </a:r>
            <a:r>
              <a:rPr lang="el-GR" altLang="de-DE" sz="1575" b="1">
                <a:solidFill>
                  <a:srgbClr val="0070C0"/>
                </a:solidFill>
                <a:latin typeface="Calibri" charset="0"/>
                <a:sym typeface="+mn-ea"/>
              </a:rPr>
              <a:t>HPV 31, 33, 45, 52 &amp; 58</a:t>
            </a:r>
            <a:r>
              <a:rPr lang="el-GR" altLang="de-DE" sz="1575">
                <a:latin typeface="Calibri" charset="0"/>
                <a:sym typeface="+mn-ea"/>
              </a:rPr>
              <a:t> προκαλούν ένα επιπλέον </a:t>
            </a:r>
            <a:r>
              <a:rPr lang="el-GR" altLang="de-DE" sz="1575" b="1">
                <a:solidFill>
                  <a:srgbClr val="C00000"/>
                </a:solidFill>
                <a:latin typeface="Calibri" charset="0"/>
                <a:sym typeface="+mn-ea"/>
              </a:rPr>
              <a:t>19%</a:t>
            </a:r>
            <a:r>
              <a:rPr lang="el-GR" altLang="de-DE" sz="1575" b="1">
                <a:latin typeface="Calibri" charset="0"/>
                <a:sym typeface="+mn-ea"/>
              </a:rPr>
              <a:t>.</a:t>
            </a:r>
          </a:p>
          <a:p>
            <a:pPr lvl="0"/>
            <a:endParaRPr lang="el-GR" altLang="de-DE" sz="1800" b="1">
              <a:latin typeface="Calibri" charset="0"/>
              <a:sym typeface="+mn-ea"/>
            </a:endParaRPr>
          </a:p>
          <a:p>
            <a:pPr lvl="0"/>
            <a:r>
              <a:rPr lang="el-GR" altLang="de-DE" sz="1600" b="1" u="sng">
                <a:latin typeface="Calibri" charset="0"/>
                <a:sym typeface="+mn-ea"/>
              </a:rPr>
              <a:t>Είδη </a:t>
            </a:r>
            <a:r>
              <a:rPr lang="el-GR" altLang="en-US" sz="1600" b="1" u="sng">
                <a:sym typeface="+mn-ea"/>
              </a:rPr>
              <a:t>καρκίνων τραχήλου μήτρας:</a:t>
            </a:r>
          </a:p>
          <a:p>
            <a:pPr lvl="1"/>
            <a:r>
              <a:rPr lang="el-GR" altLang="en-US" sz="1575">
                <a:sym typeface="+mn-ea"/>
              </a:rPr>
              <a:t>από </a:t>
            </a:r>
            <a:r>
              <a:rPr lang="el-GR" altLang="en-US" sz="1575" b="1">
                <a:sym typeface="+mn-ea"/>
              </a:rPr>
              <a:t>πλακώδη</a:t>
            </a:r>
            <a:r>
              <a:rPr lang="el-GR" altLang="en-US" sz="1575">
                <a:sym typeface="+mn-ea"/>
              </a:rPr>
              <a:t> κύτταρα </a:t>
            </a:r>
            <a:r>
              <a:rPr lang="el-GR" altLang="en-US" sz="1575" b="1">
                <a:sym typeface="+mn-ea"/>
              </a:rPr>
              <a:t>(ο πιο συχνός)</a:t>
            </a:r>
            <a:r>
              <a:rPr lang="el-GR" altLang="en-US" sz="1575">
                <a:sym typeface="+mn-ea"/>
              </a:rPr>
              <a:t>- </a:t>
            </a:r>
            <a:r>
              <a:rPr lang="de-DE" altLang="el-GR" sz="1575" b="1">
                <a:latin typeface="Calibri" charset="0"/>
                <a:sym typeface="+mn-ea"/>
              </a:rPr>
              <a:t>(</a:t>
            </a:r>
            <a:r>
              <a:rPr lang="el-GR" altLang="en-US" sz="1575" b="1">
                <a:solidFill>
                  <a:srgbClr val="0070C0"/>
                </a:solidFill>
                <a:sym typeface="+mn-ea"/>
              </a:rPr>
              <a:t>HPV 16</a:t>
            </a:r>
            <a:r>
              <a:rPr lang="el-GR" altLang="en-US" sz="1575" b="1">
                <a:sym typeface="+mn-ea"/>
              </a:rPr>
              <a:t> </a:t>
            </a:r>
            <a:r>
              <a:rPr lang="el-GR" altLang="en-US" sz="1575">
                <a:sym typeface="+mn-ea"/>
              </a:rPr>
              <a:t>στο</a:t>
            </a:r>
            <a:r>
              <a:rPr lang="el-GR" altLang="en-US" sz="1575" b="1">
                <a:sym typeface="+mn-ea"/>
              </a:rPr>
              <a:t> </a:t>
            </a:r>
            <a:r>
              <a:rPr lang="el-GR" altLang="en-US" sz="1575" b="1">
                <a:solidFill>
                  <a:srgbClr val="C00000"/>
                </a:solidFill>
                <a:sym typeface="+mn-ea"/>
              </a:rPr>
              <a:t>59%</a:t>
            </a:r>
            <a:r>
              <a:rPr lang="el-GR" altLang="en-US" sz="1575" b="1">
                <a:sym typeface="+mn-ea"/>
              </a:rPr>
              <a:t> &amp; </a:t>
            </a:r>
            <a:r>
              <a:rPr lang="de-DE" altLang="el-GR" sz="1575" b="1">
                <a:solidFill>
                  <a:srgbClr val="0070C0"/>
                </a:solidFill>
                <a:latin typeface="Calibri" charset="0"/>
                <a:sym typeface="+mn-ea"/>
              </a:rPr>
              <a:t>HPV </a:t>
            </a:r>
            <a:r>
              <a:rPr lang="el-GR" altLang="en-US" sz="1575" b="1">
                <a:solidFill>
                  <a:srgbClr val="0070C0"/>
                </a:solidFill>
                <a:sym typeface="+mn-ea"/>
              </a:rPr>
              <a:t>18</a:t>
            </a:r>
            <a:r>
              <a:rPr lang="el-GR" altLang="en-US" sz="1575" b="1">
                <a:sym typeface="+mn-ea"/>
              </a:rPr>
              <a:t> </a:t>
            </a:r>
            <a:r>
              <a:rPr lang="el-GR" altLang="en-US" sz="1575">
                <a:sym typeface="+mn-ea"/>
              </a:rPr>
              <a:t>στο </a:t>
            </a:r>
            <a:r>
              <a:rPr lang="el-GR" altLang="en-US" sz="1575" b="1">
                <a:solidFill>
                  <a:srgbClr val="C00000"/>
                </a:solidFill>
                <a:sym typeface="+mn-ea"/>
              </a:rPr>
              <a:t>13</a:t>
            </a:r>
            <a:r>
              <a:rPr lang="de-DE" altLang="el-GR" sz="1575" b="1">
                <a:solidFill>
                  <a:srgbClr val="C00000"/>
                </a:solidFill>
                <a:latin typeface="Calibri" charset="0"/>
                <a:sym typeface="+mn-ea"/>
              </a:rPr>
              <a:t>%</a:t>
            </a:r>
            <a:r>
              <a:rPr lang="el-GR" altLang="en-US" sz="1575" b="1">
                <a:sym typeface="+mn-ea"/>
              </a:rPr>
              <a:t>)</a:t>
            </a:r>
          </a:p>
          <a:p>
            <a:pPr lvl="1"/>
            <a:r>
              <a:rPr lang="el-GR" altLang="en-US" sz="1600">
                <a:sym typeface="+mn-ea"/>
              </a:rPr>
              <a:t>από </a:t>
            </a:r>
            <a:r>
              <a:rPr lang="el-GR" altLang="en-US" sz="1600" b="1">
                <a:sym typeface="+mn-ea"/>
              </a:rPr>
              <a:t>αδενικά</a:t>
            </a:r>
            <a:r>
              <a:rPr lang="el-GR" altLang="en-US" sz="1600">
                <a:sym typeface="+mn-ea"/>
              </a:rPr>
              <a:t> κύτταρα- </a:t>
            </a:r>
            <a:r>
              <a:rPr lang="de-DE" altLang="el-GR" sz="1600" b="1">
                <a:latin typeface="Calibri" charset="0"/>
                <a:sym typeface="+mn-ea"/>
              </a:rPr>
              <a:t>(</a:t>
            </a:r>
            <a:r>
              <a:rPr lang="el-GR" altLang="en-US" sz="1600" b="1">
                <a:solidFill>
                  <a:srgbClr val="0070C0"/>
                </a:solidFill>
                <a:sym typeface="+mn-ea"/>
              </a:rPr>
              <a:t>HPV 16</a:t>
            </a:r>
            <a:r>
              <a:rPr lang="el-GR" altLang="en-US" sz="1600" b="1">
                <a:sym typeface="+mn-ea"/>
              </a:rPr>
              <a:t> </a:t>
            </a:r>
            <a:r>
              <a:rPr lang="el-GR" altLang="en-US" sz="1600">
                <a:sym typeface="+mn-ea"/>
              </a:rPr>
              <a:t>στο</a:t>
            </a:r>
            <a:r>
              <a:rPr lang="el-GR" altLang="en-US" sz="1600" b="1">
                <a:sym typeface="+mn-ea"/>
              </a:rPr>
              <a:t> </a:t>
            </a:r>
            <a:r>
              <a:rPr lang="el-GR" altLang="en-US" sz="1600" b="1">
                <a:solidFill>
                  <a:srgbClr val="C00000"/>
                </a:solidFill>
                <a:sym typeface="+mn-ea"/>
              </a:rPr>
              <a:t>36%</a:t>
            </a:r>
            <a:r>
              <a:rPr lang="el-GR" altLang="en-US" sz="1600" b="1">
                <a:sym typeface="+mn-ea"/>
              </a:rPr>
              <a:t> &amp; </a:t>
            </a:r>
            <a:r>
              <a:rPr lang="de-DE" altLang="el-GR" sz="1600" b="1">
                <a:solidFill>
                  <a:srgbClr val="0070C0"/>
                </a:solidFill>
                <a:latin typeface="Calibri" charset="0"/>
                <a:sym typeface="+mn-ea"/>
              </a:rPr>
              <a:t>HPV </a:t>
            </a:r>
            <a:r>
              <a:rPr lang="el-GR" altLang="en-US" sz="1600" b="1">
                <a:solidFill>
                  <a:srgbClr val="0070C0"/>
                </a:solidFill>
                <a:sym typeface="+mn-ea"/>
              </a:rPr>
              <a:t>18</a:t>
            </a:r>
            <a:r>
              <a:rPr lang="el-GR" altLang="en-US" sz="1600" b="1">
                <a:sym typeface="+mn-ea"/>
              </a:rPr>
              <a:t> </a:t>
            </a:r>
            <a:r>
              <a:rPr lang="el-GR" altLang="en-US" sz="1600">
                <a:sym typeface="+mn-ea"/>
              </a:rPr>
              <a:t>στο </a:t>
            </a:r>
            <a:r>
              <a:rPr lang="el-GR" altLang="en-US" sz="1600" b="1">
                <a:solidFill>
                  <a:srgbClr val="C00000"/>
                </a:solidFill>
                <a:sym typeface="+mn-ea"/>
              </a:rPr>
              <a:t>37</a:t>
            </a:r>
            <a:r>
              <a:rPr lang="de-DE" altLang="el-GR" sz="1600" b="1">
                <a:solidFill>
                  <a:srgbClr val="C00000"/>
                </a:solidFill>
                <a:latin typeface="Calibri" charset="0"/>
                <a:sym typeface="+mn-ea"/>
              </a:rPr>
              <a:t>%</a:t>
            </a:r>
            <a:r>
              <a:rPr lang="el-GR" altLang="en-US" sz="1600" b="1">
                <a:sym typeface="+mn-ea"/>
              </a:rPr>
              <a:t>)</a:t>
            </a:r>
            <a:endParaRPr lang="el-GR" altLang="de-DE" sz="1600" b="1">
              <a:latin typeface="Calibri" charset="0"/>
              <a:sym typeface="+mn-ea"/>
            </a:endParaRPr>
          </a:p>
          <a:p>
            <a:pPr lvl="0"/>
            <a:endParaRPr lang="el-GR" altLang="de-DE" sz="1600" b="1">
              <a:latin typeface="Calibri" charset="0"/>
              <a:sym typeface="+mn-e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" y="4831080"/>
            <a:ext cx="2458720" cy="13989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 l="166" t="2055" r="158" b="10973"/>
          <a:stretch>
            <a:fillRect/>
          </a:stretch>
        </p:blipFill>
        <p:spPr>
          <a:xfrm>
            <a:off x="3645535" y="4831080"/>
            <a:ext cx="1852930" cy="13633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 b="12795"/>
          <a:stretch>
            <a:fillRect/>
          </a:stretch>
        </p:blipFill>
        <p:spPr>
          <a:xfrm>
            <a:off x="5723890" y="4819015"/>
            <a:ext cx="3138170" cy="130746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Καρκίνος αιδοίου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069840" cy="4526280"/>
          </a:xfrm>
        </p:spPr>
        <p:txBody>
          <a:bodyPr/>
          <a:lstStyle/>
          <a:p>
            <a:r>
              <a:rPr lang="el-GR" altLang="en-US" sz="1600"/>
              <a:t>Λιγότερο συχνή γυναικολογική κακοήθεια.</a:t>
            </a:r>
          </a:p>
          <a:p>
            <a:endParaRPr lang="el-GR" altLang="en-US" sz="1600"/>
          </a:p>
          <a:p>
            <a:r>
              <a:rPr lang="el-GR" altLang="en-US" sz="1600"/>
              <a:t>Μέση ηλικία διάγνωσης είναι τα </a:t>
            </a:r>
            <a:r>
              <a:rPr lang="el-GR" altLang="en-US" sz="1600" b="1"/>
              <a:t>6</a:t>
            </a:r>
            <a:r>
              <a:rPr lang="de-DE" altLang="el-GR" sz="1600" b="1">
                <a:latin typeface="Calibri" charset="0"/>
              </a:rPr>
              <a:t>7</a:t>
            </a:r>
            <a:r>
              <a:rPr lang="el-GR" altLang="en-US" sz="1600"/>
              <a:t> </a:t>
            </a:r>
            <a:r>
              <a:rPr lang="el-GR" altLang="en-US" sz="1600" b="1"/>
              <a:t>έτη</a:t>
            </a:r>
            <a:r>
              <a:rPr lang="el-GR" altLang="en-US" sz="1600"/>
              <a:t>.</a:t>
            </a:r>
          </a:p>
          <a:p>
            <a:endParaRPr lang="el-GR" altLang="en-US" sz="1600"/>
          </a:p>
          <a:p>
            <a:r>
              <a:rPr lang="el-GR" altLang="en-US" sz="1600"/>
              <a:t>Η </a:t>
            </a:r>
            <a:r>
              <a:rPr lang="el-GR" altLang="en-US" sz="1600" b="1" u="sng"/>
              <a:t>HPV λοίμωξη</a:t>
            </a:r>
            <a:r>
              <a:rPr lang="el-GR" altLang="en-US" sz="1600"/>
              <a:t> ενοχοποιείται για το </a:t>
            </a:r>
            <a:r>
              <a:rPr lang="el-GR" altLang="en-US" sz="1600" b="1">
                <a:solidFill>
                  <a:srgbClr val="FF0000"/>
                </a:solidFill>
              </a:rPr>
              <a:t>87%</a:t>
            </a:r>
            <a:r>
              <a:rPr lang="el-GR" altLang="en-US" sz="1600"/>
              <a:t> των </a:t>
            </a:r>
            <a:r>
              <a:rPr lang="el-GR" altLang="en-US" sz="1600" b="1" u="sng"/>
              <a:t>προκαρκινικών αλλοιώσεων του αιδοίου </a:t>
            </a:r>
            <a:r>
              <a:rPr lang="de-DE" altLang="el-GR" sz="1600" b="1" u="sng">
                <a:latin typeface="Calibri" charset="0"/>
              </a:rPr>
              <a:t>(VIN)</a:t>
            </a:r>
            <a:r>
              <a:rPr lang="de-DE" altLang="el-GR" sz="1600" b="1">
                <a:latin typeface="Calibri" charset="0"/>
              </a:rPr>
              <a:t> </a:t>
            </a:r>
            <a:r>
              <a:rPr lang="el-GR" altLang="en-US" sz="1600"/>
              <a:t>και για το </a:t>
            </a:r>
            <a:r>
              <a:rPr lang="el-GR" altLang="en-US" sz="1600" b="1">
                <a:solidFill>
                  <a:srgbClr val="FF0000"/>
                </a:solidFill>
              </a:rPr>
              <a:t>29 - 43%</a:t>
            </a:r>
            <a:r>
              <a:rPr lang="el-GR" altLang="en-US" sz="1600"/>
              <a:t> των </a:t>
            </a:r>
            <a:r>
              <a:rPr lang="el-GR" altLang="en-US" sz="1600" b="1" u="sng"/>
              <a:t>καρκίνων του αιδοίου</a:t>
            </a:r>
            <a:r>
              <a:rPr lang="el-GR" altLang="en-US" sz="1600" u="sng"/>
              <a:t>.</a:t>
            </a:r>
            <a:endParaRPr lang="el-GR" altLang="en-US" sz="1600"/>
          </a:p>
          <a:p>
            <a:endParaRPr lang="el-GR" altLang="en-US" sz="1600"/>
          </a:p>
          <a:p>
            <a:r>
              <a:rPr lang="el-GR" altLang="en-US" sz="1600" b="1">
                <a:solidFill>
                  <a:srgbClr val="0070C0"/>
                </a:solidFill>
              </a:rPr>
              <a:t>HPV 16 &amp;18</a:t>
            </a:r>
            <a:r>
              <a:rPr lang="el-GR" altLang="en-US" sz="1600">
                <a:solidFill>
                  <a:srgbClr val="FF0000"/>
                </a:solidFill>
              </a:rPr>
              <a:t> </a:t>
            </a:r>
            <a:r>
              <a:rPr lang="el-GR" altLang="en-US" sz="1600"/>
              <a:t>ευθύνονται για το </a:t>
            </a:r>
            <a:r>
              <a:rPr lang="el-GR" altLang="en-US" sz="1600" b="1"/>
              <a:t>35-77%</a:t>
            </a:r>
            <a:r>
              <a:rPr lang="el-GR" altLang="en-US" sz="1600"/>
              <a:t> των</a:t>
            </a:r>
            <a:r>
              <a:rPr lang="de-DE" altLang="el-GR" sz="1600">
                <a:latin typeface="Calibri" charset="0"/>
              </a:rPr>
              <a:t> </a:t>
            </a:r>
            <a:r>
              <a:rPr lang="de-DE" altLang="el-GR" sz="1600" b="1">
                <a:latin typeface="Calibri" charset="0"/>
                <a:sym typeface="+mn-ea"/>
              </a:rPr>
              <a:t>HPV+</a:t>
            </a:r>
            <a:r>
              <a:rPr lang="el-GR" altLang="en-US" sz="1600" b="1"/>
              <a:t> καρκίνων αιδοίου</a:t>
            </a:r>
            <a:r>
              <a:rPr lang="el-GR" altLang="en-US" sz="1600"/>
              <a:t> και το </a:t>
            </a:r>
            <a:r>
              <a:rPr lang="el-GR" altLang="en-US" sz="1600" b="1"/>
              <a:t>75-80%</a:t>
            </a:r>
            <a:r>
              <a:rPr lang="el-GR" altLang="en-US" sz="1600"/>
              <a:t> </a:t>
            </a:r>
            <a:r>
              <a:rPr lang="el-GR" altLang="en-US" sz="1600">
                <a:sym typeface="+mn-ea"/>
              </a:rPr>
              <a:t>των </a:t>
            </a:r>
            <a:r>
              <a:rPr lang="de-DE" altLang="el-GR" sz="1600" b="1">
                <a:latin typeface="Calibri" charset="0"/>
                <a:sym typeface="+mn-ea"/>
              </a:rPr>
              <a:t>HPV+ </a:t>
            </a:r>
            <a:r>
              <a:rPr lang="el-GR" altLang="en-US" sz="1600" b="1">
                <a:sym typeface="+mn-ea"/>
              </a:rPr>
              <a:t>προκαρκινικών αλλοιώσεων αιδοίου </a:t>
            </a:r>
            <a:r>
              <a:rPr lang="de-DE" altLang="el-GR" sz="1600" b="1">
                <a:latin typeface="Calibri" charset="0"/>
                <a:sym typeface="+mn-ea"/>
              </a:rPr>
              <a:t>(VIN)</a:t>
            </a:r>
            <a:r>
              <a:rPr lang="el-GR" altLang="de-DE" sz="1600" b="1">
                <a:latin typeface="Calibri" charset="0"/>
                <a:sym typeface="+mn-ea"/>
              </a:rPr>
              <a:t>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79745" y="1600200"/>
            <a:ext cx="3370580" cy="452628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Καρκίνος κόλπου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723130" cy="4526280"/>
          </a:xfrm>
        </p:spPr>
        <p:txBody>
          <a:bodyPr/>
          <a:lstStyle/>
          <a:p>
            <a:r>
              <a:rPr lang="el-GR" altLang="en-US" sz="1600"/>
              <a:t>Ο πρωτοπαθής καρκίνος του κόλπου είναι λιγότερο συχνός από τον καρκίνο του αιδοίου.</a:t>
            </a:r>
          </a:p>
          <a:p>
            <a:endParaRPr lang="el-GR" altLang="en-US" sz="1600"/>
          </a:p>
          <a:p>
            <a:r>
              <a:rPr lang="el-GR" altLang="en-US" sz="1600">
                <a:sym typeface="+mn-ea"/>
              </a:rPr>
              <a:t>Μέση ηλικία διάγνωσης είναι τα </a:t>
            </a:r>
            <a:r>
              <a:rPr lang="el-GR" altLang="en-US" sz="1600" b="1">
                <a:sym typeface="+mn-ea"/>
              </a:rPr>
              <a:t>6</a:t>
            </a:r>
            <a:r>
              <a:rPr lang="de-DE" altLang="el-GR" sz="1600" b="1">
                <a:latin typeface="Calibri" charset="0"/>
                <a:sym typeface="+mn-ea"/>
              </a:rPr>
              <a:t>8</a:t>
            </a:r>
            <a:r>
              <a:rPr lang="el-GR" altLang="en-US" sz="1600" b="1">
                <a:sym typeface="+mn-ea"/>
              </a:rPr>
              <a:t> έτη.</a:t>
            </a:r>
            <a:endParaRPr lang="el-GR" altLang="en-US" sz="1600"/>
          </a:p>
          <a:p>
            <a:endParaRPr lang="el-GR" altLang="en-US" sz="1600"/>
          </a:p>
          <a:p>
            <a:r>
              <a:rPr lang="el-GR" altLang="de-DE" sz="1600">
                <a:latin typeface="Calibri" charset="0"/>
              </a:rPr>
              <a:t>Η </a:t>
            </a:r>
            <a:r>
              <a:rPr lang="de-DE" altLang="el-GR" sz="1600" b="1" u="sng">
                <a:latin typeface="Calibri" charset="0"/>
              </a:rPr>
              <a:t>HPV </a:t>
            </a:r>
            <a:r>
              <a:rPr lang="el-GR" altLang="de-DE" sz="1600" b="1" u="sng">
                <a:latin typeface="Calibri" charset="0"/>
              </a:rPr>
              <a:t>λοίμωξη</a:t>
            </a:r>
            <a:r>
              <a:rPr lang="el-GR" altLang="de-DE" sz="1600">
                <a:latin typeface="Calibri" charset="0"/>
              </a:rPr>
              <a:t> ενοχοποιείται για το </a:t>
            </a:r>
            <a:r>
              <a:rPr lang="el-GR" altLang="en-US" sz="1600" b="1">
                <a:solidFill>
                  <a:srgbClr val="FF0000"/>
                </a:solidFill>
              </a:rPr>
              <a:t>70%</a:t>
            </a:r>
            <a:r>
              <a:rPr lang="el-GR" altLang="en-US" sz="1600"/>
              <a:t> των </a:t>
            </a:r>
            <a:r>
              <a:rPr lang="el-GR" altLang="en-US" sz="1600" b="1" u="sng"/>
              <a:t>καρκίνων κόλπου</a:t>
            </a:r>
            <a:r>
              <a:rPr lang="el-GR" altLang="en-US" sz="1600"/>
              <a:t> και για το </a:t>
            </a:r>
            <a:r>
              <a:rPr lang="el-GR" altLang="en-US" sz="1600" b="1">
                <a:solidFill>
                  <a:srgbClr val="FF0000"/>
                </a:solidFill>
              </a:rPr>
              <a:t>69-100%</a:t>
            </a:r>
            <a:r>
              <a:rPr lang="el-GR" altLang="en-US" sz="1600"/>
              <a:t> των </a:t>
            </a:r>
            <a:r>
              <a:rPr lang="el-GR" altLang="en-US" sz="1600" b="1" u="sng"/>
              <a:t>προκαρκινικών αλλοιώσεων κόλπου </a:t>
            </a:r>
            <a:r>
              <a:rPr lang="de-DE" altLang="el-GR" sz="1600" b="1" u="sng">
                <a:latin typeface="Calibri" charset="0"/>
              </a:rPr>
              <a:t>(VaIN)</a:t>
            </a:r>
            <a:r>
              <a:rPr lang="de-DE" altLang="el-GR" sz="1600" b="1">
                <a:latin typeface="Calibri" charset="0"/>
              </a:rPr>
              <a:t>.</a:t>
            </a:r>
            <a:endParaRPr lang="el-GR" altLang="en-US" sz="1600" b="1"/>
          </a:p>
          <a:p>
            <a:endParaRPr lang="el-GR" altLang="en-US" sz="1600"/>
          </a:p>
          <a:p>
            <a:r>
              <a:rPr lang="el-GR" altLang="en-US" sz="1600"/>
              <a:t>Οι </a:t>
            </a:r>
            <a:r>
              <a:rPr lang="el-GR" altLang="en-US" sz="1600" b="1">
                <a:solidFill>
                  <a:srgbClr val="0070C0"/>
                </a:solidFill>
              </a:rPr>
              <a:t>HPV 16 &amp; 18</a:t>
            </a:r>
            <a:r>
              <a:rPr lang="el-GR" altLang="en-US" sz="1600"/>
              <a:t> ευθύνονται για το </a:t>
            </a:r>
            <a:r>
              <a:rPr lang="el-GR" altLang="en-US" sz="1600" b="1"/>
              <a:t>60%</a:t>
            </a:r>
            <a:r>
              <a:rPr lang="el-GR" altLang="en-US" sz="1600"/>
              <a:t> των </a:t>
            </a:r>
            <a:r>
              <a:rPr lang="de-DE" altLang="el-GR" sz="1600" b="1">
                <a:latin typeface="Calibri" charset="0"/>
              </a:rPr>
              <a:t>HPV+ </a:t>
            </a:r>
            <a:r>
              <a:rPr lang="el-GR" altLang="de-DE" sz="1600" b="1">
                <a:latin typeface="Calibri" charset="0"/>
              </a:rPr>
              <a:t>καρκίνων του κόλπου </a:t>
            </a:r>
            <a:r>
              <a:rPr lang="el-GR" altLang="de-DE" sz="1600">
                <a:latin typeface="Calibri" charset="0"/>
              </a:rPr>
              <a:t>&amp; των </a:t>
            </a:r>
            <a:r>
              <a:rPr lang="el-GR" altLang="en-US" sz="1600" b="1">
                <a:sym typeface="+mn-ea"/>
              </a:rPr>
              <a:t>προκαρκινικών αλλοιώσεων κόλπου </a:t>
            </a:r>
            <a:r>
              <a:rPr lang="de-DE" altLang="el-GR" sz="1600" b="1">
                <a:latin typeface="Calibri" charset="0"/>
                <a:sym typeface="+mn-ea"/>
              </a:rPr>
              <a:t>(VaIN).</a:t>
            </a:r>
            <a:endParaRPr lang="el-GR" altLang="en-US" sz="1600" b="1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35600" y="2492375"/>
            <a:ext cx="3543300" cy="26574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Καρκίνος πρωκτού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01385" y="3860800"/>
            <a:ext cx="2984500" cy="1978025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357495" cy="4526280"/>
          </a:xfrm>
        </p:spPr>
        <p:txBody>
          <a:bodyPr>
            <a:normAutofit/>
          </a:bodyPr>
          <a:lstStyle/>
          <a:p>
            <a:r>
              <a:rPr lang="el-GR" altLang="en-US" sz="1600"/>
              <a:t>Σχετικά ασυνήθης στο γενικό πληθυσμό παγκοσμίως.</a:t>
            </a:r>
          </a:p>
          <a:p>
            <a:endParaRPr lang="el-GR" altLang="en-US" sz="1600"/>
          </a:p>
          <a:p>
            <a:r>
              <a:rPr lang="el-GR" altLang="en-US" sz="1600" b="1"/>
              <a:t>Οι </a:t>
            </a:r>
            <a:r>
              <a:rPr lang="el-GR" altLang="en-US" sz="1600" b="1" u="sng"/>
              <a:t>γυναίκες</a:t>
            </a:r>
            <a:r>
              <a:rPr lang="el-GR" altLang="en-US" sz="1600" b="1"/>
              <a:t> έχουν μεγαλύτερη επίπτωση</a:t>
            </a:r>
            <a:r>
              <a:rPr lang="el-GR" altLang="en-US" sz="1600"/>
              <a:t> καρκίνου πρωκτού συγκριτικά με τους άνδρες, παρόλο που η επίπτωση είναι μεγαλύτερη σε </a:t>
            </a:r>
            <a:r>
              <a:rPr lang="el-GR" altLang="en-US" sz="1600" b="1" u="sng"/>
              <a:t>ομοφυλόφιλους άνδρες</a:t>
            </a:r>
            <a:r>
              <a:rPr lang="el-GR" altLang="en-US" sz="1600" b="1"/>
              <a:t> (ειδικά σε εκείνους με </a:t>
            </a:r>
            <a:r>
              <a:rPr lang="el-GR" altLang="en-US" sz="1600" b="1">
                <a:sym typeface="+mn-ea"/>
              </a:rPr>
              <a:t>HIV).</a:t>
            </a:r>
            <a:endParaRPr lang="el-GR" altLang="en-US" sz="1600" b="1"/>
          </a:p>
          <a:p>
            <a:endParaRPr lang="el-GR" altLang="en-US" sz="1600"/>
          </a:p>
          <a:p>
            <a:r>
              <a:rPr lang="el-GR" altLang="en-US" sz="1600">
                <a:sym typeface="+mn-ea"/>
              </a:rPr>
              <a:t>Μέση ηλικία διάγνωσης είναι τα </a:t>
            </a:r>
            <a:r>
              <a:rPr lang="el-GR" altLang="en-US" sz="1600" b="1">
                <a:sym typeface="+mn-ea"/>
              </a:rPr>
              <a:t>6</a:t>
            </a:r>
            <a:r>
              <a:rPr lang="de-DE" altLang="el-GR" sz="1600" b="1">
                <a:latin typeface="Calibri" charset="0"/>
                <a:sym typeface="+mn-ea"/>
              </a:rPr>
              <a:t>3</a:t>
            </a:r>
            <a:r>
              <a:rPr lang="el-GR" altLang="en-US" sz="1600" b="1">
                <a:sym typeface="+mn-ea"/>
              </a:rPr>
              <a:t> έτη.</a:t>
            </a:r>
            <a:endParaRPr lang="el-GR" altLang="en-US" sz="1600"/>
          </a:p>
          <a:p>
            <a:endParaRPr lang="el-GR" altLang="en-US" sz="1600"/>
          </a:p>
          <a:p>
            <a:r>
              <a:rPr lang="el-GR" altLang="en-US" sz="1600"/>
              <a:t>Οι </a:t>
            </a:r>
            <a:r>
              <a:rPr lang="el-GR" altLang="en-US" sz="1600" b="1">
                <a:solidFill>
                  <a:srgbClr val="0070C0"/>
                </a:solidFill>
              </a:rPr>
              <a:t>HPV 16 &amp; 18</a:t>
            </a:r>
            <a:r>
              <a:rPr lang="el-GR" altLang="en-US" sz="1600"/>
              <a:t> ενοχοποιούνται για σχεδόν </a:t>
            </a:r>
            <a:r>
              <a:rPr lang="el-GR" altLang="en-US" sz="1600" b="1">
                <a:solidFill>
                  <a:srgbClr val="FF0000"/>
                </a:solidFill>
              </a:rPr>
              <a:t>90%</a:t>
            </a:r>
            <a:r>
              <a:rPr lang="el-GR" altLang="en-US" sz="1600"/>
              <a:t> των </a:t>
            </a:r>
            <a:r>
              <a:rPr lang="el-GR" altLang="en-US" sz="1600" b="1" u="sng"/>
              <a:t>καρκίνων του πρωκτού</a:t>
            </a:r>
            <a:r>
              <a:rPr lang="el-GR" altLang="en-US" sz="1600"/>
              <a:t> και των </a:t>
            </a:r>
            <a:r>
              <a:rPr lang="el-GR" altLang="en-US" sz="1600" b="1" u="sng"/>
              <a:t>προκαρκινικών αλλοιώσεων πρωκτού (ΑΙΝ</a:t>
            </a:r>
            <a:r>
              <a:rPr lang="el-GR" altLang="en-US" sz="1600" b="1"/>
              <a:t>).</a:t>
            </a:r>
          </a:p>
        </p:txBody>
      </p:sp>
      <p:pic>
        <p:nvPicPr>
          <p:cNvPr id="9" name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835" y="1844675"/>
            <a:ext cx="2095500" cy="191452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n-US">
                <a:sym typeface="+mn-ea"/>
              </a:rPr>
              <a:t>Καρκίνοι στοματοφάρυγγα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051425" cy="4526280"/>
          </a:xfrm>
        </p:spPr>
        <p:txBody>
          <a:bodyPr/>
          <a:lstStyle/>
          <a:p>
            <a:r>
              <a:rPr lang="de-DE" altLang="el-GR" sz="1600" u="sng">
                <a:latin typeface="Calibri" charset="0"/>
              </a:rPr>
              <a:t>HPV</a:t>
            </a:r>
            <a:r>
              <a:rPr lang="el-GR" altLang="de-DE" sz="1600" u="sng">
                <a:latin typeface="Calibri" charset="0"/>
              </a:rPr>
              <a:t>-σχετιζόμενοι:</a:t>
            </a:r>
            <a:r>
              <a:rPr lang="el-GR" altLang="de-DE" sz="1600">
                <a:latin typeface="Calibri" charset="0"/>
              </a:rPr>
              <a:t> ανευρίσκονται στο </a:t>
            </a:r>
            <a:r>
              <a:rPr lang="el-GR" altLang="de-DE" sz="1600" b="1">
                <a:latin typeface="Calibri" charset="0"/>
              </a:rPr>
              <a:t>στοματοφάρυγγα, στη βάση της γλώσσας, στις αμυγδαλές ή και στο λάρυγγα.</a:t>
            </a:r>
          </a:p>
          <a:p>
            <a:endParaRPr lang="el-GR" altLang="de-DE" sz="1600">
              <a:latin typeface="Calibri" charset="0"/>
            </a:endParaRPr>
          </a:p>
          <a:p>
            <a:r>
              <a:rPr lang="el-GR" altLang="de-DE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Ραγδαία αύξηση των περιστατικών σε </a:t>
            </a:r>
            <a:r>
              <a:rPr lang="el-GR" altLang="de-DE" sz="1600" b="1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λευκούς άνδρες</a:t>
            </a:r>
            <a:r>
              <a:rPr lang="el-GR" altLang="de-DE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l-GR" altLang="de-DE" sz="1595" b="1">
                <a:solidFill>
                  <a:schemeClr val="tx1"/>
                </a:solidFill>
                <a:latin typeface="Calibri" charset="0"/>
                <a:sym typeface="+mn-ea"/>
              </a:rPr>
              <a:t>μεγαλύτερης ηλικίας.</a:t>
            </a:r>
            <a:r>
              <a:rPr lang="el-GR" altLang="de-DE" sz="1595">
                <a:solidFill>
                  <a:schemeClr val="tx1"/>
                </a:solidFill>
                <a:latin typeface="Calibri" charset="0"/>
                <a:sym typeface="+mn-ea"/>
              </a:rPr>
              <a:t> </a:t>
            </a:r>
          </a:p>
          <a:p>
            <a:endParaRPr lang="el-GR" altLang="de-DE" sz="1595">
              <a:latin typeface="Calibri" charset="0"/>
              <a:sym typeface="+mn-ea"/>
            </a:endParaRPr>
          </a:p>
          <a:p>
            <a:r>
              <a:rPr lang="el-GR" altLang="de-DE" sz="1595">
                <a:latin typeface="Calibri" charset="0"/>
                <a:sym typeface="+mn-ea"/>
              </a:rPr>
              <a:t>Μέση ηλικία εμφάνισης τα </a:t>
            </a:r>
            <a:r>
              <a:rPr lang="el-GR" altLang="de-DE" sz="1595" b="1">
                <a:latin typeface="Calibri" charset="0"/>
                <a:sym typeface="+mn-ea"/>
              </a:rPr>
              <a:t>61 έτη.</a:t>
            </a:r>
            <a:endParaRPr lang="el-GR" altLang="de-DE" sz="1595">
              <a:latin typeface="Calibri" charset="0"/>
              <a:sym typeface="+mn-ea"/>
            </a:endParaRPr>
          </a:p>
          <a:p>
            <a:pPr lvl="0"/>
            <a:endParaRPr lang="el-GR" altLang="de-DE" sz="1595">
              <a:latin typeface="Calibri" charset="0"/>
              <a:sym typeface="+mn-ea"/>
            </a:endParaRPr>
          </a:p>
          <a:p>
            <a:pPr lvl="0"/>
            <a:r>
              <a:rPr lang="el-GR" altLang="de-DE" sz="1595">
                <a:latin typeface="Calibri" charset="0"/>
                <a:sym typeface="+mn-ea"/>
              </a:rPr>
              <a:t>Οι </a:t>
            </a:r>
            <a:r>
              <a:rPr lang="de-DE" altLang="el-GR" sz="1595" b="1">
                <a:latin typeface="Calibri" charset="0"/>
                <a:sym typeface="+mn-ea"/>
              </a:rPr>
              <a:t>HPV</a:t>
            </a:r>
            <a:r>
              <a:rPr lang="el-GR" altLang="de-DE" sz="1595">
                <a:latin typeface="Calibri" charset="0"/>
                <a:sym typeface="+mn-ea"/>
              </a:rPr>
              <a:t> ενοχοποιούνται για το </a:t>
            </a:r>
            <a:r>
              <a:rPr lang="el-GR" altLang="de-DE" sz="1595" b="1">
                <a:solidFill>
                  <a:srgbClr val="FF0000"/>
                </a:solidFill>
                <a:latin typeface="Calibri" charset="0"/>
                <a:sym typeface="+mn-ea"/>
              </a:rPr>
              <a:t>70%</a:t>
            </a:r>
            <a:r>
              <a:rPr lang="el-GR" altLang="de-DE" sz="1595">
                <a:latin typeface="Calibri" charset="0"/>
                <a:sym typeface="+mn-ea"/>
              </a:rPr>
              <a:t> των </a:t>
            </a:r>
            <a:r>
              <a:rPr lang="el-GR" altLang="de-DE" sz="1595" b="1" u="sng">
                <a:latin typeface="Calibri" charset="0"/>
                <a:sym typeface="+mn-ea"/>
              </a:rPr>
              <a:t>στοματοφαρυγγικών καρκίνων</a:t>
            </a:r>
            <a:r>
              <a:rPr lang="de-DE" altLang="el-GR" sz="1595" b="1" u="sng">
                <a:latin typeface="Calibri" charset="0"/>
                <a:sym typeface="+mn-ea"/>
              </a:rPr>
              <a:t>.</a:t>
            </a:r>
          </a:p>
          <a:p>
            <a:pPr lvl="1"/>
            <a:r>
              <a:rPr lang="el-GR" altLang="de-DE" sz="1400">
                <a:latin typeface="Calibri" charset="0"/>
                <a:sym typeface="+mn-ea"/>
              </a:rPr>
              <a:t>κυρίως </a:t>
            </a:r>
            <a:r>
              <a:rPr lang="de-DE" altLang="el-GR" sz="1400" b="1">
                <a:solidFill>
                  <a:srgbClr val="0070C0"/>
                </a:solidFill>
                <a:latin typeface="Calibri" charset="0"/>
                <a:sym typeface="+mn-ea"/>
              </a:rPr>
              <a:t>HPV</a:t>
            </a:r>
            <a:r>
              <a:rPr lang="el-GR" altLang="de-DE" sz="1400" b="1">
                <a:solidFill>
                  <a:srgbClr val="0070C0"/>
                </a:solidFill>
                <a:latin typeface="Calibri" charset="0"/>
                <a:sym typeface="+mn-ea"/>
              </a:rPr>
              <a:t> 16</a:t>
            </a:r>
            <a:endParaRPr lang="el-GR" altLang="de-DE" sz="1400">
              <a:latin typeface="Calibri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36565" y="4552315"/>
            <a:ext cx="3607435" cy="14973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745" y="1700530"/>
            <a:ext cx="3425190" cy="256921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Καρκίνος πέους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683760" cy="4526280"/>
          </a:xfrm>
        </p:spPr>
        <p:txBody>
          <a:bodyPr/>
          <a:lstStyle/>
          <a:p>
            <a:r>
              <a:rPr lang="el-GR" altLang="en-US" sz="1600"/>
              <a:t>Σπάνιος σε Ευρώπη &amp; ΗΠΑ (συχνότερος σε υποανάπτυκτες χώρες).</a:t>
            </a:r>
          </a:p>
          <a:p>
            <a:endParaRPr lang="el-GR" altLang="en-US" sz="1600"/>
          </a:p>
          <a:p>
            <a:r>
              <a:rPr lang="el-GR" altLang="en-US" sz="1600"/>
              <a:t>Τυπικά συμβαίνει </a:t>
            </a:r>
            <a:r>
              <a:rPr lang="el-GR" altLang="en-US" sz="1600" b="1"/>
              <a:t>σε άνδρες μεγαλύτερης ηλικίας</a:t>
            </a:r>
            <a:r>
              <a:rPr lang="el-GR" altLang="en-US" sz="1600"/>
              <a:t>. </a:t>
            </a:r>
          </a:p>
          <a:p>
            <a:endParaRPr lang="el-GR" altLang="en-US" sz="1600"/>
          </a:p>
          <a:p>
            <a:r>
              <a:rPr lang="el-GR" altLang="en-US" sz="1600"/>
              <a:t>Μέση ηλικία εμφάνισης τα </a:t>
            </a:r>
            <a:r>
              <a:rPr lang="el-GR" altLang="en-US" sz="1600" b="1"/>
              <a:t>60 έτη</a:t>
            </a:r>
            <a:r>
              <a:rPr lang="el-GR" altLang="en-US" sz="1600"/>
              <a:t>.</a:t>
            </a:r>
          </a:p>
          <a:p>
            <a:endParaRPr lang="en-US" sz="1600"/>
          </a:p>
          <a:p>
            <a:r>
              <a:rPr lang="en-US" sz="1600" b="1"/>
              <a:t>HPV</a:t>
            </a:r>
            <a:r>
              <a:rPr lang="el-GR" altLang="en-US" sz="1600"/>
              <a:t> ανιχνεύεται στο </a:t>
            </a:r>
            <a:r>
              <a:rPr lang="el-GR" altLang="en-US" sz="1600" b="1">
                <a:solidFill>
                  <a:srgbClr val="FF0000"/>
                </a:solidFill>
              </a:rPr>
              <a:t>30-50%</a:t>
            </a:r>
            <a:r>
              <a:rPr lang="el-GR" altLang="en-US" sz="1600"/>
              <a:t> </a:t>
            </a:r>
            <a:r>
              <a:rPr lang="el-GR" altLang="en-US" sz="1600" b="1"/>
              <a:t>όλων των</a:t>
            </a:r>
            <a:r>
              <a:rPr lang="el-GR" altLang="en-US" sz="1600"/>
              <a:t> </a:t>
            </a:r>
            <a:r>
              <a:rPr lang="el-GR" altLang="en-US" sz="1600" b="1" u="sng"/>
              <a:t>καρκίνων του πέους</a:t>
            </a:r>
            <a:r>
              <a:rPr lang="el-GR" altLang="en-US" sz="1600" b="1"/>
              <a:t>.</a:t>
            </a:r>
            <a:r>
              <a:rPr lang="el-GR" altLang="en-US" sz="1600"/>
              <a:t> </a:t>
            </a:r>
          </a:p>
          <a:p>
            <a:pPr lvl="1"/>
            <a:r>
              <a:rPr lang="en-US" sz="1400" b="1">
                <a:solidFill>
                  <a:srgbClr val="0070C0"/>
                </a:solidFill>
              </a:rPr>
              <a:t>HPV 16 (68</a:t>
            </a:r>
            <a:r>
              <a:rPr lang="el-GR" altLang="en-US" sz="1400" b="1">
                <a:solidFill>
                  <a:srgbClr val="0070C0"/>
                </a:solidFill>
              </a:rPr>
              <a:t>%)</a:t>
            </a:r>
            <a:r>
              <a:rPr lang="en-US" sz="1400" b="1"/>
              <a:t> </a:t>
            </a:r>
          </a:p>
          <a:p>
            <a:pPr lvl="1"/>
            <a:r>
              <a:rPr lang="en-US" sz="1400" b="1">
                <a:solidFill>
                  <a:srgbClr val="0070C0"/>
                </a:solidFill>
              </a:rPr>
              <a:t>HPV 6 (8</a:t>
            </a:r>
            <a:r>
              <a:rPr lang="el-GR" altLang="en-US" sz="1400" b="1">
                <a:solidFill>
                  <a:srgbClr val="0070C0"/>
                </a:solidFill>
              </a:rPr>
              <a:t>%</a:t>
            </a:r>
            <a:r>
              <a:rPr lang="en-US" sz="1400" b="1">
                <a:solidFill>
                  <a:srgbClr val="0070C0"/>
                </a:solidFill>
              </a:rPr>
              <a:t>) </a:t>
            </a:r>
          </a:p>
          <a:p>
            <a:pPr lvl="1"/>
            <a:r>
              <a:rPr lang="en-US" sz="1400" b="1">
                <a:solidFill>
                  <a:srgbClr val="0070C0"/>
                </a:solidFill>
              </a:rPr>
              <a:t>HPV 18 (7</a:t>
            </a:r>
            <a:r>
              <a:rPr lang="el-GR" altLang="en-US" sz="1400" b="1">
                <a:solidFill>
                  <a:srgbClr val="0070C0"/>
                </a:solidFill>
              </a:rPr>
              <a:t>%</a:t>
            </a:r>
            <a:r>
              <a:rPr lang="en-US" sz="1400" b="1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43525" y="2375535"/>
            <a:ext cx="3698875" cy="297561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Περιεχόμενα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z="1800"/>
              <a:t>Βασικές πληροφορίες για τους </a:t>
            </a:r>
            <a:r>
              <a:rPr lang="de-DE" altLang="en-US" sz="1800">
                <a:latin typeface="Calibri" charset="0"/>
                <a:sym typeface="+mn-ea"/>
              </a:rPr>
              <a:t>HPV</a:t>
            </a:r>
            <a:endParaRPr lang="el-GR" altLang="de-DE" sz="1800">
              <a:latin typeface="Calibri" charset="0"/>
              <a:sym typeface="+mn-ea"/>
            </a:endParaRPr>
          </a:p>
          <a:p>
            <a:r>
              <a:rPr lang="el-GR" altLang="de-DE" sz="1800">
                <a:latin typeface="Calibri" charset="0"/>
                <a:sym typeface="+mn-ea"/>
              </a:rPr>
              <a:t>Πώς μεταδίδονται</a:t>
            </a:r>
          </a:p>
          <a:p>
            <a:r>
              <a:rPr lang="el-GR" altLang="de-DE" sz="1800">
                <a:latin typeface="Calibri" charset="0"/>
                <a:sym typeface="+mn-ea"/>
              </a:rPr>
              <a:t>Επιδημιολογία </a:t>
            </a:r>
            <a:r>
              <a:rPr lang="de-DE" altLang="en-US" sz="1800">
                <a:latin typeface="Calibri" charset="0"/>
                <a:sym typeface="+mn-ea"/>
              </a:rPr>
              <a:t>HPV</a:t>
            </a:r>
          </a:p>
          <a:p>
            <a:r>
              <a:rPr lang="el-GR" altLang="de-DE" sz="1800">
                <a:latin typeface="Calibri" charset="0"/>
                <a:sym typeface="+mn-ea"/>
              </a:rPr>
              <a:t>Τι προκαλούν</a:t>
            </a:r>
          </a:p>
          <a:p>
            <a:r>
              <a:rPr lang="de-DE" altLang="en-US" sz="1800">
                <a:latin typeface="Calibri" charset="0"/>
                <a:sym typeface="+mn-ea"/>
              </a:rPr>
              <a:t>HPV</a:t>
            </a:r>
            <a:r>
              <a:rPr lang="el-GR" altLang="de-DE" sz="1800">
                <a:latin typeface="Calibri" charset="0"/>
                <a:sym typeface="+mn-ea"/>
              </a:rPr>
              <a:t> &amp; καρκίνος</a:t>
            </a:r>
          </a:p>
          <a:p>
            <a:r>
              <a:rPr lang="de-DE" altLang="en-US" sz="1800">
                <a:latin typeface="Calibri" charset="0"/>
                <a:sym typeface="+mn-ea"/>
              </a:rPr>
              <a:t>HPV</a:t>
            </a:r>
            <a:r>
              <a:rPr lang="el-GR" altLang="de-DE" sz="1800">
                <a:latin typeface="Calibri" charset="0"/>
                <a:sym typeface="+mn-ea"/>
              </a:rPr>
              <a:t> &amp; κύηση</a:t>
            </a:r>
          </a:p>
          <a:p>
            <a:r>
              <a:rPr lang="el-GR" altLang="de-DE" sz="1800">
                <a:latin typeface="Calibri" charset="0"/>
                <a:sym typeface="+mn-ea"/>
              </a:rPr>
              <a:t>Εμβόλια για τους </a:t>
            </a:r>
            <a:r>
              <a:rPr lang="de-DE" altLang="en-US" sz="1800">
                <a:latin typeface="Calibri" charset="0"/>
                <a:sym typeface="+mn-ea"/>
              </a:rPr>
              <a:t>HPV</a:t>
            </a:r>
          </a:p>
          <a:p>
            <a:r>
              <a:rPr lang="el-GR" altLang="de-DE" sz="1800">
                <a:latin typeface="Calibri" charset="0"/>
                <a:sym typeface="+mn-ea"/>
              </a:rPr>
              <a:t>Συστάσεις Εθνικής Επιτροπής Εμβολιασμών</a:t>
            </a:r>
          </a:p>
          <a:p>
            <a:r>
              <a:rPr lang="el-GR" altLang="de-DE" sz="1800">
                <a:latin typeface="Calibri" charset="0"/>
                <a:sym typeface="+mn-ea"/>
              </a:rPr>
              <a:t>Συχνά ερωτήματα</a:t>
            </a:r>
          </a:p>
          <a:p>
            <a:r>
              <a:rPr lang="el-GR" altLang="de-DE" sz="1800">
                <a:latin typeface="Calibri" charset="0"/>
                <a:sym typeface="+mn-ea"/>
              </a:rPr>
              <a:t>Συμπεράσματα</a:t>
            </a:r>
            <a:endParaRPr lang="de-DE" altLang="en-US" sz="1800">
              <a:latin typeface="Calibri" charset="0"/>
              <a:sym typeface="+mn-ea"/>
            </a:endParaRPr>
          </a:p>
          <a:p>
            <a:endParaRPr lang="el-GR" altLang="en-US" sz="18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el-GR">
                <a:latin typeface="Calibri" charset="0"/>
              </a:rPr>
              <a:t>HPV</a:t>
            </a:r>
            <a:r>
              <a:rPr lang="el-GR" altLang="de-DE">
                <a:latin typeface="Calibri" charset="0"/>
              </a:rPr>
              <a:t>-σχετιζόμενοι καρκίνοι</a:t>
            </a:r>
            <a:br>
              <a:rPr lang="de-DE" altLang="el-GR">
                <a:latin typeface="Calibri" charset="0"/>
              </a:rPr>
            </a:br>
            <a:r>
              <a:rPr lang="el-GR" altLang="de-DE" sz="180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Calibri" charset="0"/>
                <a:sym typeface="+mn-ea"/>
              </a:rPr>
              <a:t>ΗΠΑ</a:t>
            </a:r>
            <a:r>
              <a:rPr lang="de-DE" altLang="el-GR" sz="180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Calibri" charset="0"/>
                <a:sym typeface="+mn-ea"/>
              </a:rPr>
              <a:t> (2015–2019)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775"/>
            <a:ext cx="8347710" cy="4526280"/>
          </a:xfrm>
        </p:spPr>
        <p:txBody>
          <a:bodyPr/>
          <a:lstStyle/>
          <a:p>
            <a:r>
              <a:rPr lang="el-GR" altLang="en-US" sz="1600"/>
              <a:t>Περίπου </a:t>
            </a:r>
            <a:r>
              <a:rPr lang="en-US" sz="1600" b="1" u="sng"/>
              <a:t>47</a:t>
            </a:r>
            <a:r>
              <a:rPr lang="el-GR" altLang="en-US" sz="1600" b="1" u="sng"/>
              <a:t>.</a:t>
            </a:r>
            <a:r>
              <a:rPr lang="en-US" sz="1600" b="1" u="sng"/>
              <a:t>199</a:t>
            </a:r>
            <a:r>
              <a:rPr lang="en-US" sz="1600" u="sng"/>
              <a:t> </a:t>
            </a:r>
            <a:r>
              <a:rPr lang="el-GR" altLang="en-US" sz="1600" b="1" u="sng"/>
              <a:t>νέες περιπτώσεις</a:t>
            </a:r>
            <a:r>
              <a:rPr lang="el-GR" altLang="en-US" sz="1600"/>
              <a:t> </a:t>
            </a:r>
            <a:r>
              <a:rPr lang="en-US" sz="1600" b="1"/>
              <a:t>HPV-</a:t>
            </a:r>
            <a:r>
              <a:rPr lang="el-GR" altLang="en-US" sz="1600" b="1"/>
              <a:t>σχετιζόμενων καρκίνων</a:t>
            </a:r>
            <a:r>
              <a:rPr lang="el-GR" altLang="en-US" sz="1600"/>
              <a:t> ανά έτος.</a:t>
            </a:r>
          </a:p>
          <a:p>
            <a:endParaRPr lang="el-GR" altLang="en-US" sz="1600"/>
          </a:p>
          <a:p>
            <a:endParaRPr lang="el-GR" altLang="en-US" sz="1600"/>
          </a:p>
          <a:p>
            <a:endParaRPr lang="el-GR" altLang="en-US" sz="1600"/>
          </a:p>
          <a:p>
            <a:endParaRPr lang="el-GR" altLang="en-US" sz="1600"/>
          </a:p>
          <a:p>
            <a:endParaRPr lang="el-GR" altLang="en-US" sz="1600"/>
          </a:p>
          <a:p>
            <a:endParaRPr lang="el-GR" altLang="en-US" sz="1600"/>
          </a:p>
          <a:p>
            <a:endParaRPr lang="el-GR" altLang="en-US" sz="1600"/>
          </a:p>
          <a:p>
            <a:endParaRPr lang="el-GR" altLang="en-US" sz="1600"/>
          </a:p>
          <a:p>
            <a:endParaRPr lang="el-GR" altLang="en-US" sz="1600"/>
          </a:p>
          <a:p>
            <a:endParaRPr lang="el-GR" altLang="en-US" sz="1600"/>
          </a:p>
          <a:p>
            <a:r>
              <a:rPr lang="el-GR" altLang="en-US" sz="1600"/>
              <a:t>Ο </a:t>
            </a:r>
            <a:r>
              <a:rPr lang="el-GR" altLang="en-US" sz="1600" b="1" u="sng">
                <a:solidFill>
                  <a:srgbClr val="FF0000"/>
                </a:solidFill>
              </a:rPr>
              <a:t>καρκίνος του τραχήλου της μήτρας</a:t>
            </a:r>
            <a:r>
              <a:rPr lang="el-GR" altLang="en-US" sz="1600"/>
              <a:t> είναι ο πιο κοινός </a:t>
            </a:r>
            <a:r>
              <a:rPr lang="en-US" sz="1600">
                <a:sym typeface="+mn-ea"/>
              </a:rPr>
              <a:t>HPV-</a:t>
            </a:r>
            <a:r>
              <a:rPr lang="el-GR" altLang="en-US" sz="1600">
                <a:sym typeface="+mn-ea"/>
              </a:rPr>
              <a:t>σχετιζόμενος καρκίνος μεταξύ των </a:t>
            </a:r>
            <a:r>
              <a:rPr lang="el-GR" altLang="en-US" sz="1600" b="1">
                <a:solidFill>
                  <a:srgbClr val="FF0000"/>
                </a:solidFill>
                <a:sym typeface="+mn-ea"/>
              </a:rPr>
              <a:t>γυναικών</a:t>
            </a:r>
            <a:r>
              <a:rPr lang="el-GR" altLang="en-US" sz="1600">
                <a:sym typeface="+mn-ea"/>
              </a:rPr>
              <a:t>, ενώ οι </a:t>
            </a:r>
            <a:r>
              <a:rPr lang="el-GR" altLang="en-US" sz="1600" b="1" u="sng">
                <a:solidFill>
                  <a:srgbClr val="0070C0"/>
                </a:solidFill>
                <a:sym typeface="+mn-ea"/>
              </a:rPr>
              <a:t>στοματοφαρυγγικοί καρκίνοι</a:t>
            </a:r>
            <a:r>
              <a:rPr lang="el-GR" altLang="en-US" sz="1600" b="1">
                <a:sym typeface="+mn-ea"/>
              </a:rPr>
              <a:t> </a:t>
            </a:r>
            <a:r>
              <a:rPr lang="el-GR" altLang="en-US" sz="1600">
                <a:sym typeface="+mn-ea"/>
              </a:rPr>
              <a:t>είναι οι πιο κοινοί καρκίνοι μεταξύ των </a:t>
            </a:r>
            <a:r>
              <a:rPr lang="el-GR" altLang="en-US" sz="1600" b="1">
                <a:solidFill>
                  <a:srgbClr val="0070C0"/>
                </a:solidFill>
                <a:sym typeface="+mn-ea"/>
              </a:rPr>
              <a:t>ανδρών</a:t>
            </a:r>
            <a:r>
              <a:rPr lang="el-GR" altLang="en-US" sz="1600">
                <a:sym typeface="+mn-ea"/>
              </a:rPr>
              <a:t>.</a:t>
            </a:r>
            <a:endParaRPr lang="en-US" sz="16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345" y="2347595"/>
            <a:ext cx="3995420" cy="2162175"/>
          </a:xfrm>
          <a:prstGeom prst="rect">
            <a:avLst/>
          </a:prstGeom>
        </p:spPr>
      </p:pic>
      <p:pic>
        <p:nvPicPr>
          <p:cNvPr id="5" name="Picture 4" descr="Screenshot 2023-04-05 at 11.27.32 P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765" y="3933190"/>
            <a:ext cx="1191895" cy="47371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23-03-09 at 12.32.49 A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0"/>
            <a:ext cx="9144000" cy="403923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395605" y="4509135"/>
            <a:ext cx="8212455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sz="1600" b="1"/>
              <a:t>Εκτιμήθηκε ότι </a:t>
            </a:r>
            <a:r>
              <a:rPr lang="el-GR" altLang="en-US" sz="1600" b="1" u="sng">
                <a:solidFill>
                  <a:srgbClr val="FF0000"/>
                </a:solidFill>
              </a:rPr>
              <a:t>37.300 καρκίνοι (79%) αποδίδονται σε </a:t>
            </a:r>
            <a:r>
              <a:rPr lang="de-DE" altLang="el-GR" sz="1600" b="1" u="sng">
                <a:solidFill>
                  <a:srgbClr val="FF0000"/>
                </a:solidFill>
                <a:latin typeface="Calibri" charset="0"/>
              </a:rPr>
              <a:t>HPV</a:t>
            </a:r>
            <a:r>
              <a:rPr lang="de-DE" altLang="el-GR" sz="1600" b="1">
                <a:latin typeface="Calibri" charset="0"/>
              </a:rPr>
              <a:t> </a:t>
            </a:r>
            <a:r>
              <a:rPr lang="el-GR" altLang="de-DE" sz="1600" b="1">
                <a:latin typeface="Calibri" charset="0"/>
              </a:rPr>
              <a:t>κάθε χρόνο</a:t>
            </a:r>
            <a:r>
              <a:rPr lang="el-GR" altLang="de-DE" sz="1600">
                <a:latin typeface="Calibri" charset="0"/>
              </a:rPr>
              <a:t> </a:t>
            </a:r>
            <a:r>
              <a:rPr lang="el-GR" altLang="de-DE" sz="1600">
                <a:solidFill>
                  <a:srgbClr val="00B050"/>
                </a:solidFill>
                <a:latin typeface="Calibri" charset="0"/>
              </a:rPr>
              <a:t>(2015-2019)</a:t>
            </a:r>
            <a:r>
              <a:rPr lang="el-GR" altLang="de-DE" sz="1600">
                <a:latin typeface="Calibri" charset="0"/>
              </a:rPr>
              <a:t>.</a:t>
            </a:r>
          </a:p>
          <a:p>
            <a:pPr marL="285750" indent="-285750">
              <a:buFont typeface="Wingdings" panose="05000000000000000000" charset="0"/>
              <a:buChar char=""/>
            </a:pPr>
            <a:r>
              <a:rPr lang="el-GR" altLang="de-DE" sz="1600" b="1">
                <a:solidFill>
                  <a:srgbClr val="FF0000"/>
                </a:solidFill>
                <a:latin typeface="Calibri" charset="0"/>
              </a:rPr>
              <a:t>30.100</a:t>
            </a:r>
            <a:r>
              <a:rPr lang="el-GR" altLang="de-DE" sz="1600">
                <a:latin typeface="Calibri" charset="0"/>
              </a:rPr>
              <a:t> προκαλούνται από </a:t>
            </a:r>
            <a:r>
              <a:rPr lang="de-DE" altLang="el-GR" sz="1600" b="1">
                <a:latin typeface="Calibri" charset="0"/>
                <a:sym typeface="+mn-ea"/>
              </a:rPr>
              <a:t>HPV</a:t>
            </a:r>
            <a:r>
              <a:rPr lang="el-GR" altLang="de-DE" sz="1600" b="1">
                <a:latin typeface="Calibri" charset="0"/>
                <a:sym typeface="+mn-ea"/>
              </a:rPr>
              <a:t> </a:t>
            </a:r>
            <a:r>
              <a:rPr lang="el-GR" altLang="de-DE" sz="1600" b="1">
                <a:solidFill>
                  <a:srgbClr val="FF0000"/>
                </a:solidFill>
                <a:latin typeface="Calibri" charset="0"/>
                <a:sym typeface="+mn-ea"/>
              </a:rPr>
              <a:t>16</a:t>
            </a:r>
            <a:r>
              <a:rPr lang="el-GR" altLang="de-DE" sz="1600" b="1">
                <a:latin typeface="Calibri" charset="0"/>
                <a:sym typeface="+mn-ea"/>
              </a:rPr>
              <a:t> </a:t>
            </a:r>
            <a:r>
              <a:rPr lang="el-GR" altLang="de-DE" sz="1600" b="1">
                <a:solidFill>
                  <a:srgbClr val="FF0000"/>
                </a:solidFill>
                <a:latin typeface="Calibri" charset="0"/>
                <a:sym typeface="+mn-ea"/>
              </a:rPr>
              <a:t>&amp;</a:t>
            </a:r>
            <a:r>
              <a:rPr lang="el-GR" altLang="de-DE" sz="1600" b="1">
                <a:latin typeface="Calibri" charset="0"/>
                <a:sym typeface="+mn-ea"/>
              </a:rPr>
              <a:t> </a:t>
            </a:r>
            <a:r>
              <a:rPr lang="el-GR" altLang="de-DE" sz="1600" b="1">
                <a:solidFill>
                  <a:srgbClr val="FF0000"/>
                </a:solidFill>
                <a:latin typeface="Calibri" charset="0"/>
                <a:sym typeface="+mn-ea"/>
              </a:rPr>
              <a:t>18</a:t>
            </a:r>
          </a:p>
          <a:p>
            <a:pPr marL="285750" indent="-285750">
              <a:buFont typeface="Wingdings" panose="05000000000000000000" charset="0"/>
              <a:buChar char=""/>
            </a:pPr>
            <a:r>
              <a:rPr lang="el-GR" altLang="de-DE" sz="1600" b="1">
                <a:solidFill>
                  <a:srgbClr val="0070C0"/>
                </a:solidFill>
                <a:latin typeface="Calibri" charset="0"/>
                <a:sym typeface="+mn-ea"/>
              </a:rPr>
              <a:t>4.300</a:t>
            </a:r>
            <a:r>
              <a:rPr lang="el-GR" altLang="de-DE" sz="1600">
                <a:solidFill>
                  <a:srgbClr val="0070C0"/>
                </a:solidFill>
                <a:latin typeface="Calibri" charset="0"/>
                <a:sym typeface="+mn-ea"/>
              </a:rPr>
              <a:t> </a:t>
            </a:r>
            <a:r>
              <a:rPr lang="el-GR" altLang="de-DE" sz="1600">
                <a:latin typeface="Calibri" charset="0"/>
                <a:sym typeface="+mn-ea"/>
              </a:rPr>
              <a:t>προκαλούνται από </a:t>
            </a:r>
            <a:r>
              <a:rPr lang="de-DE" altLang="el-GR" sz="1600" b="1">
                <a:latin typeface="Calibri" charset="0"/>
                <a:sym typeface="+mn-ea"/>
              </a:rPr>
              <a:t>HPV</a:t>
            </a:r>
            <a:r>
              <a:rPr lang="el-GR" altLang="de-DE" sz="1600" b="1">
                <a:latin typeface="Calibri" charset="0"/>
                <a:sym typeface="+mn-ea"/>
              </a:rPr>
              <a:t> </a:t>
            </a:r>
            <a:r>
              <a:rPr lang="el-GR" altLang="de-DE" sz="1600" b="1">
                <a:solidFill>
                  <a:srgbClr val="0070C0"/>
                </a:solidFill>
                <a:latin typeface="Calibri" charset="0"/>
                <a:sym typeface="+mn-ea"/>
              </a:rPr>
              <a:t>31, 33, 45, 52, 58</a:t>
            </a:r>
          </a:p>
          <a:p>
            <a:pPr marL="285750" indent="-285750">
              <a:buFont typeface="Wingdings" panose="05000000000000000000" charset="0"/>
              <a:buChar char=""/>
            </a:pPr>
            <a:endParaRPr lang="el-GR" altLang="de-DE" sz="1600" b="1">
              <a:latin typeface="Calibri" charset="0"/>
              <a:sym typeface="+mn-ea"/>
            </a:endParaRPr>
          </a:p>
          <a:p>
            <a:pPr marL="285750" indent="-285750">
              <a:buFont typeface="Wingdings" panose="05000000000000000000" charset="0"/>
              <a:buChar char=""/>
            </a:pPr>
            <a:r>
              <a:rPr lang="el-GR" altLang="de-DE" sz="1400" b="1" i="1">
                <a:latin typeface="Calibri" charset="0"/>
                <a:sym typeface="+mn-ea"/>
              </a:rPr>
              <a:t>10%</a:t>
            </a:r>
            <a:r>
              <a:rPr lang="el-GR" altLang="de-DE" sz="1400" i="1">
                <a:latin typeface="Calibri" charset="0"/>
                <a:sym typeface="+mn-ea"/>
              </a:rPr>
              <a:t> των καρκίνων του τραχήλου της μήτρας &amp; του πρωκτού, </a:t>
            </a:r>
            <a:r>
              <a:rPr lang="el-GR" altLang="de-DE" sz="1400" b="1" i="1">
                <a:latin typeface="Calibri" charset="0"/>
                <a:sym typeface="+mn-ea"/>
              </a:rPr>
              <a:t>30%</a:t>
            </a:r>
            <a:r>
              <a:rPr lang="el-GR" altLang="de-DE" sz="1400" i="1">
                <a:latin typeface="Calibri" charset="0"/>
                <a:sym typeface="+mn-ea"/>
              </a:rPr>
              <a:t> των καρκίνων στοματοφάρυγγα, κόλπου &amp; αιδοίου και </a:t>
            </a:r>
            <a:r>
              <a:rPr lang="el-GR" altLang="de-DE" sz="1400" b="1" i="1">
                <a:latin typeface="Calibri" charset="0"/>
                <a:sym typeface="+mn-ea"/>
              </a:rPr>
              <a:t>40%</a:t>
            </a:r>
            <a:r>
              <a:rPr lang="el-GR" altLang="de-DE" sz="1400" i="1">
                <a:latin typeface="Calibri" charset="0"/>
                <a:sym typeface="+mn-ea"/>
              </a:rPr>
              <a:t> των καρκίνων του πέους είναι </a:t>
            </a:r>
            <a:r>
              <a:rPr lang="de-DE" altLang="el-GR" sz="1400" b="1" i="1">
                <a:latin typeface="Calibri" charset="0"/>
                <a:sym typeface="+mn-ea"/>
              </a:rPr>
              <a:t>HPV</a:t>
            </a:r>
            <a:r>
              <a:rPr lang="el-GR" altLang="de-DE" sz="1400" b="1" i="1">
                <a:latin typeface="Calibri" charset="0"/>
                <a:sym typeface="+mn-ea"/>
              </a:rPr>
              <a:t>-αρνητικοί.</a:t>
            </a:r>
          </a:p>
        </p:txBody>
      </p:sp>
      <p:pic>
        <p:nvPicPr>
          <p:cNvPr id="3" name="Picture 2" descr="Screenshot 2023-04-05 at 11.27.54 PM"/>
          <p:cNvPicPr>
            <a:picLocks noChangeAspect="1"/>
          </p:cNvPicPr>
          <p:nvPr/>
        </p:nvPicPr>
        <p:blipFill>
          <a:blip r:embed="rId4"/>
          <a:srcRect l="6604" t="6667" r="5519" b="11970"/>
          <a:stretch>
            <a:fillRect/>
          </a:stretch>
        </p:blipFill>
        <p:spPr>
          <a:xfrm>
            <a:off x="7668895" y="2132965"/>
            <a:ext cx="938530" cy="54102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>
                <a:latin typeface="Calibri" charset="0"/>
              </a:rPr>
              <a:t>HPV &amp; </a:t>
            </a:r>
            <a:r>
              <a:rPr lang="el-GR" altLang="de-DE">
                <a:latin typeface="Calibri" charset="0"/>
              </a:rPr>
              <a:t>κύηση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altLang="en-US" sz="1600" b="1" u="sng"/>
              <a:t>Επί</a:t>
            </a:r>
            <a:r>
              <a:rPr lang="en-US" sz="1600" b="1" u="sng"/>
              <a:t>πτωση</a:t>
            </a:r>
            <a:r>
              <a:rPr lang="en-US" sz="1600" u="sng"/>
              <a:t> της λοίμωξης </a:t>
            </a:r>
            <a:r>
              <a:rPr lang="en-US" sz="1600" b="1" u="sng"/>
              <a:t>κατά τη διάρκεια της κύηση</a:t>
            </a:r>
            <a:r>
              <a:rPr lang="el-GR" altLang="en-US" sz="1600" b="1" u="sng"/>
              <a:t>ς</a:t>
            </a:r>
            <a:r>
              <a:rPr lang="el-GR" altLang="en-US" sz="1600" b="1"/>
              <a:t>: </a:t>
            </a:r>
            <a:r>
              <a:rPr lang="en-US" sz="1600"/>
              <a:t>μεταξύ </a:t>
            </a:r>
            <a:r>
              <a:rPr lang="en-US" sz="1600" b="1">
                <a:solidFill>
                  <a:srgbClr val="FF0000"/>
                </a:solidFill>
              </a:rPr>
              <a:t>0,5 - 7%</a:t>
            </a:r>
            <a:r>
              <a:rPr lang="de-DE" altLang="en-US" sz="1600">
                <a:solidFill>
                  <a:srgbClr val="FF0000"/>
                </a:solidFill>
                <a:latin typeface="Calibri" charset="0"/>
              </a:rPr>
              <a:t>.</a:t>
            </a:r>
            <a:endParaRPr lang="de-DE" altLang="en-US" sz="1600">
              <a:latin typeface="Calibri" charset="0"/>
            </a:endParaRPr>
          </a:p>
          <a:p>
            <a:pPr lvl="1"/>
            <a:r>
              <a:rPr lang="de-DE" altLang="en-US" sz="1200">
                <a:latin typeface="Calibri" charset="0"/>
              </a:rPr>
              <a:t>Η πορεία της νόσου είναι </a:t>
            </a:r>
            <a:r>
              <a:rPr lang="el-GR" altLang="de-DE" sz="1200">
                <a:latin typeface="Calibri" charset="0"/>
              </a:rPr>
              <a:t>καλή (οι περισσότερες έγκυες</a:t>
            </a:r>
            <a:r>
              <a:rPr lang="de-DE" altLang="en-US" sz="1200">
                <a:latin typeface="Calibri" charset="0"/>
              </a:rPr>
              <a:t> </a:t>
            </a:r>
            <a:r>
              <a:rPr lang="el-GR" altLang="de-DE" sz="1200">
                <a:latin typeface="Calibri" charset="0"/>
              </a:rPr>
              <a:t>με </a:t>
            </a:r>
            <a:r>
              <a:rPr lang="de-DE" altLang="en-US" sz="1200">
                <a:latin typeface="Calibri" charset="0"/>
              </a:rPr>
              <a:t>αλλοιώσεις στ</a:t>
            </a:r>
            <a:r>
              <a:rPr lang="el-GR" altLang="de-DE" sz="1200">
                <a:latin typeface="Calibri" charset="0"/>
              </a:rPr>
              <a:t>ο τεστ </a:t>
            </a:r>
            <a:r>
              <a:rPr lang="de-DE" altLang="en-US" sz="1200">
                <a:latin typeface="Calibri" charset="0"/>
              </a:rPr>
              <a:t>Παπ στο </a:t>
            </a:r>
            <a:r>
              <a:rPr lang="el-GR" altLang="de-DE" sz="1200">
                <a:latin typeface="Calibri" charset="0"/>
              </a:rPr>
              <a:t>1</a:t>
            </a:r>
            <a:r>
              <a:rPr lang="el-GR" altLang="de-DE" sz="1200" baseline="30000">
                <a:latin typeface="Calibri" charset="0"/>
              </a:rPr>
              <a:t>ο </a:t>
            </a:r>
            <a:r>
              <a:rPr lang="de-DE" altLang="en-US" sz="1200">
                <a:latin typeface="Calibri" charset="0"/>
              </a:rPr>
              <a:t>τρίμηνο παρουσιάζουν είτε ύφεση είτε μη</a:t>
            </a:r>
            <a:r>
              <a:rPr lang="el-GR" altLang="de-DE" sz="1200">
                <a:latin typeface="Calibri" charset="0"/>
              </a:rPr>
              <a:t>-</a:t>
            </a:r>
            <a:r>
              <a:rPr lang="de-DE" altLang="en-US" sz="1200">
                <a:latin typeface="Calibri" charset="0"/>
              </a:rPr>
              <a:t>πρόοδο σε υψηλόβαθμ</a:t>
            </a:r>
            <a:r>
              <a:rPr lang="el-GR" altLang="de-DE" sz="1200">
                <a:latin typeface="Calibri" charset="0"/>
              </a:rPr>
              <a:t>ες</a:t>
            </a:r>
            <a:r>
              <a:rPr lang="de-DE" altLang="en-US" sz="1200">
                <a:latin typeface="Calibri" charset="0"/>
              </a:rPr>
              <a:t> αλλοιώσεις ή</a:t>
            </a:r>
            <a:r>
              <a:rPr lang="el-GR" altLang="de-DE" sz="1200">
                <a:latin typeface="Calibri" charset="0"/>
              </a:rPr>
              <a:t> </a:t>
            </a:r>
            <a:r>
              <a:rPr lang="de-DE" altLang="en-US" sz="1200">
                <a:latin typeface="Calibri" charset="0"/>
              </a:rPr>
              <a:t>καρκίνο</a:t>
            </a:r>
            <a:r>
              <a:rPr lang="el-GR" altLang="de-DE" sz="1200">
                <a:latin typeface="Calibri" charset="0"/>
              </a:rPr>
              <a:t>)</a:t>
            </a:r>
            <a:r>
              <a:rPr lang="de-DE" altLang="en-US" sz="1200">
                <a:latin typeface="Calibri" charset="0"/>
              </a:rPr>
              <a:t>.</a:t>
            </a:r>
          </a:p>
          <a:p>
            <a:endParaRPr lang="el-GR" altLang="de-DE" sz="1600">
              <a:latin typeface="Calibri" charset="0"/>
            </a:endParaRPr>
          </a:p>
          <a:p>
            <a:r>
              <a:rPr lang="el-GR" altLang="de-DE" sz="1600" b="1" u="sng">
                <a:latin typeface="Calibri" charset="0"/>
              </a:rPr>
              <a:t>Επιπλοκές</a:t>
            </a:r>
            <a:r>
              <a:rPr lang="el-GR" altLang="de-DE" sz="1600" b="1">
                <a:latin typeface="Calibri" charset="0"/>
              </a:rPr>
              <a:t>: </a:t>
            </a:r>
            <a:r>
              <a:rPr lang="de-DE" altLang="en-US" sz="1600" b="1">
                <a:solidFill>
                  <a:srgbClr val="0070C0"/>
                </a:solidFill>
                <a:latin typeface="Calibri" charset="0"/>
              </a:rPr>
              <a:t>πρόωρο</a:t>
            </a:r>
            <a:r>
              <a:rPr lang="el-GR" altLang="de-DE" sz="1600" b="1">
                <a:solidFill>
                  <a:srgbClr val="0070C0"/>
                </a:solidFill>
                <a:latin typeface="Calibri" charset="0"/>
              </a:rPr>
              <a:t>ς</a:t>
            </a:r>
            <a:r>
              <a:rPr lang="de-DE" altLang="en-US" sz="1600" b="1">
                <a:solidFill>
                  <a:srgbClr val="0070C0"/>
                </a:solidFill>
                <a:latin typeface="Calibri" charset="0"/>
              </a:rPr>
              <a:t> τοκετό</a:t>
            </a:r>
            <a:r>
              <a:rPr lang="el-GR" altLang="de-DE" sz="1600" b="1">
                <a:solidFill>
                  <a:srgbClr val="0070C0"/>
                </a:solidFill>
                <a:latin typeface="Calibri" charset="0"/>
              </a:rPr>
              <a:t>ς</a:t>
            </a:r>
            <a:r>
              <a:rPr lang="de-DE" altLang="en-US" sz="1600" b="1">
                <a:solidFill>
                  <a:srgbClr val="0070C0"/>
                </a:solidFill>
                <a:latin typeface="Calibri" charset="0"/>
              </a:rPr>
              <a:t>, τραχηλική ανεπάρκεια, </a:t>
            </a:r>
            <a:r>
              <a:rPr lang="el-GR" altLang="de-DE" sz="1600" b="1">
                <a:solidFill>
                  <a:srgbClr val="0070C0"/>
                </a:solidFill>
                <a:latin typeface="Calibri" charset="0"/>
              </a:rPr>
              <a:t>λοίμωξη του </a:t>
            </a:r>
            <a:r>
              <a:rPr lang="de-DE" altLang="en-US" sz="1600" b="1">
                <a:solidFill>
                  <a:srgbClr val="0070C0"/>
                </a:solidFill>
                <a:latin typeface="Calibri" charset="0"/>
              </a:rPr>
              <a:t>πλακούντα,</a:t>
            </a:r>
            <a:r>
              <a:rPr lang="el-GR" altLang="de-DE" sz="1600" b="1">
                <a:solidFill>
                  <a:srgbClr val="0070C0"/>
                </a:solidFill>
                <a:latin typeface="Calibri" charset="0"/>
              </a:rPr>
              <a:t> </a:t>
            </a:r>
            <a:r>
              <a:rPr lang="de-DE" altLang="en-US" sz="1600" b="1">
                <a:solidFill>
                  <a:srgbClr val="0070C0"/>
                </a:solidFill>
                <a:latin typeface="Calibri" charset="0"/>
              </a:rPr>
              <a:t>ενδομήτρια υπολειπόμενη ανάπτυξη εμβρύου (IUGR) και </a:t>
            </a:r>
            <a:r>
              <a:rPr lang="el-GR" altLang="de-DE" sz="1600" b="1">
                <a:solidFill>
                  <a:srgbClr val="0070C0"/>
                </a:solidFill>
                <a:latin typeface="Calibri" charset="0"/>
              </a:rPr>
              <a:t>πολύ </a:t>
            </a:r>
            <a:r>
              <a:rPr lang="de-DE" altLang="en-US" sz="1600" b="1">
                <a:solidFill>
                  <a:srgbClr val="0070C0"/>
                </a:solidFill>
                <a:latin typeface="Calibri" charset="0"/>
              </a:rPr>
              <a:t>χαμηλό βάρος γέννησης</a:t>
            </a:r>
            <a:r>
              <a:rPr lang="el-GR" altLang="de-DE" sz="1600" b="1">
                <a:solidFill>
                  <a:srgbClr val="0070C0"/>
                </a:solidFill>
                <a:latin typeface="Calibri" charset="0"/>
              </a:rPr>
              <a:t> (</a:t>
            </a:r>
            <a:r>
              <a:rPr lang="de-DE" altLang="el-GR" sz="1600" b="1">
                <a:solidFill>
                  <a:srgbClr val="0070C0"/>
                </a:solidFill>
                <a:latin typeface="Calibri" charset="0"/>
              </a:rPr>
              <a:t>LBW)</a:t>
            </a:r>
            <a:r>
              <a:rPr lang="el-GR" altLang="de-DE" sz="1600" b="1">
                <a:solidFill>
                  <a:srgbClr val="0070C0"/>
                </a:solidFill>
                <a:latin typeface="Calibri" charset="0"/>
              </a:rPr>
              <a:t>.</a:t>
            </a:r>
          </a:p>
          <a:p>
            <a:endParaRPr lang="el-GR" altLang="de-DE" sz="1780" b="1">
              <a:latin typeface="Calibri" charset="0"/>
            </a:endParaRPr>
          </a:p>
          <a:p>
            <a:r>
              <a:rPr lang="de-DE" altLang="en-US" sz="1600" b="1" u="sng">
                <a:latin typeface="Calibri" charset="0"/>
              </a:rPr>
              <a:t>Ο σχετικός κίνδυνος (RR) κάθετης μετάδοσης</a:t>
            </a:r>
            <a:r>
              <a:rPr lang="de-DE" altLang="en-US" sz="1600" b="1">
                <a:latin typeface="Calibri" charset="0"/>
              </a:rPr>
              <a:t> του ιού προς το έμβρυο</a:t>
            </a:r>
            <a:r>
              <a:rPr lang="el-GR" altLang="de-DE" sz="1600" b="1">
                <a:latin typeface="Calibri" charset="0"/>
              </a:rPr>
              <a:t> </a:t>
            </a:r>
            <a:r>
              <a:rPr lang="de-DE" altLang="en-US" sz="1600" b="1">
                <a:latin typeface="Calibri" charset="0"/>
              </a:rPr>
              <a:t>είναι </a:t>
            </a:r>
            <a:r>
              <a:rPr lang="de-DE" altLang="en-US" sz="1600" b="1">
                <a:solidFill>
                  <a:srgbClr val="FF0000"/>
                </a:solidFill>
                <a:latin typeface="Calibri" charset="0"/>
              </a:rPr>
              <a:t>4.8</a:t>
            </a:r>
            <a:r>
              <a:rPr lang="de-DE" altLang="en-US" sz="1600" b="1">
                <a:latin typeface="Calibri" charset="0"/>
              </a:rPr>
              <a:t>.</a:t>
            </a:r>
          </a:p>
          <a:p>
            <a:endParaRPr lang="de-DE" altLang="en-US" sz="1780">
              <a:latin typeface="Calibri" charset="0"/>
            </a:endParaRPr>
          </a:p>
          <a:p>
            <a:r>
              <a:rPr lang="de-DE" altLang="en-US" sz="1600" b="1" u="sng">
                <a:latin typeface="Calibri" charset="0"/>
              </a:rPr>
              <a:t>Αντενδείξεις </a:t>
            </a:r>
            <a:r>
              <a:rPr lang="el-GR" altLang="de-DE" sz="1600" b="1" u="sng">
                <a:latin typeface="Calibri" charset="0"/>
              </a:rPr>
              <a:t>για</a:t>
            </a:r>
            <a:r>
              <a:rPr lang="de-DE" altLang="en-US" sz="1600" b="1" u="sng">
                <a:latin typeface="Calibri" charset="0"/>
              </a:rPr>
              <a:t> κολπικό τοκετό</a:t>
            </a:r>
            <a:r>
              <a:rPr lang="el-GR" altLang="de-DE" sz="1600" b="1" u="sng">
                <a:latin typeface="Calibri" charset="0"/>
              </a:rPr>
              <a:t>:</a:t>
            </a:r>
            <a:r>
              <a:rPr lang="de-DE" altLang="en-US" sz="1600">
                <a:latin typeface="Calibri" charset="0"/>
              </a:rPr>
              <a:t> </a:t>
            </a:r>
          </a:p>
          <a:p>
            <a:pPr lvl="1"/>
            <a:r>
              <a:rPr lang="de-DE" altLang="en-US" sz="1600" b="1">
                <a:solidFill>
                  <a:srgbClr val="C00000"/>
                </a:solidFill>
                <a:latin typeface="Calibri" charset="0"/>
              </a:rPr>
              <a:t>μεγάλα οξυτενή κονδυλώματα</a:t>
            </a:r>
            <a:r>
              <a:rPr lang="de-DE" altLang="en-US" sz="1600">
                <a:solidFill>
                  <a:srgbClr val="C00000"/>
                </a:solidFill>
                <a:latin typeface="Calibri" charset="0"/>
              </a:rPr>
              <a:t> </a:t>
            </a:r>
            <a:r>
              <a:rPr lang="de-DE" altLang="en-US" sz="1600" b="1">
                <a:solidFill>
                  <a:srgbClr val="C00000"/>
                </a:solidFill>
                <a:latin typeface="Calibri" charset="0"/>
              </a:rPr>
              <a:t>που αποφράσουν τον κόλπο </a:t>
            </a:r>
          </a:p>
          <a:p>
            <a:pPr lvl="1"/>
            <a:r>
              <a:rPr lang="de-DE" altLang="en-US" sz="1600" b="1">
                <a:solidFill>
                  <a:srgbClr val="C00000"/>
                </a:solidFill>
                <a:latin typeface="Calibri" charset="0"/>
              </a:rPr>
              <a:t>τεκμηριωμένος καρκίνος τραχήλου της μήτρας</a:t>
            </a:r>
          </a:p>
          <a:p>
            <a:pPr marL="0" indent="0">
              <a:buNone/>
            </a:pPr>
            <a:endParaRPr lang="de-DE" altLang="en-US" sz="1780">
              <a:latin typeface="Calibri" charset="0"/>
            </a:endParaRPr>
          </a:p>
          <a:p>
            <a:endParaRPr lang="de-DE" altLang="en-US" sz="1780">
              <a:latin typeface="Calibri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16770" r="11229" b="47387"/>
          <a:stretch>
            <a:fillRect/>
          </a:stretch>
        </p:blipFill>
        <p:spPr>
          <a:xfrm>
            <a:off x="6732270" y="5012690"/>
            <a:ext cx="2169160" cy="170751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>
                <a:latin typeface="Calibri" charset="0"/>
                <a:sym typeface="+mn-ea"/>
              </a:rPr>
              <a:t>HPV &amp;</a:t>
            </a:r>
            <a:r>
              <a:rPr lang="el-GR" altLang="de-DE">
                <a:latin typeface="Calibri" charset="0"/>
                <a:sym typeface="+mn-ea"/>
              </a:rPr>
              <a:t> νεογνό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en-US" sz="1600">
                <a:latin typeface="Calibri" charset="0"/>
              </a:rPr>
              <a:t>Ο HPV εκδηλώνεται με ποικίλλους τρόπους στην </a:t>
            </a:r>
            <a:r>
              <a:rPr lang="de-DE" altLang="en-US" sz="1600" u="sng">
                <a:latin typeface="Calibri" charset="0"/>
              </a:rPr>
              <a:t>βρεφική/παιδική ηλικία</a:t>
            </a:r>
            <a:r>
              <a:rPr lang="el-GR" altLang="de-DE" sz="1600">
                <a:latin typeface="Calibri" charset="0"/>
              </a:rPr>
              <a:t>:</a:t>
            </a:r>
          </a:p>
          <a:p>
            <a:pPr lvl="1"/>
            <a:r>
              <a:rPr lang="el-GR" altLang="de-DE" sz="1400" b="1">
                <a:solidFill>
                  <a:srgbClr val="0070C0"/>
                </a:solidFill>
                <a:latin typeface="Calibri" charset="0"/>
              </a:rPr>
              <a:t>Δερματικά κονδυλώματα</a:t>
            </a:r>
          </a:p>
          <a:p>
            <a:pPr lvl="1"/>
            <a:r>
              <a:rPr lang="el-GR" altLang="de-DE" sz="1400" b="1">
                <a:solidFill>
                  <a:srgbClr val="0070C0"/>
                </a:solidFill>
                <a:latin typeface="Calibri" charset="0"/>
              </a:rPr>
              <a:t>Στοματικά θηλώματα</a:t>
            </a:r>
          </a:p>
          <a:p>
            <a:pPr lvl="1"/>
            <a:r>
              <a:rPr lang="el-GR" altLang="de-DE" sz="1400" b="1">
                <a:solidFill>
                  <a:srgbClr val="0070C0"/>
                </a:solidFill>
                <a:latin typeface="Calibri" charset="0"/>
              </a:rPr>
              <a:t>Υποτροπιάζουσα αναπνευστική θηλωμάτωση Νεανικού τύπου (&lt;5 ετών) (JO-RRP)</a:t>
            </a:r>
            <a:r>
              <a:rPr lang="el-GR" altLang="de-DE" sz="1400">
                <a:solidFill>
                  <a:srgbClr val="0070C0"/>
                </a:solidFill>
                <a:latin typeface="Calibri" charset="0"/>
              </a:rPr>
              <a:t>:</a:t>
            </a:r>
            <a:r>
              <a:rPr lang="el-GR" altLang="de-DE" sz="1400">
                <a:latin typeface="Calibri" charset="0"/>
              </a:rPr>
              <a:t> o πιο συχνός καλοήθης όγκος του λάρυγγα στα παιδιά (1.7-4.3/100,000). </a:t>
            </a:r>
            <a:r>
              <a:rPr lang="el-GR" altLang="de-DE" sz="1400" b="1">
                <a:solidFill>
                  <a:srgbClr val="C00000"/>
                </a:solidFill>
                <a:latin typeface="Calibri" charset="0"/>
              </a:rPr>
              <a:t>Περιγεννητική μετάδοση από μητέρα</a:t>
            </a:r>
            <a:r>
              <a:rPr lang="el-GR" altLang="de-DE" sz="1400">
                <a:latin typeface="Calibri" charset="0"/>
              </a:rPr>
              <a:t> με γεννητικά κονδυλώματα σε </a:t>
            </a:r>
            <a:r>
              <a:rPr lang="el-GR" altLang="de-DE" sz="1400" b="1">
                <a:solidFill>
                  <a:srgbClr val="C00000"/>
                </a:solidFill>
                <a:latin typeface="Calibri" charset="0"/>
              </a:rPr>
              <a:t>30-50%</a:t>
            </a:r>
            <a:r>
              <a:rPr lang="el-GR" altLang="de-DE" sz="1400">
                <a:latin typeface="Calibri" charset="0"/>
              </a:rPr>
              <a:t> των περιπτώσεων.</a:t>
            </a:r>
          </a:p>
          <a:p>
            <a:pPr lvl="1"/>
            <a:r>
              <a:rPr lang="el-GR" altLang="de-DE" sz="1400" b="1">
                <a:solidFill>
                  <a:srgbClr val="0070C0"/>
                </a:solidFill>
                <a:latin typeface="Calibri" charset="0"/>
              </a:rPr>
              <a:t>Πρωκτογεννητικά κονδυλώματα</a:t>
            </a:r>
          </a:p>
          <a:p>
            <a:endParaRPr lang="el-GR" altLang="de-DE" sz="1600">
              <a:latin typeface="Calibri" charset="0"/>
            </a:endParaRPr>
          </a:p>
          <a:p>
            <a:r>
              <a:rPr lang="el-GR" altLang="de-DE" sz="1400">
                <a:latin typeface="Calibri" charset="0"/>
              </a:rPr>
              <a:t>Η </a:t>
            </a:r>
            <a:r>
              <a:rPr lang="el-GR" altLang="de-DE" sz="1400" b="1">
                <a:latin typeface="Calibri" charset="0"/>
              </a:rPr>
              <a:t>μητέρα </a:t>
            </a:r>
            <a:r>
              <a:rPr lang="el-GR" altLang="de-DE" sz="1400">
                <a:latin typeface="Calibri" charset="0"/>
              </a:rPr>
              <a:t>παίζει βασικό ρόλο στη μετάδοση της λοίμωξης στο νεογνό</a:t>
            </a:r>
            <a:r>
              <a:rPr lang="el-GR" altLang="de-DE" sz="1400" b="1">
                <a:latin typeface="Calibri" charset="0"/>
              </a:rPr>
              <a:t> </a:t>
            </a:r>
            <a:r>
              <a:rPr lang="el-GR" altLang="de-DE" sz="1400">
                <a:latin typeface="Calibri" charset="0"/>
              </a:rPr>
              <a:t>(κυρίως στο στόμα), όχι μόνο με </a:t>
            </a:r>
            <a:r>
              <a:rPr lang="el-GR" altLang="de-DE" sz="1400" b="1" u="sng">
                <a:latin typeface="Calibri" charset="0"/>
              </a:rPr>
              <a:t>κάθετη μετάδοση</a:t>
            </a:r>
            <a:r>
              <a:rPr lang="el-GR" altLang="de-DE" sz="1400">
                <a:latin typeface="Calibri" charset="0"/>
              </a:rPr>
              <a:t> αλλά και με </a:t>
            </a:r>
            <a:r>
              <a:rPr lang="el-GR" altLang="de-DE" sz="1400" b="1" u="sng">
                <a:latin typeface="Calibri" charset="0"/>
              </a:rPr>
              <a:t>ενοφθαλμισμό</a:t>
            </a:r>
            <a:r>
              <a:rPr lang="el-GR" altLang="de-DE" sz="1400" b="1">
                <a:latin typeface="Calibri" charset="0"/>
              </a:rPr>
              <a:t>, από </a:t>
            </a:r>
            <a:r>
              <a:rPr lang="el-GR" altLang="de-DE" sz="1400" b="1" u="sng">
                <a:latin typeface="Calibri" charset="0"/>
              </a:rPr>
              <a:t>φιλί</a:t>
            </a:r>
            <a:r>
              <a:rPr lang="el-GR" altLang="de-DE" sz="1400" b="1">
                <a:latin typeface="Calibri" charset="0"/>
              </a:rPr>
              <a:t> και </a:t>
            </a:r>
            <a:r>
              <a:rPr lang="el-GR" altLang="de-DE" sz="1400" b="1" u="sng">
                <a:latin typeface="Calibri" charset="0"/>
              </a:rPr>
              <a:t>επαφή χεριών</a:t>
            </a:r>
            <a:r>
              <a:rPr lang="el-GR" altLang="de-DE" sz="1400" b="1">
                <a:latin typeface="Calibri" charset="0"/>
              </a:rPr>
              <a:t>, καθώς και με το </a:t>
            </a:r>
            <a:r>
              <a:rPr lang="el-GR" altLang="de-DE" sz="1400" b="1" u="sng">
                <a:latin typeface="Calibri" charset="0"/>
              </a:rPr>
              <a:t>μητρικό θηλασμό</a:t>
            </a:r>
            <a:r>
              <a:rPr lang="el-GR" altLang="de-DE" sz="1400" b="1">
                <a:latin typeface="Calibri" charset="0"/>
              </a:rPr>
              <a:t>.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/>
          <a:srcRect l="5809" t="36770" r="5356" b="22769"/>
          <a:stretch>
            <a:fillRect/>
          </a:stretch>
        </p:blipFill>
        <p:spPr>
          <a:xfrm>
            <a:off x="1619250" y="4580890"/>
            <a:ext cx="5360670" cy="183134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de-DE">
                <a:latin typeface="Calibri" charset="0"/>
                <a:sym typeface="+mn-ea"/>
              </a:rPr>
              <a:t>Υπάρχει θεραπεία για τους </a:t>
            </a:r>
            <a:r>
              <a:rPr lang="de-DE" altLang="en-US">
                <a:latin typeface="Calibri" charset="0"/>
                <a:sym typeface="+mn-ea"/>
              </a:rPr>
              <a:t>HPV</a:t>
            </a:r>
            <a:r>
              <a:rPr lang="de-DE" altLang="el-GR">
                <a:latin typeface="Calibri" charset="0"/>
                <a:sym typeface="+mn-ea"/>
              </a:rPr>
              <a:t>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altLang="de-DE" sz="1600">
                <a:latin typeface="Calibri" charset="0"/>
              </a:rPr>
              <a:t>Η θεραπεία για τους HPV </a:t>
            </a:r>
            <a:r>
              <a:rPr lang="el-GR" altLang="de-DE" sz="1600" u="sng">
                <a:latin typeface="Calibri" charset="0"/>
              </a:rPr>
              <a:t>δεν</a:t>
            </a:r>
            <a:r>
              <a:rPr lang="el-GR" altLang="de-DE" sz="1600">
                <a:latin typeface="Calibri" charset="0"/>
              </a:rPr>
              <a:t> είναι αιτιολογική. </a:t>
            </a:r>
            <a:r>
              <a:rPr lang="el-GR" altLang="de-DE" sz="1600" b="1">
                <a:latin typeface="Calibri" charset="0"/>
              </a:rPr>
              <a:t>Δεν υπάρχει κάποιο φάρμακο, που να απαλλάσσει τον οργανισμό μας</a:t>
            </a:r>
            <a:r>
              <a:rPr lang="de-DE" altLang="el-GR" sz="1600" b="1">
                <a:latin typeface="Calibri" charset="0"/>
              </a:rPr>
              <a:t> </a:t>
            </a:r>
            <a:r>
              <a:rPr lang="el-GR" altLang="de-DE" sz="1600" b="1">
                <a:latin typeface="Calibri" charset="0"/>
              </a:rPr>
              <a:t>από τον ιό</a:t>
            </a:r>
            <a:r>
              <a:rPr lang="de-DE" altLang="el-GR" sz="1600" b="1">
                <a:latin typeface="Calibri" charset="0"/>
              </a:rPr>
              <a:t> </a:t>
            </a:r>
            <a:r>
              <a:rPr lang="de-DE" altLang="el-GR" sz="1600" b="1">
                <a:latin typeface="Calibri" charset="0"/>
                <a:sym typeface="+mn-ea"/>
              </a:rPr>
              <a:t>HPV</a:t>
            </a:r>
            <a:r>
              <a:rPr lang="el-GR" altLang="de-DE" sz="1600" b="1">
                <a:latin typeface="Calibri" charset="0"/>
              </a:rPr>
              <a:t>.</a:t>
            </a:r>
            <a:r>
              <a:rPr lang="el-GR" altLang="de-DE" sz="1600">
                <a:latin typeface="Calibri" charset="0"/>
              </a:rPr>
              <a:t> </a:t>
            </a:r>
          </a:p>
          <a:p>
            <a:endParaRPr lang="el-GR" altLang="de-DE" sz="1600">
              <a:latin typeface="Calibri" charset="0"/>
            </a:endParaRPr>
          </a:p>
          <a:p>
            <a:r>
              <a:rPr lang="el-GR" altLang="de-DE" sz="1600">
                <a:latin typeface="Calibri" charset="0"/>
              </a:rPr>
              <a:t>Η λεγόμενη θεραπεία είναι </a:t>
            </a:r>
            <a:r>
              <a:rPr lang="el-GR" altLang="de-DE" sz="1600">
                <a:solidFill>
                  <a:schemeClr val="tx1"/>
                </a:solidFill>
                <a:latin typeface="Calibri" charset="0"/>
              </a:rPr>
              <a:t>η</a:t>
            </a:r>
            <a:r>
              <a:rPr lang="el-GR" altLang="de-DE" sz="1600">
                <a:solidFill>
                  <a:srgbClr val="0070C0"/>
                </a:solidFill>
                <a:latin typeface="Calibri" charset="0"/>
              </a:rPr>
              <a:t> </a:t>
            </a:r>
            <a:r>
              <a:rPr lang="el-GR" altLang="de-DE" sz="1600" b="1" u="sng">
                <a:solidFill>
                  <a:srgbClr val="0070C0"/>
                </a:solidFill>
                <a:latin typeface="Calibri" charset="0"/>
              </a:rPr>
              <a:t>αφαίρεση</a:t>
            </a:r>
            <a:r>
              <a:rPr lang="el-GR" altLang="de-DE" sz="1600" b="1">
                <a:solidFill>
                  <a:srgbClr val="00B050"/>
                </a:solidFill>
                <a:latin typeface="Calibri" charset="0"/>
              </a:rPr>
              <a:t> </a:t>
            </a:r>
            <a:r>
              <a:rPr lang="el-GR" altLang="de-DE" sz="1600" b="1">
                <a:solidFill>
                  <a:schemeClr val="tx1"/>
                </a:solidFill>
                <a:latin typeface="Calibri" charset="0"/>
              </a:rPr>
              <a:t>ή</a:t>
            </a:r>
            <a:r>
              <a:rPr lang="el-GR" altLang="de-DE" sz="1600" b="1">
                <a:solidFill>
                  <a:srgbClr val="00B050"/>
                </a:solidFill>
                <a:latin typeface="Calibri" charset="0"/>
              </a:rPr>
              <a:t> </a:t>
            </a:r>
            <a:r>
              <a:rPr lang="el-GR" altLang="de-DE" sz="1600">
                <a:solidFill>
                  <a:schemeClr val="tx1"/>
                </a:solidFill>
                <a:latin typeface="Calibri" charset="0"/>
              </a:rPr>
              <a:t>η</a:t>
            </a:r>
            <a:r>
              <a:rPr lang="el-GR" altLang="de-DE" sz="1600">
                <a:solidFill>
                  <a:srgbClr val="00B050"/>
                </a:solidFill>
                <a:latin typeface="Calibri" charset="0"/>
              </a:rPr>
              <a:t> </a:t>
            </a:r>
            <a:r>
              <a:rPr lang="el-GR" altLang="de-DE" sz="1600" b="1" u="sng">
                <a:solidFill>
                  <a:srgbClr val="0070C0"/>
                </a:solidFill>
                <a:latin typeface="Calibri" charset="0"/>
              </a:rPr>
              <a:t>καταστροφή του ιστού που φλεγμαίνει</a:t>
            </a:r>
            <a:r>
              <a:rPr lang="el-GR" altLang="de-DE" sz="1600" b="1">
                <a:solidFill>
                  <a:srgbClr val="0070C0"/>
                </a:solidFill>
                <a:latin typeface="Calibri" charset="0"/>
              </a:rPr>
              <a:t>.</a:t>
            </a:r>
            <a:r>
              <a:rPr lang="el-GR" altLang="de-DE" sz="1600">
                <a:solidFill>
                  <a:srgbClr val="0070C0"/>
                </a:solidFill>
                <a:latin typeface="Calibri" charset="0"/>
              </a:rPr>
              <a:t> </a:t>
            </a:r>
          </a:p>
          <a:p>
            <a:endParaRPr lang="el-GR" altLang="de-DE" sz="1600">
              <a:latin typeface="Calibri" charset="0"/>
            </a:endParaRPr>
          </a:p>
          <a:p>
            <a:r>
              <a:rPr lang="el-GR" altLang="de-DE" sz="1600" b="1">
                <a:latin typeface="Calibri" charset="0"/>
              </a:rPr>
              <a:t>Ο ιός παραμένει στα επιθήλια του γεννητικού συστήματος για μεγάλο χρονικό διάστημα ή και για πάντα.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485" y="4220845"/>
            <a:ext cx="3552825" cy="128587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n-US" sz="4000"/>
              <a:t>Αντιμετώπιση αλλοιώσεων τραχήλου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de-DE" altLang="en-US" sz="2000">
                <a:latin typeface="Calibri" charset="0"/>
              </a:rPr>
              <a:t>LEEP</a:t>
            </a:r>
            <a:r>
              <a:rPr lang="el-GR" altLang="de-DE" sz="2000">
                <a:latin typeface="Calibri" charset="0"/>
              </a:rPr>
              <a:t>/</a:t>
            </a:r>
            <a:r>
              <a:rPr lang="de-DE" altLang="en-US" sz="2000">
                <a:latin typeface="Calibri" charset="0"/>
              </a:rPr>
              <a:t>LLETZ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l-GR" altLang="en-US" sz="2000"/>
              <a:t>Κωνοειδής εκτομή τραχήλου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45025" y="2409190"/>
            <a:ext cx="4041775" cy="3481705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7200" y="2357120"/>
            <a:ext cx="4040505" cy="26936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740" y="5156835"/>
            <a:ext cx="1940560" cy="145542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Αντιμετώπιση κονδυλωμάτων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 anchor="ctr" anchorCtr="0"/>
          <a:lstStyle/>
          <a:p>
            <a:r>
              <a:rPr lang="el-GR" altLang="de-DE" sz="2000">
                <a:latin typeface="Calibri" charset="0"/>
              </a:rPr>
              <a:t>Φαρμακευτικές θεραπείες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600"/>
              <a:t>Ποδοφυλλοτοξίνη (Wartec)</a:t>
            </a:r>
          </a:p>
          <a:p>
            <a:r>
              <a:rPr lang="en-US" sz="1600"/>
              <a:t>Ιμικουιμόδη (Aldara)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 anchor="ctr" anchorCtr="0"/>
          <a:lstStyle/>
          <a:p>
            <a:r>
              <a:rPr lang="el-GR" altLang="en-US" sz="2000"/>
              <a:t>Χειρουργικές θεραπείες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l-GR" altLang="en-US" sz="1600"/>
              <a:t>Κ</a:t>
            </a:r>
            <a:r>
              <a:rPr lang="en-US" sz="1600"/>
              <a:t>ρυοθεραπεία</a:t>
            </a:r>
          </a:p>
          <a:p>
            <a:r>
              <a:rPr lang="el-GR" altLang="en-US" sz="1600"/>
              <a:t>Η</a:t>
            </a:r>
            <a:r>
              <a:rPr lang="en-US" sz="1600"/>
              <a:t>λεκτροκαυτηρίαση</a:t>
            </a:r>
          </a:p>
          <a:p>
            <a:r>
              <a:rPr lang="el-GR" altLang="en-US" sz="1600"/>
              <a:t>Χ</a:t>
            </a:r>
            <a:r>
              <a:rPr lang="en-US" sz="1600"/>
              <a:t>ειρουργική αφαίρεση </a:t>
            </a:r>
          </a:p>
          <a:p>
            <a:r>
              <a:rPr lang="en-US" sz="1600"/>
              <a:t>Laser</a:t>
            </a:r>
            <a:r>
              <a:rPr lang="el-GR" altLang="en-US" sz="1600"/>
              <a:t> </a:t>
            </a:r>
            <a:r>
              <a:rPr lang="en-US" sz="1600"/>
              <a:t>CO2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4149090"/>
            <a:ext cx="2638425" cy="14230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710" y="4149090"/>
            <a:ext cx="2569210" cy="14909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900" y="4113530"/>
            <a:ext cx="1583055" cy="15621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Τρόποι πρόληψης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z="1600" b="1" u="sng">
                <a:solidFill>
                  <a:srgbClr val="0070C0"/>
                </a:solidFill>
              </a:rPr>
              <a:t>Πρωτογενής</a:t>
            </a:r>
            <a:r>
              <a:rPr lang="el-GR" altLang="en-US" sz="1600" b="1" u="sng"/>
              <a:t>:</a:t>
            </a:r>
            <a:r>
              <a:rPr lang="el-GR" altLang="en-US" sz="1600"/>
              <a:t> Πρόληψη </a:t>
            </a:r>
            <a:r>
              <a:rPr lang="el-GR" altLang="en-US" sz="1600" b="1"/>
              <a:t>πριν από την έναρξη σεξουαλικών επαφών</a:t>
            </a:r>
            <a:r>
              <a:rPr lang="el-GR" altLang="en-US" sz="1600"/>
              <a:t>, που να αποτρέπει τη μόλυνση </a:t>
            </a:r>
            <a:r>
              <a:rPr lang="el-GR" altLang="en-US" sz="1600" b="1" u="sng"/>
              <a:t>(γίνεται με εμβόλια)</a:t>
            </a:r>
            <a:r>
              <a:rPr lang="el-GR" altLang="en-US" sz="1600"/>
              <a:t>.</a:t>
            </a:r>
          </a:p>
          <a:p>
            <a:endParaRPr lang="el-GR" altLang="en-US" sz="1600"/>
          </a:p>
          <a:p>
            <a:endParaRPr lang="el-GR" altLang="en-US" sz="1600" b="1" u="sng"/>
          </a:p>
          <a:p>
            <a:r>
              <a:rPr lang="el-GR" altLang="en-US" sz="1600" b="1" u="sng">
                <a:solidFill>
                  <a:srgbClr val="0070C0"/>
                </a:solidFill>
              </a:rPr>
              <a:t>Δευτερογενής:</a:t>
            </a:r>
            <a:r>
              <a:rPr lang="el-GR" altLang="en-US" sz="1600" b="1"/>
              <a:t> </a:t>
            </a:r>
            <a:r>
              <a:rPr lang="el-GR" altLang="en-US" sz="1600"/>
              <a:t>Πρόληψη από τον καρκίνο με την έγκαιρη εντόπιση και αφαίρεση των προκαρκινικών αλλοιώσεων </a:t>
            </a:r>
            <a:r>
              <a:rPr lang="el-GR" altLang="en-US" sz="1600" b="1"/>
              <a:t>(γίνεται με τεστ Παπανικολάου, κολποσκόπηση, HPV-test κ.α.).</a:t>
            </a:r>
          </a:p>
        </p:txBody>
      </p:sp>
      <p:pic>
        <p:nvPicPr>
          <p:cNvPr id="7" name="Picture 6" descr="Screenshot 2023-03-26 at 6.45.31 PM"/>
          <p:cNvPicPr>
            <a:picLocks noChangeAspect="1"/>
          </p:cNvPicPr>
          <p:nvPr/>
        </p:nvPicPr>
        <p:blipFill>
          <a:blip r:embed="rId2"/>
          <a:srcRect l="31475" t="7213" r="7566" b="12705"/>
          <a:stretch>
            <a:fillRect/>
          </a:stretch>
        </p:blipFill>
        <p:spPr>
          <a:xfrm>
            <a:off x="971550" y="4436745"/>
            <a:ext cx="2624455" cy="12407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11206" t="24623" r="11388" b="7958"/>
          <a:stretch>
            <a:fillRect/>
          </a:stretch>
        </p:blipFill>
        <p:spPr>
          <a:xfrm>
            <a:off x="3707765" y="4126865"/>
            <a:ext cx="3958590" cy="186055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Πρωτογενής πρόληψη- Εμβόλια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600" b="1" u="sng"/>
              <a:t>Τα εμβόλια δεν περιέχουν DNA από HPV</a:t>
            </a:r>
            <a:r>
              <a:rPr lang="en-US" sz="1600" b="1"/>
              <a:t>.</a:t>
            </a:r>
            <a:r>
              <a:rPr lang="en-US" sz="1600"/>
              <a:t> Παρασκευάζονται </a:t>
            </a:r>
            <a:r>
              <a:rPr lang="en-US" sz="1600" b="1">
                <a:solidFill>
                  <a:srgbClr val="0070C0"/>
                </a:solidFill>
              </a:rPr>
              <a:t>ιόμορφα σωματίδια (Virus Like Particles – VLPs)</a:t>
            </a:r>
            <a:r>
              <a:rPr lang="en-US" sz="1600"/>
              <a:t> από πρωτεΐνες. Τα VLPs μοιάζουν με την κάψα του ιού και δίνουν ερέθισμα στο ανοσοποιητικό μας σύστημα για την παραγωγή αντισωμάτων</a:t>
            </a:r>
            <a:r>
              <a:rPr lang="el-GR" altLang="en-US" sz="1600"/>
              <a:t>.</a:t>
            </a:r>
          </a:p>
          <a:p>
            <a:endParaRPr lang="el-GR" altLang="en-US" sz="1600"/>
          </a:p>
          <a:p>
            <a:r>
              <a:rPr lang="en-US" sz="1600" b="1">
                <a:sym typeface="+mn-ea"/>
              </a:rPr>
              <a:t>Μετά τον εμβολιασμό, δημιουργούνται στον οργανισμό μας </a:t>
            </a:r>
            <a:r>
              <a:rPr lang="en-US" sz="1600" b="1" u="sng">
                <a:sym typeface="+mn-ea"/>
              </a:rPr>
              <a:t>αντισώματα</a:t>
            </a:r>
            <a:r>
              <a:rPr lang="en-US" sz="1600" b="1">
                <a:sym typeface="+mn-ea"/>
              </a:rPr>
              <a:t>,</a:t>
            </a:r>
            <a:r>
              <a:rPr lang="en-US" sz="1600">
                <a:sym typeface="+mn-ea"/>
              </a:rPr>
              <a:t> </a:t>
            </a:r>
            <a:r>
              <a:rPr lang="en-US" sz="1600" b="1">
                <a:sym typeface="+mn-ea"/>
              </a:rPr>
              <a:t>τα οποία </a:t>
            </a:r>
            <a:r>
              <a:rPr lang="en-US" sz="1600" b="1">
                <a:solidFill>
                  <a:srgbClr val="C00000"/>
                </a:solidFill>
                <a:sym typeface="+mn-ea"/>
              </a:rPr>
              <a:t>δεν επιτρέπουν στους τύπους του HPV, που καλύπτει το εμβόλιο, να</a:t>
            </a:r>
            <a:r>
              <a:rPr lang="el-GR" altLang="en-US" sz="1600" b="1">
                <a:solidFill>
                  <a:srgbClr val="C00000"/>
                </a:solidFill>
                <a:sym typeface="+mn-ea"/>
              </a:rPr>
              <a:t> </a:t>
            </a:r>
            <a:r>
              <a:rPr lang="en-US" sz="1600" b="1">
                <a:solidFill>
                  <a:srgbClr val="C00000"/>
                </a:solidFill>
                <a:sym typeface="+mn-ea"/>
              </a:rPr>
              <a:t>δημιουργήσουν φλεγμονή. </a:t>
            </a:r>
            <a:endParaRPr lang="en-US" sz="1400" b="1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en-US" sz="1400" b="1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 bright="6000"/>
          </a:blip>
          <a:srcRect l="1240" t="10110" b="5897"/>
          <a:stretch>
            <a:fillRect/>
          </a:stretch>
        </p:blipFill>
        <p:spPr>
          <a:xfrm>
            <a:off x="2268220" y="4005580"/>
            <a:ext cx="4221480" cy="204216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n-US">
                <a:sym typeface="+mn-ea"/>
              </a:rPr>
              <a:t>Διαθέσιμα εμβόλια </a:t>
            </a:r>
            <a:r>
              <a:rPr lang="de-DE" altLang="en-US">
                <a:latin typeface="Calibri" charset="0"/>
                <a:sym typeface="+mn-ea"/>
              </a:rPr>
              <a:t>HPV</a:t>
            </a:r>
            <a:r>
              <a:rPr lang="el-GR" altLang="de-DE">
                <a:latin typeface="Calibri" charset="0"/>
                <a:sym typeface="+mn-ea"/>
              </a:rPr>
              <a:t> διεθνώς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l-GR" altLang="de-DE" sz="1600" b="1" u="sng">
                <a:latin typeface="Calibri" charset="0"/>
                <a:sym typeface="+mn-ea"/>
              </a:rPr>
              <a:t>4</a:t>
            </a:r>
            <a:r>
              <a:rPr lang="de-DE" altLang="el-GR" sz="1600" b="1" u="sng">
                <a:latin typeface="Calibri" charset="0"/>
                <a:sym typeface="+mn-ea"/>
              </a:rPr>
              <a:t>-</a:t>
            </a:r>
            <a:r>
              <a:rPr lang="el-GR" altLang="de-DE" sz="1600" b="1" u="sng">
                <a:latin typeface="Calibri" charset="0"/>
                <a:sym typeface="+mn-ea"/>
              </a:rPr>
              <a:t>δύναμο Human papillomavirus vaccine</a:t>
            </a:r>
            <a:r>
              <a:rPr lang="el-GR" altLang="de-DE" sz="1600" b="1">
                <a:latin typeface="Calibri" charset="0"/>
                <a:sym typeface="+mn-ea"/>
              </a:rPr>
              <a:t> </a:t>
            </a:r>
            <a:r>
              <a:rPr lang="el-GR" altLang="de-DE" sz="1600" b="1" i="1">
                <a:solidFill>
                  <a:srgbClr val="0070C0"/>
                </a:solidFill>
                <a:latin typeface="Calibri" charset="0"/>
                <a:sym typeface="+mn-ea"/>
              </a:rPr>
              <a:t>(Gardasil)</a:t>
            </a:r>
            <a:r>
              <a:rPr lang="el-GR" altLang="de-DE" sz="1600">
                <a:solidFill>
                  <a:srgbClr val="0070C0"/>
                </a:solidFill>
                <a:latin typeface="Calibri" charset="0"/>
                <a:sym typeface="+mn-ea"/>
              </a:rPr>
              <a:t> </a:t>
            </a:r>
            <a:r>
              <a:rPr lang="el-GR" altLang="de-DE" sz="1600">
                <a:latin typeface="Calibri" charset="0"/>
                <a:sym typeface="+mn-ea"/>
              </a:rPr>
              <a:t>στοχεύει τους HPV τύπους 6, 11, 16, and 18.</a:t>
            </a:r>
            <a:r>
              <a:rPr lang="el-GR" altLang="de-DE" sz="1800">
                <a:latin typeface="Calibri" charset="0"/>
                <a:sym typeface="+mn-ea"/>
              </a:rPr>
              <a:t> </a:t>
            </a:r>
            <a:r>
              <a:rPr lang="el-GR" altLang="de-DE" sz="1200">
                <a:latin typeface="Calibri" charset="0"/>
                <a:sym typeface="+mn-ea"/>
              </a:rPr>
              <a:t>(κυκλοφόρησε το 2006, στην Ελλάδα 2007)</a:t>
            </a:r>
          </a:p>
          <a:p>
            <a:pPr marL="514350" indent="-514350">
              <a:buFont typeface="+mj-lt"/>
              <a:buAutoNum type="romanUcPeriod"/>
            </a:pPr>
            <a:endParaRPr lang="el-GR" altLang="de-DE" sz="1800">
              <a:latin typeface="Calibri" charset="0"/>
              <a:sym typeface="+mn-ea"/>
            </a:endParaRPr>
          </a:p>
          <a:p>
            <a:pPr marL="514350" indent="-514350">
              <a:buFont typeface="+mj-lt"/>
              <a:buAutoNum type="romanUcPeriod"/>
            </a:pPr>
            <a:r>
              <a:rPr lang="el-GR" altLang="de-DE" sz="1600" b="1" u="sng">
                <a:latin typeface="Calibri" charset="0"/>
                <a:sym typeface="+mn-ea"/>
              </a:rPr>
              <a:t>2</a:t>
            </a:r>
            <a:r>
              <a:rPr lang="de-DE" altLang="el-GR" sz="1600" b="1" u="sng">
                <a:latin typeface="Calibri" charset="0"/>
                <a:sym typeface="+mn-ea"/>
              </a:rPr>
              <a:t>-</a:t>
            </a:r>
            <a:r>
              <a:rPr lang="el-GR" altLang="de-DE" sz="1600" b="1" u="sng">
                <a:latin typeface="Calibri" charset="0"/>
                <a:sym typeface="+mn-ea"/>
              </a:rPr>
              <a:t>δύναμο Human papillomavirus vaccine</a:t>
            </a:r>
            <a:r>
              <a:rPr lang="el-GR" altLang="de-DE" sz="1600" b="1">
                <a:latin typeface="Calibri" charset="0"/>
                <a:sym typeface="+mn-ea"/>
              </a:rPr>
              <a:t> </a:t>
            </a:r>
            <a:r>
              <a:rPr lang="el-GR" altLang="de-DE" sz="1600" b="1" i="1">
                <a:solidFill>
                  <a:srgbClr val="0070C0"/>
                </a:solidFill>
                <a:latin typeface="Calibri" charset="0"/>
                <a:sym typeface="+mn-ea"/>
              </a:rPr>
              <a:t>(Cervarix)</a:t>
            </a:r>
            <a:r>
              <a:rPr lang="el-GR" altLang="de-DE" sz="1600">
                <a:latin typeface="Calibri" charset="0"/>
                <a:sym typeface="+mn-ea"/>
              </a:rPr>
              <a:t> στοχεύει τους HPV τύπους 16 and 18.</a:t>
            </a:r>
            <a:r>
              <a:rPr lang="el-GR" altLang="de-DE" sz="1800">
                <a:latin typeface="Calibri" charset="0"/>
                <a:sym typeface="+mn-ea"/>
              </a:rPr>
              <a:t> </a:t>
            </a:r>
            <a:r>
              <a:rPr lang="el-GR" altLang="de-DE" sz="1200">
                <a:latin typeface="Calibri" charset="0"/>
                <a:sym typeface="+mn-ea"/>
              </a:rPr>
              <a:t>(κυκλοφόρησε 2008)</a:t>
            </a:r>
          </a:p>
          <a:p>
            <a:pPr marL="514350" indent="-514350">
              <a:buFont typeface="+mj-lt"/>
              <a:buAutoNum type="romanUcPeriod"/>
            </a:pPr>
            <a:endParaRPr lang="el-GR" altLang="de-DE" sz="1800">
              <a:latin typeface="Calibri" charset="0"/>
              <a:sym typeface="+mn-ea"/>
            </a:endParaRPr>
          </a:p>
          <a:p>
            <a:pPr marL="514350" indent="-514350">
              <a:buFont typeface="+mj-lt"/>
              <a:buAutoNum type="romanUcPeriod"/>
            </a:pPr>
            <a:r>
              <a:rPr lang="el-GR" altLang="de-DE" sz="1600" b="1" u="sng">
                <a:latin typeface="Calibri" charset="0"/>
                <a:sym typeface="+mn-ea"/>
              </a:rPr>
              <a:t>9</a:t>
            </a:r>
            <a:r>
              <a:rPr lang="de-DE" altLang="el-GR" sz="1600" b="1" u="sng">
                <a:latin typeface="Calibri" charset="0"/>
                <a:sym typeface="+mn-ea"/>
              </a:rPr>
              <a:t>-</a:t>
            </a:r>
            <a:r>
              <a:rPr lang="el-GR" altLang="de-DE" sz="1600" b="1" u="sng">
                <a:latin typeface="Calibri" charset="0"/>
                <a:sym typeface="+mn-ea"/>
              </a:rPr>
              <a:t>δύναμο Human papillomavirus vaccine</a:t>
            </a:r>
            <a:r>
              <a:rPr lang="el-GR" altLang="de-DE" sz="1600" b="1">
                <a:latin typeface="Calibri" charset="0"/>
                <a:sym typeface="+mn-ea"/>
              </a:rPr>
              <a:t> </a:t>
            </a:r>
            <a:r>
              <a:rPr lang="el-GR" altLang="de-DE" sz="1600" b="1" i="1">
                <a:solidFill>
                  <a:srgbClr val="0070C0"/>
                </a:solidFill>
                <a:latin typeface="Calibri" charset="0"/>
                <a:sym typeface="+mn-ea"/>
              </a:rPr>
              <a:t>(Gardasil 9)</a:t>
            </a:r>
            <a:r>
              <a:rPr lang="el-GR" altLang="de-DE" sz="1600">
                <a:latin typeface="Calibri" charset="0"/>
                <a:sym typeface="+mn-ea"/>
              </a:rPr>
              <a:t> στοχεύει τους HPV τύπους 6, 11, 16, 18, 31, 33, 45, 52, and 58. </a:t>
            </a:r>
            <a:r>
              <a:rPr lang="el-GR" altLang="de-DE" sz="1200">
                <a:latin typeface="Calibri" charset="0"/>
                <a:sym typeface="+mn-ea"/>
              </a:rPr>
              <a:t>(κυκλοφόρησε 2015)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25806" t="9530" r="23782" b="12334"/>
          <a:stretch>
            <a:fillRect/>
          </a:stretch>
        </p:blipFill>
        <p:spPr>
          <a:xfrm>
            <a:off x="1331595" y="4364990"/>
            <a:ext cx="1122045" cy="173926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483485" y="4796790"/>
            <a:ext cx="4805680" cy="7372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altLang="de-DE" sz="1400" b="1">
                <a:latin typeface="Calibri" charset="0"/>
              </a:rPr>
              <a:t>Δεν είναι όλα διαθέσιμα σε όλες τις χώρες.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l-GR" altLang="de-DE" sz="1400" b="1">
              <a:latin typeface="Calibri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altLang="de-DE" sz="1400" b="1">
                <a:latin typeface="Calibri" charset="0"/>
              </a:rPr>
              <a:t>Στην </a:t>
            </a:r>
            <a:r>
              <a:rPr lang="el-GR" altLang="de-DE" sz="1400" b="1" u="sng">
                <a:latin typeface="Calibri" charset="0"/>
              </a:rPr>
              <a:t>Ελλάδα</a:t>
            </a:r>
            <a:r>
              <a:rPr lang="el-GR" altLang="de-DE" sz="1400" b="1">
                <a:latin typeface="Calibri" charset="0"/>
              </a:rPr>
              <a:t> είναι διαθέσιμο το </a:t>
            </a:r>
            <a:r>
              <a:rPr lang="el-GR" altLang="de-DE" sz="1400" b="1">
                <a:solidFill>
                  <a:srgbClr val="C00000"/>
                </a:solidFill>
                <a:latin typeface="Calibri" charset="0"/>
              </a:rPr>
              <a:t>9-δύναμο εμβόλιο</a:t>
            </a:r>
            <a:r>
              <a:rPr lang="el-GR" altLang="de-DE" sz="1400" b="1">
                <a:latin typeface="Calibri" charset="0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de-DE">
                <a:latin typeface="Calibri" charset="0"/>
                <a:sym typeface="+mn-ea"/>
              </a:rPr>
              <a:t>Τι είναι οι </a:t>
            </a:r>
            <a:r>
              <a:rPr lang="de-DE" altLang="el-GR">
                <a:latin typeface="Calibri" charset="0"/>
                <a:sym typeface="+mn-ea"/>
              </a:rPr>
              <a:t>HPV;</a:t>
            </a:r>
            <a:endParaRPr lang="el-GR" altLang="de-DE">
              <a:latin typeface="Calibri" charset="0"/>
              <a:sym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altLang="de-DE" sz="1600">
                <a:latin typeface="Calibri" charset="0"/>
                <a:sym typeface="+mn-ea"/>
              </a:rPr>
              <a:t>Οι </a:t>
            </a:r>
            <a:r>
              <a:rPr lang="de-DE" altLang="el-GR" sz="1600" b="1">
                <a:solidFill>
                  <a:srgbClr val="0070C0"/>
                </a:solidFill>
                <a:latin typeface="Calibri" charset="0"/>
                <a:sym typeface="+mn-ea"/>
              </a:rPr>
              <a:t>HPV</a:t>
            </a:r>
            <a:r>
              <a:rPr lang="el-GR" altLang="de-DE" sz="1600" b="1">
                <a:solidFill>
                  <a:srgbClr val="0070C0"/>
                </a:solidFill>
                <a:latin typeface="Calibri" charset="0"/>
                <a:sym typeface="+mn-ea"/>
              </a:rPr>
              <a:t> </a:t>
            </a:r>
            <a:r>
              <a:rPr lang="de-DE" altLang="el-GR" sz="1600" b="1">
                <a:solidFill>
                  <a:srgbClr val="0070C0"/>
                </a:solidFill>
                <a:latin typeface="Calibri" charset="0"/>
                <a:sym typeface="+mn-ea"/>
              </a:rPr>
              <a:t>(Human Papilloma Viruses</a:t>
            </a:r>
            <a:r>
              <a:rPr lang="el-GR" altLang="de-DE" sz="1600" b="1">
                <a:solidFill>
                  <a:srgbClr val="0070C0"/>
                </a:solidFill>
                <a:latin typeface="Calibri" charset="0"/>
                <a:sym typeface="+mn-ea"/>
              </a:rPr>
              <a:t>- Ιοί των ανθρωπίνων θηλωμάτων</a:t>
            </a:r>
            <a:r>
              <a:rPr lang="de-DE" altLang="el-GR" sz="1600" b="1">
                <a:solidFill>
                  <a:srgbClr val="0070C0"/>
                </a:solidFill>
                <a:latin typeface="Calibri" charset="0"/>
                <a:sym typeface="+mn-ea"/>
              </a:rPr>
              <a:t> )</a:t>
            </a:r>
            <a:r>
              <a:rPr lang="de-DE" altLang="el-GR" sz="1600">
                <a:latin typeface="Calibri" charset="0"/>
                <a:sym typeface="+mn-ea"/>
              </a:rPr>
              <a:t> </a:t>
            </a:r>
            <a:r>
              <a:rPr lang="el-GR" altLang="de-DE" sz="1600">
                <a:latin typeface="Calibri" charset="0"/>
                <a:sym typeface="+mn-ea"/>
              </a:rPr>
              <a:t>είναι μία μεγάλη οικογένεια ιών που προσβάλλουν </a:t>
            </a:r>
            <a:r>
              <a:rPr lang="el-GR" altLang="de-DE" sz="1600" b="1" u="sng">
                <a:latin typeface="Calibri" charset="0"/>
                <a:sym typeface="+mn-ea"/>
              </a:rPr>
              <a:t>τόσο γυναίκες όσο και άνδρες</a:t>
            </a:r>
            <a:r>
              <a:rPr lang="el-GR" altLang="de-DE" sz="1600" b="1">
                <a:latin typeface="Calibri" charset="0"/>
                <a:sym typeface="+mn-ea"/>
              </a:rPr>
              <a:t>.</a:t>
            </a:r>
            <a:endParaRPr lang="el-GR" altLang="de-DE" sz="1600" b="1" u="sng">
              <a:latin typeface="Calibri" charset="0"/>
              <a:sym typeface="+mn-ea"/>
            </a:endParaRPr>
          </a:p>
          <a:p>
            <a:endParaRPr lang="el-GR" altLang="de-DE" sz="1600">
              <a:latin typeface="Calibri" charset="0"/>
              <a:sym typeface="+mn-ea"/>
            </a:endParaRPr>
          </a:p>
          <a:p>
            <a:r>
              <a:rPr lang="el-GR" altLang="de-DE" sz="1600">
                <a:latin typeface="Calibri" charset="0"/>
                <a:sym typeface="+mn-ea"/>
              </a:rPr>
              <a:t>Οι HPV είναι </a:t>
            </a:r>
            <a:r>
              <a:rPr lang="el-GR" altLang="de-DE" sz="1600" b="1" u="sng">
                <a:latin typeface="Calibri" charset="0"/>
                <a:sym typeface="+mn-ea"/>
              </a:rPr>
              <a:t>εκλεκτικοί</a:t>
            </a:r>
            <a:r>
              <a:rPr lang="el-GR" altLang="de-DE" sz="1600">
                <a:latin typeface="Calibri" charset="0"/>
                <a:sym typeface="+mn-ea"/>
              </a:rPr>
              <a:t>. Μολύνουν μόνο το επιθήλιο του δέρματος και των  βλεννογόνων σε ορισμένα όργανα</a:t>
            </a:r>
            <a:r>
              <a:rPr lang="de-DE" altLang="el-GR" sz="1600">
                <a:latin typeface="Calibri" charset="0"/>
                <a:sym typeface="+mn-ea"/>
              </a:rPr>
              <a:t>.</a:t>
            </a:r>
          </a:p>
          <a:p>
            <a:endParaRPr lang="el-GR" altLang="de-DE" sz="1600">
              <a:latin typeface="Calibri" charset="0"/>
              <a:sym typeface="+mn-ea"/>
            </a:endParaRPr>
          </a:p>
          <a:p>
            <a:r>
              <a:rPr lang="el-GR" altLang="de-DE" sz="1600">
                <a:latin typeface="Calibri" charset="0"/>
                <a:sym typeface="+mn-ea"/>
              </a:rPr>
              <a:t>Υπάρχουν πάνω από 100 διαφορετικοί </a:t>
            </a:r>
            <a:r>
              <a:rPr lang="en-US" sz="1600">
                <a:sym typeface="+mn-ea"/>
              </a:rPr>
              <a:t>HPV</a:t>
            </a:r>
            <a:r>
              <a:rPr lang="el-GR" altLang="en-US" sz="1600">
                <a:sym typeface="+mn-ea"/>
              </a:rPr>
              <a:t> τύποι</a:t>
            </a:r>
          </a:p>
          <a:p>
            <a:pPr lvl="1"/>
            <a:r>
              <a:rPr lang="el-GR" altLang="en-US" sz="1600" b="1">
                <a:solidFill>
                  <a:srgbClr val="C00000"/>
                </a:solidFill>
                <a:sym typeface="+mn-ea"/>
              </a:rPr>
              <a:t>40 εξ αυτών προσβάλλουν το γεννητικό σύστημα.</a:t>
            </a:r>
          </a:p>
          <a:p>
            <a:pPr lvl="0"/>
            <a:endParaRPr lang="el-GR" altLang="en-US" sz="1600">
              <a:sym typeface="+mn-ea"/>
            </a:endParaRPr>
          </a:p>
          <a:p>
            <a:pPr lvl="0"/>
            <a:r>
              <a:rPr lang="el-GR" altLang="en-US" sz="1600">
                <a:sym typeface="+mn-ea"/>
              </a:rPr>
              <a:t>Κατατάσσονται με βάση τη διαφορετικότητα στο DNA τους &amp; ονομάζονται με αριθμούς (πχ. HPV 6, HPV 11, HPV 16 κλπ).</a:t>
            </a:r>
          </a:p>
          <a:p>
            <a:endParaRPr lang="el-GR" altLang="en-US" sz="1600">
              <a:sym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195" b="33077"/>
          <a:stretch>
            <a:fillRect/>
          </a:stretch>
        </p:blipFill>
        <p:spPr>
          <a:xfrm>
            <a:off x="2628265" y="5157470"/>
            <a:ext cx="3136265" cy="110998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131503" y="6308725"/>
            <a:ext cx="1269365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altLang="en-US" sz="1000">
                <a:latin typeface="Calibri" charset="0"/>
              </a:rPr>
              <a:t>πλακώδες επιθήλιο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/>
          <p:nvPr/>
        </p:nvGraphicFramePr>
        <p:xfrm>
          <a:off x="518795" y="297180"/>
          <a:ext cx="8148955" cy="6259830"/>
        </p:xfrm>
        <a:graphic>
          <a:graphicData uri="http://schemas.openxmlformats.org/drawingml/2006/table">
            <a:tbl>
              <a:tblPr firstRow="1">
                <a:tableStyleId>{0660B408-B3CF-4A94-85FC-2B1E0A45F4A2}</a:tableStyleId>
              </a:tblPr>
              <a:tblGrid>
                <a:gridCol w="1766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8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64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77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38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altLang="en-US" sz="1400"/>
                        <a:t>Χαρακτηριστικά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altLang="en-US" sz="1400"/>
                        <a:t>Διδύναμο </a:t>
                      </a:r>
                    </a:p>
                    <a:p>
                      <a:pPr>
                        <a:buNone/>
                      </a:pPr>
                      <a:r>
                        <a:rPr lang="el-GR" altLang="en-US" sz="1400"/>
                        <a:t>(2</a:t>
                      </a:r>
                      <a:r>
                        <a:rPr lang="de-DE" altLang="el-GR" sz="1400">
                          <a:latin typeface="Calibri" charset="0"/>
                        </a:rPr>
                        <a:t>v</a:t>
                      </a:r>
                      <a:r>
                        <a:rPr lang="el-GR" altLang="de-DE" sz="1400">
                          <a:latin typeface="Calibri" charset="0"/>
                        </a:rPr>
                        <a:t>-</a:t>
                      </a:r>
                      <a:r>
                        <a:rPr lang="de-DE" altLang="el-GR" sz="1400">
                          <a:latin typeface="Calibri" charset="0"/>
                        </a:rPr>
                        <a:t>HPV)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altLang="en-US" sz="1400"/>
                        <a:t>Τετραδύναμο         (4</a:t>
                      </a:r>
                      <a:r>
                        <a:rPr lang="de-DE" altLang="el-GR" sz="1400">
                          <a:latin typeface="Calibri" charset="0"/>
                        </a:rPr>
                        <a:t>v</a:t>
                      </a:r>
                      <a:r>
                        <a:rPr lang="el-GR" altLang="de-DE" sz="1400">
                          <a:latin typeface="Calibri" charset="0"/>
                        </a:rPr>
                        <a:t>-</a:t>
                      </a:r>
                      <a:r>
                        <a:rPr lang="de-DE" altLang="el-GR" sz="1400">
                          <a:latin typeface="Calibri" charset="0"/>
                        </a:rPr>
                        <a:t>HPV)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altLang="en-US" sz="1400"/>
                        <a:t>Εννιαδύναμο          (</a:t>
                      </a:r>
                      <a:r>
                        <a:rPr lang="de-DE" altLang="el-GR" sz="1400">
                          <a:latin typeface="Calibri" charset="0"/>
                        </a:rPr>
                        <a:t>9v</a:t>
                      </a:r>
                      <a:r>
                        <a:rPr lang="el-GR" altLang="de-DE" sz="1400">
                          <a:latin typeface="Calibri" charset="0"/>
                        </a:rPr>
                        <a:t>-</a:t>
                      </a:r>
                      <a:r>
                        <a:rPr lang="de-DE" altLang="el-GR" sz="1400">
                          <a:latin typeface="Calibri" charset="0"/>
                        </a:rPr>
                        <a:t>HPV)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5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altLang="en-US" sz="1400" b="0">
                          <a:solidFill>
                            <a:schemeClr val="tx2"/>
                          </a:solidFill>
                        </a:rPr>
                        <a:t>Εμπορική ονομασία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altLang="en-US" sz="1400" b="1">
                          <a:latin typeface="Calibri" charset="0"/>
                        </a:rPr>
                        <a:t>Cervarix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altLang="en-US" sz="1400" b="1">
                          <a:latin typeface="Calibri" charset="0"/>
                        </a:rPr>
                        <a:t>Gardasil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altLang="en-US" sz="1400" b="1">
                          <a:latin typeface="Calibri" charset="0"/>
                        </a:rPr>
                        <a:t>Gardasil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38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altLang="en-US" sz="1400" b="0">
                          <a:solidFill>
                            <a:schemeClr val="tx2"/>
                          </a:solidFill>
                          <a:latin typeface="Calibri" charset="0"/>
                        </a:rPr>
                        <a:t>Virus-like particles (VLPs)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altLang="en-US" sz="1400" b="1">
                          <a:latin typeface="Calibri" charset="0"/>
                        </a:rPr>
                        <a:t>16, 18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altLang="en-US" sz="1400" b="1">
                          <a:latin typeface="Calibri" charset="0"/>
                        </a:rPr>
                        <a:t>6, 11, 16, 18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altLang="en-US" sz="1400" b="1">
                          <a:latin typeface="Calibri" charset="0"/>
                        </a:rPr>
                        <a:t>6, 11, 16, 18, 31, 33, 45, 52, 58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1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altLang="en-US" sz="1400" b="0">
                          <a:solidFill>
                            <a:schemeClr val="tx2"/>
                          </a:solidFill>
                        </a:rPr>
                        <a:t>Κατασκευαστής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altLang="en-US" sz="1400">
                          <a:latin typeface="Calibri" charset="0"/>
                        </a:rPr>
                        <a:t>GlaxoSmithKline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altLang="en-US" sz="1400">
                          <a:latin typeface="Calibri" charset="0"/>
                        </a:rPr>
                        <a:t>Merck &amp; Co., Inc.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altLang="en-US" sz="1400">
                          <a:latin typeface="Calibri" charset="0"/>
                        </a:rPr>
                        <a:t>Merck &amp; Co., Inc.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970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altLang="en-US" sz="1400" b="0">
                          <a:solidFill>
                            <a:schemeClr val="tx2"/>
                          </a:solidFill>
                        </a:rPr>
                        <a:t>Παρασκεύασμα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altLang="en-US" sz="1400">
                          <a:latin typeface="Calibri" charset="0"/>
                        </a:rPr>
                        <a:t>Trichoplusia ni </a:t>
                      </a:r>
                      <a:r>
                        <a:rPr lang="el-GR" altLang="de-DE" sz="1400">
                          <a:latin typeface="Calibri" charset="0"/>
                        </a:rPr>
                        <a:t>κυτταρική σειρά εντόμου μολυσμένη με </a:t>
                      </a:r>
                      <a:r>
                        <a:rPr lang="de-DE" altLang="en-US" sz="1400">
                          <a:latin typeface="Calibri" charset="0"/>
                        </a:rPr>
                        <a:t>L1</a:t>
                      </a:r>
                      <a:r>
                        <a:rPr lang="el-GR" altLang="de-DE" sz="1400">
                          <a:latin typeface="Calibri" charset="0"/>
                        </a:rPr>
                        <a:t>που κωδικοποιεί ανασυνδυασμένο βακτροϊό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altLang="en-US" sz="1400">
                          <a:latin typeface="Calibri" charset="0"/>
                        </a:rPr>
                        <a:t>Saccharomyces cerevisiae (</a:t>
                      </a:r>
                      <a:r>
                        <a:rPr lang="el-GR" altLang="de-DE" sz="1400">
                          <a:latin typeface="Calibri" charset="0"/>
                        </a:rPr>
                        <a:t>μαγιά) που εκφράζει </a:t>
                      </a:r>
                      <a:r>
                        <a:rPr lang="de-DE" altLang="en-US" sz="1400">
                          <a:latin typeface="Calibri" charset="0"/>
                        </a:rPr>
                        <a:t>L1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altLang="en-US" sz="1400">
                          <a:latin typeface="Calibri" charset="0"/>
                        </a:rPr>
                        <a:t>Saccharomyces cerevisiae </a:t>
                      </a:r>
                      <a:r>
                        <a:rPr lang="el-GR" altLang="de-DE" sz="1400">
                          <a:latin typeface="Calibri" charset="0"/>
                        </a:rPr>
                        <a:t>(μαγιά) που εκφράζει </a:t>
                      </a:r>
                      <a:r>
                        <a:rPr lang="de-DE" altLang="en-US" sz="1400">
                          <a:latin typeface="Calibri" charset="0"/>
                        </a:rPr>
                        <a:t>L1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010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altLang="en-US" sz="1400" b="0">
                          <a:solidFill>
                            <a:schemeClr val="tx2"/>
                          </a:solidFill>
                        </a:rPr>
                        <a:t>Πρόσθετη ουσία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altLang="de-DE" sz="1400">
                          <a:latin typeface="Calibri" charset="0"/>
                        </a:rPr>
                        <a:t>500μ</a:t>
                      </a:r>
                      <a:r>
                        <a:rPr lang="de-DE" altLang="el-GR" sz="1400">
                          <a:latin typeface="Calibri" charset="0"/>
                        </a:rPr>
                        <a:t>g aluminum hydroxide, 50</a:t>
                      </a:r>
                      <a:r>
                        <a:rPr lang="el-GR" altLang="de-DE" sz="1400">
                          <a:latin typeface="Calibri" charset="0"/>
                          <a:sym typeface="+mn-ea"/>
                        </a:rPr>
                        <a:t>μ</a:t>
                      </a:r>
                      <a:r>
                        <a:rPr lang="de-DE" altLang="el-GR" sz="1400">
                          <a:latin typeface="Calibri" charset="0"/>
                          <a:sym typeface="+mn-ea"/>
                        </a:rPr>
                        <a:t>g 3-O-desacyl-4 monophosphoryl lipid A</a:t>
                      </a:r>
                      <a:endParaRPr lang="de-DE" altLang="el-GR" sz="1400">
                        <a:latin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altLang="en-US" sz="1400">
                          <a:latin typeface="Calibri" charset="0"/>
                        </a:rPr>
                        <a:t>225</a:t>
                      </a:r>
                      <a:r>
                        <a:rPr lang="el-GR" altLang="de-DE" sz="1400">
                          <a:latin typeface="Calibri" charset="0"/>
                          <a:sym typeface="+mn-ea"/>
                        </a:rPr>
                        <a:t>μ</a:t>
                      </a:r>
                      <a:r>
                        <a:rPr lang="de-DE" altLang="el-GR" sz="1400">
                          <a:latin typeface="Calibri" charset="0"/>
                          <a:sym typeface="+mn-ea"/>
                        </a:rPr>
                        <a:t>g aluminum hydroxyphosphate sulfate</a:t>
                      </a:r>
                      <a:endParaRPr lang="de-DE" altLang="en-US" sz="1400">
                        <a:latin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altLang="en-US" sz="1400">
                          <a:latin typeface="Calibri" charset="0"/>
                        </a:rPr>
                        <a:t>500</a:t>
                      </a:r>
                      <a:r>
                        <a:rPr lang="el-GR" altLang="de-DE" sz="1400">
                          <a:latin typeface="Calibri" charset="0"/>
                          <a:sym typeface="+mn-ea"/>
                        </a:rPr>
                        <a:t>μ</a:t>
                      </a:r>
                      <a:r>
                        <a:rPr lang="de-DE" altLang="el-GR" sz="1400">
                          <a:latin typeface="Calibri" charset="0"/>
                          <a:sym typeface="+mn-ea"/>
                        </a:rPr>
                        <a:t>g aluminum hydroxyphosphate sulfate</a:t>
                      </a:r>
                      <a:endParaRPr lang="de-DE" altLang="en-US" sz="1400">
                        <a:latin typeface="Calibri" charset="0"/>
                      </a:endParaRPr>
                    </a:p>
                    <a:p>
                      <a:pPr>
                        <a:buNone/>
                      </a:pPr>
                      <a:endParaRPr lang="de-DE" altLang="en-US" sz="1400">
                        <a:latin typeface="Calibri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6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altLang="en-US" sz="1400" b="0">
                          <a:solidFill>
                            <a:schemeClr val="tx2"/>
                          </a:solidFill>
                        </a:rPr>
                        <a:t>Όγκος ανά δόση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altLang="en-US" sz="1400">
                          <a:latin typeface="Calibri" charset="0"/>
                        </a:rPr>
                        <a:t>0.5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altLang="en-US" sz="1400">
                          <a:latin typeface="Calibri" charset="0"/>
                        </a:rPr>
                        <a:t>0.5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altLang="en-US" sz="1400">
                          <a:latin typeface="Calibri" charset="0"/>
                        </a:rPr>
                        <a:t>0.5 ml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35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altLang="en-US" sz="1400" b="0">
                          <a:solidFill>
                            <a:schemeClr val="tx2"/>
                          </a:solidFill>
                        </a:rPr>
                        <a:t>Χορήγηση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altLang="en-US" sz="1400"/>
                        <a:t>ενδομυικά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altLang="en-US" sz="1400"/>
                        <a:t>ενδομυικά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altLang="en-US" sz="1400"/>
                        <a:t>ενδομυικά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n-US"/>
              <a:t>Πότε πρέπει να γίνεται το εμβόλιο</a:t>
            </a:r>
            <a:r>
              <a:rPr lang="de-DE" altLang="el-GR">
                <a:latin typeface="Calibri" charset="0"/>
              </a:rPr>
              <a:t>;</a:t>
            </a:r>
            <a:r>
              <a:rPr lang="el-GR" altLang="en-US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altLang="de-DE" sz="1600" u="sng">
                <a:solidFill>
                  <a:srgbClr val="7030A0"/>
                </a:solidFill>
                <a:latin typeface="Calibri" charset="0"/>
                <a:sym typeface="+mn-ea"/>
              </a:rPr>
              <a:t>Η ΓΝΩΜΟΔΟΤΗΣΗ ΤΗΣ ΕΘΝΙΚΗΣ ΕΠΙΤΡΟΠΗΣ ΕΜΒΟΛΙΑΣΜΩΝ</a:t>
            </a:r>
            <a:endParaRPr lang="el-GR" altLang="en-US" sz="1600">
              <a:solidFill>
                <a:srgbClr val="7030A0"/>
              </a:solidFill>
              <a:sym typeface="+mn-ea"/>
            </a:endParaRPr>
          </a:p>
          <a:p>
            <a:pPr marL="0" indent="0" algn="ctr">
              <a:buNone/>
            </a:pPr>
            <a:endParaRPr lang="el-GR" altLang="en-US" sz="1800" b="1">
              <a:sym typeface="+mn-ea"/>
            </a:endParaRPr>
          </a:p>
          <a:p>
            <a:pPr marL="0" indent="0" algn="ctr">
              <a:buNone/>
            </a:pPr>
            <a:r>
              <a:rPr lang="el-GR" altLang="en-US" sz="1800" b="1">
                <a:sym typeface="+mn-ea"/>
              </a:rPr>
              <a:t>Τ</a:t>
            </a:r>
            <a:r>
              <a:rPr lang="en-US" sz="1800" b="1">
                <a:sym typeface="+mn-ea"/>
              </a:rPr>
              <a:t>ο ενδεικνυόμενο διάστημα εμβολιασμού </a:t>
            </a:r>
            <a:r>
              <a:rPr lang="el-GR" altLang="en-US" sz="1800" b="1">
                <a:sym typeface="+mn-ea"/>
              </a:rPr>
              <a:t>έναντι των </a:t>
            </a:r>
            <a:r>
              <a:rPr lang="de-DE" altLang="el-GR" sz="1800" b="1">
                <a:latin typeface="Calibri" charset="0"/>
                <a:sym typeface="+mn-ea"/>
              </a:rPr>
              <a:t>HPV</a:t>
            </a:r>
            <a:r>
              <a:rPr lang="el-GR" altLang="de-DE" sz="1800" b="1">
                <a:latin typeface="Calibri" charset="0"/>
                <a:sym typeface="+mn-ea"/>
              </a:rPr>
              <a:t> </a:t>
            </a:r>
            <a:r>
              <a:rPr lang="en-US" sz="1800" b="1">
                <a:sym typeface="+mn-ea"/>
              </a:rPr>
              <a:t>και για τα δύο φύλα είναι </a:t>
            </a:r>
            <a:r>
              <a:rPr lang="el-GR" altLang="en-US" sz="1800" b="1">
                <a:sym typeface="+mn-ea"/>
              </a:rPr>
              <a:t>τα </a:t>
            </a:r>
            <a:r>
              <a:rPr lang="en-US" sz="1800" b="1">
                <a:solidFill>
                  <a:srgbClr val="FF0000"/>
                </a:solidFill>
                <a:sym typeface="+mn-ea"/>
              </a:rPr>
              <a:t>9 έως 11 </a:t>
            </a:r>
            <a:r>
              <a:rPr lang="el-GR" altLang="en-US" sz="1800" b="1">
                <a:solidFill>
                  <a:srgbClr val="FF0000"/>
                </a:solidFill>
                <a:sym typeface="+mn-ea"/>
              </a:rPr>
              <a:t>έτη.</a:t>
            </a:r>
          </a:p>
        </p:txBody>
      </p:sp>
      <p:sp>
        <p:nvSpPr>
          <p:cNvPr id="4" name="Flowchart: Process 3"/>
          <p:cNvSpPr/>
          <p:nvPr/>
        </p:nvSpPr>
        <p:spPr>
          <a:xfrm>
            <a:off x="1907540" y="3140710"/>
            <a:ext cx="2284095" cy="1303655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altLang="en-US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Δόση 1</a:t>
            </a:r>
            <a:r>
              <a:rPr lang="el-GR" altLang="en-US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Arial" panose="020B0604020202020204" pitchFamily="34" charset="0"/>
              </a:rPr>
              <a:t>♯</a:t>
            </a:r>
            <a:endParaRPr lang="el-GR" altLang="en-US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l-GR" altLang="en-US" sz="16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r>
              <a:rPr lang="el-GR" altLang="en-US" sz="1600" b="1" i="1">
                <a:solidFill>
                  <a:schemeClr val="tx1"/>
                </a:solidFill>
                <a:latin typeface="Arial Bold Italic" panose="020B0604020202020204" charset="0"/>
                <a:cs typeface="Arial Bold Italic" panose="020B0604020202020204" charset="0"/>
              </a:rPr>
              <a:t>9 με 11 έτη</a:t>
            </a:r>
          </a:p>
        </p:txBody>
      </p:sp>
      <p:sp>
        <p:nvSpPr>
          <p:cNvPr id="6" name="Flowchart: Process 5"/>
          <p:cNvSpPr/>
          <p:nvPr/>
        </p:nvSpPr>
        <p:spPr>
          <a:xfrm>
            <a:off x="4427855" y="3140710"/>
            <a:ext cx="3380105" cy="1303655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altLang="en-US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Δόση 2</a:t>
            </a:r>
            <a:r>
              <a:rPr lang="el-GR" altLang="en-US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Arial" panose="020B0604020202020204" pitchFamily="34" charset="0"/>
              </a:rPr>
              <a:t>♯</a:t>
            </a:r>
            <a:endParaRPr lang="el-GR" altLang="en-US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l-GR" altLang="en-US" sz="16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r>
              <a:rPr lang="el-GR" altLang="en-US" sz="1600" b="1" i="1" u="sng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r>
              <a:rPr lang="de-DE" altLang="el-GR" sz="1600" b="1" i="1" u="sng">
                <a:solidFill>
                  <a:srgbClr val="FF0000"/>
                </a:solidFill>
                <a:latin typeface="Calibri" charset="0"/>
              </a:rPr>
              <a:t>-12 </a:t>
            </a:r>
            <a:r>
              <a:rPr lang="el-GR" altLang="de-DE" sz="1600" b="1" i="1" u="sng">
                <a:solidFill>
                  <a:srgbClr val="FF0000"/>
                </a:solidFill>
                <a:latin typeface="Calibri" charset="0"/>
              </a:rPr>
              <a:t>μήνες</a:t>
            </a:r>
            <a:r>
              <a:rPr lang="el-GR" altLang="de-DE" sz="1600" b="1" i="1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l-GR" altLang="de-DE" sz="1600" b="1" i="1">
                <a:solidFill>
                  <a:schemeClr val="tx1"/>
                </a:solidFill>
                <a:latin typeface="Calibri" charset="0"/>
              </a:rPr>
              <a:t>μετά την πρώτη δόση</a:t>
            </a:r>
          </a:p>
        </p:txBody>
      </p:sp>
      <p:pic>
        <p:nvPicPr>
          <p:cNvPr id="7" name="Picture 6" descr="Screenshot 2023-02-18 at 9.22.19 P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30" y="4940935"/>
            <a:ext cx="760730" cy="83502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937260" y="4869180"/>
            <a:ext cx="8001635" cy="983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l-GR" altLang="en-US" sz="1600" b="1" u="sng">
                <a:solidFill>
                  <a:srgbClr val="0070C0"/>
                </a:solidFill>
              </a:rPr>
              <a:t>Θεωρείται καλύτερη η πρώιμη προστασία:</a:t>
            </a:r>
            <a:endParaRPr lang="el-GR" altLang="en-US" sz="160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altLang="en-US" sz="1400"/>
              <a:t>Το εμβόλιο έχει μεγαλύτερο όφελος όταν χορηγηθεί </a:t>
            </a:r>
            <a:r>
              <a:rPr lang="el-GR" altLang="en-US" sz="1400" b="1"/>
              <a:t>προτού το άτομο εκτεθεί στον ιό </a:t>
            </a:r>
            <a:r>
              <a:rPr lang="de-DE" altLang="el-GR" sz="1400" b="1">
                <a:latin typeface="Calibri" charset="0"/>
                <a:sym typeface="+mn-ea"/>
              </a:rPr>
              <a:t>HPV</a:t>
            </a:r>
            <a:r>
              <a:rPr lang="el-GR" altLang="de-DE" sz="1400">
                <a:latin typeface="Calibri" charset="0"/>
                <a:sym typeface="+mn-ea"/>
              </a:rPr>
              <a:t>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l-GR" altLang="de-DE" sz="1400">
              <a:latin typeface="Calibri" charset="0"/>
              <a:sym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altLang="de-DE" sz="1400">
                <a:latin typeface="Calibri" charset="0"/>
                <a:sym typeface="+mn-ea"/>
              </a:rPr>
              <a:t>Το εμβόλιο </a:t>
            </a:r>
            <a:r>
              <a:rPr lang="el-GR" altLang="de-DE" sz="1400" b="1">
                <a:latin typeface="Calibri" charset="0"/>
                <a:sym typeface="+mn-ea"/>
              </a:rPr>
              <a:t>δεν θεραπεύει την </a:t>
            </a:r>
            <a:r>
              <a:rPr lang="de-DE" altLang="el-GR" sz="1400" b="1">
                <a:latin typeface="Calibri" charset="0"/>
                <a:sym typeface="+mn-ea"/>
              </a:rPr>
              <a:t>HPV</a:t>
            </a:r>
            <a:r>
              <a:rPr lang="el-GR" altLang="de-DE" sz="1400" b="1">
                <a:latin typeface="Calibri" charset="0"/>
                <a:sym typeface="+mn-ea"/>
              </a:rPr>
              <a:t> λοίμωξη &amp; τις αλλοιώσεις τραχήλου</a:t>
            </a:r>
            <a:r>
              <a:rPr lang="el-GR" altLang="de-DE" sz="1400">
                <a:latin typeface="Calibri" charset="0"/>
                <a:sym typeface="+mn-ea"/>
              </a:rPr>
              <a:t> αφότου συμβούν.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de-DE">
                <a:latin typeface="Calibri" charset="0"/>
              </a:rPr>
              <a:t>Ποια παιδιά εμβολιάζονται</a:t>
            </a:r>
            <a:r>
              <a:rPr lang="de-DE" altLang="el-GR">
                <a:latin typeface="Calibri" charset="0"/>
              </a:rPr>
              <a:t>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altLang="de-DE" sz="1600" u="sng">
                <a:solidFill>
                  <a:srgbClr val="7030A0"/>
                </a:solidFill>
                <a:latin typeface="Calibri" charset="0"/>
              </a:rPr>
              <a:t>Η ΓΝΩΜΟΔΟΤΗΣΗ ΤΗΣ ΕΘΝΙΚΗΣ ΕΠΙΤΡΟΠΗΣ ΕΜΒΟΛΙΑΣΜΩΝ</a:t>
            </a:r>
            <a:endParaRPr lang="el-GR" altLang="de-DE" sz="1600">
              <a:solidFill>
                <a:srgbClr val="7030A0"/>
              </a:solidFill>
              <a:latin typeface="Calibri" charset="0"/>
            </a:endParaRPr>
          </a:p>
          <a:p>
            <a:pPr marL="0" indent="0" algn="ctr">
              <a:buNone/>
            </a:pPr>
            <a:endParaRPr lang="el-GR" altLang="de-DE" sz="1800" b="1">
              <a:latin typeface="Calibri" charset="0"/>
            </a:endParaRPr>
          </a:p>
          <a:p>
            <a:pPr marL="0" indent="0" algn="ctr">
              <a:buNone/>
            </a:pPr>
            <a:r>
              <a:rPr lang="el-GR" altLang="de-DE" sz="1800" b="1">
                <a:latin typeface="Calibri" charset="0"/>
              </a:rPr>
              <a:t>Εμβολιάζονται και τα δύο φύλα, </a:t>
            </a:r>
            <a:r>
              <a:rPr lang="el-GR" altLang="de-DE" sz="1800" b="1">
                <a:solidFill>
                  <a:srgbClr val="FF0000"/>
                </a:solidFill>
                <a:latin typeface="Calibri" charset="0"/>
              </a:rPr>
              <a:t>αγόρια και κορίτσια.</a:t>
            </a: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855" y="2996565"/>
            <a:ext cx="5677535" cy="208597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Ποιος κάνει 2 δόσεις εμβολίου</a:t>
            </a:r>
            <a:r>
              <a:rPr lang="de-DE" altLang="el-GR">
                <a:latin typeface="Calibri" charset="0"/>
              </a:rPr>
              <a:t>;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20000"/>
          </a:bodyPr>
          <a:lstStyle/>
          <a:p>
            <a:pPr algn="l">
              <a:buFont typeface="Wingdings" panose="05000000000000000000" charset="0"/>
              <a:buChar char=""/>
            </a:pPr>
            <a:r>
              <a:rPr lang="el-GR" altLang="en-US" sz="2000" b="1" u="sng">
                <a:solidFill>
                  <a:srgbClr val="0070C0"/>
                </a:solidFill>
                <a:sym typeface="+mn-ea"/>
              </a:rPr>
              <a:t>Άτομα που ξεκινούν τον εμβολιασμό σε ηλικία &lt;15 ετών:</a:t>
            </a:r>
          </a:p>
          <a:p>
            <a:pPr marL="0" indent="0" algn="l">
              <a:buNone/>
            </a:pPr>
            <a:r>
              <a:rPr lang="el-GR" altLang="en-US" sz="1800" b="1">
                <a:sym typeface="+mn-ea"/>
              </a:rPr>
              <a:t>      </a:t>
            </a:r>
            <a:r>
              <a:rPr lang="el-GR" altLang="en-US" sz="1795">
                <a:sym typeface="+mn-ea"/>
              </a:rPr>
              <a:t>Χορηγούνται </a:t>
            </a:r>
            <a:r>
              <a:rPr lang="el-GR" altLang="en-US" sz="1795" b="1">
                <a:solidFill>
                  <a:srgbClr val="C00000"/>
                </a:solidFill>
                <a:sym typeface="+mn-ea"/>
              </a:rPr>
              <a:t>δύο δόσεις</a:t>
            </a:r>
            <a:r>
              <a:rPr lang="el-GR" altLang="en-US" sz="1795">
                <a:sym typeface="+mn-ea"/>
              </a:rPr>
              <a:t> του εμβολίου (σχήμα </a:t>
            </a:r>
            <a:r>
              <a:rPr lang="el-GR" altLang="en-US" sz="1795" b="1">
                <a:solidFill>
                  <a:srgbClr val="C00000"/>
                </a:solidFill>
                <a:sym typeface="+mn-ea"/>
              </a:rPr>
              <a:t>0</a:t>
            </a:r>
            <a:r>
              <a:rPr lang="el-GR" altLang="en-US" sz="1795" b="1">
                <a:sym typeface="+mn-ea"/>
              </a:rPr>
              <a:t> </a:t>
            </a:r>
            <a:r>
              <a:rPr lang="el-GR" altLang="en-US" sz="1795">
                <a:sym typeface="+mn-ea"/>
              </a:rPr>
              <a:t>και </a:t>
            </a:r>
            <a:r>
              <a:rPr lang="el-GR" altLang="en-US" sz="1795" b="1">
                <a:solidFill>
                  <a:srgbClr val="C00000"/>
                </a:solidFill>
                <a:sym typeface="+mn-ea"/>
              </a:rPr>
              <a:t>6</a:t>
            </a:r>
            <a:r>
              <a:rPr lang="de-DE" altLang="el-GR" sz="1795" b="1">
                <a:solidFill>
                  <a:srgbClr val="C00000"/>
                </a:solidFill>
                <a:latin typeface="Calibri" charset="0"/>
                <a:sym typeface="+mn-ea"/>
              </a:rPr>
              <a:t>-12 </a:t>
            </a:r>
            <a:r>
              <a:rPr lang="el-GR" altLang="de-DE" sz="1795" b="1">
                <a:solidFill>
                  <a:srgbClr val="C00000"/>
                </a:solidFill>
                <a:latin typeface="Calibri" charset="0"/>
                <a:sym typeface="+mn-ea"/>
              </a:rPr>
              <a:t>μήνες</a:t>
            </a:r>
            <a:r>
              <a:rPr lang="el-GR" altLang="de-DE" sz="1795">
                <a:latin typeface="Calibri" charset="0"/>
                <a:sym typeface="+mn-ea"/>
              </a:rPr>
              <a:t>).</a:t>
            </a:r>
            <a:endParaRPr lang="el-GR" altLang="de-DE" sz="1795" b="1">
              <a:latin typeface="Calibri" charset="0"/>
              <a:sym typeface="+mn-ea"/>
            </a:endParaRPr>
          </a:p>
          <a:p>
            <a:endParaRPr lang="el-GR" altLang="de-DE" sz="1600">
              <a:latin typeface="Calibri" charset="0"/>
            </a:endParaRPr>
          </a:p>
          <a:p>
            <a:endParaRPr lang="el-GR" altLang="de-DE" sz="1600">
              <a:latin typeface="Calibri" charset="0"/>
            </a:endParaRPr>
          </a:p>
          <a:p>
            <a:endParaRPr lang="el-GR" altLang="de-DE" sz="1600">
              <a:latin typeface="Calibri" charset="0"/>
            </a:endParaRPr>
          </a:p>
          <a:p>
            <a:endParaRPr lang="el-GR" altLang="de-DE" sz="1600">
              <a:latin typeface="Calibri" charset="0"/>
            </a:endParaRPr>
          </a:p>
          <a:p>
            <a:endParaRPr lang="el-GR" altLang="de-DE" sz="1600">
              <a:latin typeface="Calibri" charset="0"/>
            </a:endParaRPr>
          </a:p>
          <a:p>
            <a:pPr>
              <a:buFont typeface="Wingdings" panose="05000000000000000000" charset="0"/>
              <a:buChar char=""/>
            </a:pPr>
            <a:endParaRPr lang="el-GR" altLang="de-DE" sz="1400">
              <a:latin typeface="Calibri" charset="0"/>
            </a:endParaRPr>
          </a:p>
          <a:p>
            <a:pPr lvl="0">
              <a:buFont typeface="Wingdings" panose="05000000000000000000" charset="0"/>
              <a:buChar char=""/>
            </a:pPr>
            <a:endParaRPr lang="el-GR" altLang="de-DE" sz="1200" b="1">
              <a:latin typeface="Calibri" charset="0"/>
            </a:endParaRPr>
          </a:p>
          <a:p>
            <a:pPr lvl="0">
              <a:buFont typeface="Wingdings" panose="05000000000000000000" charset="0"/>
              <a:buChar char=""/>
            </a:pPr>
            <a:endParaRPr lang="el-GR" altLang="de-DE" sz="1200" b="1">
              <a:latin typeface="Calibri" charset="0"/>
            </a:endParaRPr>
          </a:p>
          <a:p>
            <a:pPr lvl="0">
              <a:buFont typeface="Wingdings" panose="05000000000000000000" charset="0"/>
              <a:buChar char=""/>
            </a:pPr>
            <a:endParaRPr lang="el-GR" altLang="de-DE" sz="1200" b="1">
              <a:latin typeface="Calibri" charset="0"/>
            </a:endParaRPr>
          </a:p>
          <a:p>
            <a:pPr lvl="0">
              <a:buFont typeface="Wingdings" panose="05000000000000000000" charset="0"/>
              <a:buChar char=""/>
            </a:pPr>
            <a:endParaRPr lang="el-GR" altLang="de-DE" sz="1200" b="1">
              <a:latin typeface="Calibri" charset="0"/>
            </a:endParaRPr>
          </a:p>
          <a:p>
            <a:pPr lvl="0">
              <a:buFont typeface="Wingdings" panose="05000000000000000000" charset="0"/>
              <a:buChar char=""/>
            </a:pPr>
            <a:endParaRPr lang="el-GR" altLang="de-DE" sz="1200" b="1">
              <a:latin typeface="Calibri" charset="0"/>
            </a:endParaRPr>
          </a:p>
          <a:p>
            <a:pPr lvl="0">
              <a:buFont typeface="Wingdings" panose="05000000000000000000" charset="0"/>
              <a:buChar char=""/>
            </a:pPr>
            <a:endParaRPr lang="el-GR" altLang="de-DE" sz="1200" b="1">
              <a:latin typeface="Calibri" charset="0"/>
            </a:endParaRPr>
          </a:p>
          <a:p>
            <a:pPr lvl="0">
              <a:buFont typeface="Wingdings" panose="05000000000000000000" charset="0"/>
              <a:buChar char=""/>
            </a:pPr>
            <a:endParaRPr lang="el-GR" altLang="de-DE" sz="1200" b="1">
              <a:latin typeface="Calibri" charset="0"/>
            </a:endParaRPr>
          </a:p>
          <a:p>
            <a:pPr lvl="0">
              <a:buFont typeface="Wingdings" panose="05000000000000000000" charset="0"/>
              <a:buChar char=""/>
            </a:pPr>
            <a:endParaRPr lang="el-GR" altLang="de-DE" sz="1200" b="1">
              <a:latin typeface="Calibri" charset="0"/>
            </a:endParaRPr>
          </a:p>
          <a:p>
            <a:pPr lvl="0">
              <a:buFont typeface="Wingdings" panose="05000000000000000000" charset="0"/>
              <a:buChar char=""/>
            </a:pPr>
            <a:endParaRPr lang="el-GR" altLang="de-DE" sz="1200" b="1">
              <a:latin typeface="Calibri" charset="0"/>
            </a:endParaRPr>
          </a:p>
          <a:p>
            <a:pPr lvl="0">
              <a:buFont typeface="Wingdings" panose="05000000000000000000" charset="0"/>
              <a:buChar char=""/>
            </a:pPr>
            <a:r>
              <a:rPr lang="el-GR" altLang="de-DE" sz="1200" b="1">
                <a:latin typeface="Calibri" charset="0"/>
              </a:rPr>
              <a:t>Το ελάχιστο μεσοδιάστημα ανάμεσα στην 1η &amp; 2η δόση είναι οι 5 μήνες</a:t>
            </a:r>
            <a:r>
              <a:rPr lang="el-GR" altLang="de-DE" sz="1200">
                <a:latin typeface="Calibri" charset="0"/>
              </a:rPr>
              <a:t>. Εάν η 2η δόση χορηγηθεί σε μικρότερο μεσοδιάστημα, απαιτείται 3η δόση του εμβολίου.</a:t>
            </a:r>
          </a:p>
          <a:p>
            <a:pPr lvl="0">
              <a:buFont typeface="Wingdings" panose="05000000000000000000" charset="0"/>
              <a:buChar char=""/>
            </a:pPr>
            <a:r>
              <a:rPr lang="el-GR" altLang="de-DE" sz="1200" b="1">
                <a:latin typeface="Calibri" charset="0"/>
              </a:rPr>
              <a:t>Εάν διακοπεί το εμβολιαστικό σχήμα, δε χρειάζεται να γίνει επανάληψη δόσης που χορηγήθηκε</a:t>
            </a:r>
            <a:r>
              <a:rPr lang="el-GR" altLang="de-DE" sz="1200">
                <a:latin typeface="Calibri" charset="0"/>
              </a:rPr>
              <a:t> (ανεξάρτητα από το διάστημα που μεσολαβεί).</a:t>
            </a:r>
            <a:endParaRPr lang="en-US" sz="1200"/>
          </a:p>
        </p:txBody>
      </p:sp>
      <p:sp>
        <p:nvSpPr>
          <p:cNvPr id="8" name="Flowchart: Connector 7"/>
          <p:cNvSpPr/>
          <p:nvPr/>
        </p:nvSpPr>
        <p:spPr>
          <a:xfrm>
            <a:off x="2700020" y="2420620"/>
            <a:ext cx="1747520" cy="1289685"/>
          </a:xfrm>
          <a:prstGeom prst="flowChartConnector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altLang="en-US" sz="2800" b="1">
                <a:solidFill>
                  <a:schemeClr val="bg1"/>
                </a:solidFill>
              </a:rPr>
              <a:t>9</a:t>
            </a:r>
            <a:r>
              <a:rPr lang="de-DE" altLang="el-GR" sz="2800" b="1">
                <a:solidFill>
                  <a:schemeClr val="bg1"/>
                </a:solidFill>
                <a:latin typeface="Calibri" charset="0"/>
              </a:rPr>
              <a:t>-14</a:t>
            </a:r>
            <a:r>
              <a:rPr lang="el-GR" altLang="de-DE" sz="2800" b="1">
                <a:solidFill>
                  <a:schemeClr val="bg1"/>
                </a:solidFill>
                <a:latin typeface="Calibri" charset="0"/>
              </a:rPr>
              <a:t> </a:t>
            </a:r>
            <a:r>
              <a:rPr lang="el-GR" altLang="de-DE" sz="2400" b="1">
                <a:solidFill>
                  <a:schemeClr val="bg1"/>
                </a:solidFill>
                <a:latin typeface="Calibri" charset="0"/>
              </a:rPr>
              <a:t>έτη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827405" y="4076700"/>
            <a:ext cx="7179310" cy="9531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31750"/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l-GR" altLang="de-DE" sz="1400" b="1">
                <a:latin typeface="Calibri" charset="0"/>
                <a:sym typeface="+mn-ea"/>
              </a:rPr>
              <a:t>Μελέτες ανοσολογικής απάντησης κατέδειξαν ότι </a:t>
            </a:r>
            <a:r>
              <a:rPr lang="el-GR" altLang="de-DE" sz="1400" b="1" u="sng">
                <a:latin typeface="Calibri" charset="0"/>
                <a:sym typeface="+mn-ea"/>
              </a:rPr>
              <a:t>2 δόσεις εμβολίου </a:t>
            </a:r>
            <a:r>
              <a:rPr lang="de-DE" altLang="el-GR" sz="1400" b="1" u="sng">
                <a:latin typeface="Calibri" charset="0"/>
                <a:sym typeface="+mn-ea"/>
              </a:rPr>
              <a:t>HPV</a:t>
            </a:r>
            <a:r>
              <a:rPr lang="el-GR" altLang="de-DE" sz="1400" b="1">
                <a:latin typeface="Calibri" charset="0"/>
                <a:sym typeface="+mn-ea"/>
              </a:rPr>
              <a:t> όταν χορηγούνται σε παιδιά ηλικίας </a:t>
            </a:r>
            <a:r>
              <a:rPr lang="el-GR" altLang="de-DE" sz="1400" b="1">
                <a:solidFill>
                  <a:srgbClr val="0070C0"/>
                </a:solidFill>
                <a:latin typeface="Calibri" charset="0"/>
                <a:sym typeface="+mn-ea"/>
              </a:rPr>
              <a:t>9</a:t>
            </a:r>
            <a:r>
              <a:rPr lang="de-DE" altLang="el-GR" sz="1400" b="1">
                <a:solidFill>
                  <a:srgbClr val="0070C0"/>
                </a:solidFill>
                <a:latin typeface="Calibri" charset="0"/>
                <a:sym typeface="+mn-ea"/>
              </a:rPr>
              <a:t>-1</a:t>
            </a:r>
            <a:r>
              <a:rPr lang="el-GR" altLang="de-DE" sz="1400" b="1">
                <a:solidFill>
                  <a:srgbClr val="0070C0"/>
                </a:solidFill>
                <a:latin typeface="Calibri" charset="0"/>
                <a:sym typeface="+mn-ea"/>
              </a:rPr>
              <a:t>4 ετών</a:t>
            </a:r>
            <a:r>
              <a:rPr lang="el-GR" altLang="de-DE" sz="1400" b="1">
                <a:latin typeface="Calibri" charset="0"/>
                <a:sym typeface="+mn-ea"/>
              </a:rPr>
              <a:t> με μεσοδιάστημα τουλάχιστον 6 μήνες παρέχουν </a:t>
            </a:r>
            <a:r>
              <a:rPr lang="el-GR" altLang="de-DE" sz="1400" b="1" u="sng">
                <a:solidFill>
                  <a:srgbClr val="0070C0"/>
                </a:solidFill>
                <a:latin typeface="Calibri" charset="0"/>
                <a:sym typeface="+mn-ea"/>
              </a:rPr>
              <a:t>την ίδια ή και καλύτερη προστασία</a:t>
            </a:r>
            <a:r>
              <a:rPr lang="el-GR" altLang="de-DE" sz="1400" b="1">
                <a:latin typeface="Calibri" charset="0"/>
                <a:sym typeface="+mn-ea"/>
              </a:rPr>
              <a:t> από τη χορήγηση 3 δόσεων σε μεγαλύτερης ηλικίας εφήβους ή νεαρούς ενήλικες.</a:t>
            </a:r>
            <a:endParaRPr lang="en-US" sz="1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900" y="2639060"/>
            <a:ext cx="852805" cy="85280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n-US">
                <a:sym typeface="+mn-ea"/>
              </a:rPr>
              <a:t>Ποιος κάνει 3 δόσεις εμβολίου</a:t>
            </a:r>
            <a:r>
              <a:rPr lang="de-DE" altLang="el-GR">
                <a:latin typeface="Calibri" charset="0"/>
                <a:sym typeface="+mn-ea"/>
              </a:rPr>
              <a:t>;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charset="0"/>
              <a:buChar char=""/>
            </a:pPr>
            <a:r>
              <a:rPr lang="el-GR" altLang="en-US" sz="2000" b="1" u="sng">
                <a:solidFill>
                  <a:srgbClr val="0070C0"/>
                </a:solidFill>
                <a:sym typeface="+mn-ea"/>
              </a:rPr>
              <a:t>Άτομα που ξεκινούν τον εμβολιασμό σε ηλικία </a:t>
            </a:r>
            <a:r>
              <a:rPr lang="el-GR" altLang="en-US" sz="2000" b="1" u="sng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≥</a:t>
            </a:r>
            <a:r>
              <a:rPr lang="el-GR" altLang="en-US" sz="2000" b="1" u="sng">
                <a:solidFill>
                  <a:srgbClr val="0070C0"/>
                </a:solidFill>
                <a:sym typeface="+mn-ea"/>
              </a:rPr>
              <a:t>15 ετών: </a:t>
            </a:r>
            <a:r>
              <a:rPr lang="el-GR" altLang="en-US" sz="1800">
                <a:sym typeface="+mn-ea"/>
              </a:rPr>
              <a:t>Χορηγούνται </a:t>
            </a:r>
            <a:r>
              <a:rPr lang="el-GR" altLang="en-US" sz="1800" b="1">
                <a:solidFill>
                  <a:srgbClr val="C00000"/>
                </a:solidFill>
                <a:sym typeface="+mn-ea"/>
              </a:rPr>
              <a:t>τρεις δόσεις</a:t>
            </a:r>
            <a:r>
              <a:rPr lang="el-GR" altLang="en-US" sz="1800">
                <a:sym typeface="+mn-ea"/>
              </a:rPr>
              <a:t> του εμβολίου (σχήμα </a:t>
            </a:r>
            <a:r>
              <a:rPr lang="el-GR" altLang="en-US" sz="1800" b="1">
                <a:solidFill>
                  <a:srgbClr val="C00000"/>
                </a:solidFill>
                <a:sym typeface="+mn-ea"/>
              </a:rPr>
              <a:t>0</a:t>
            </a:r>
            <a:r>
              <a:rPr lang="el-GR" altLang="en-US" sz="1800">
                <a:sym typeface="+mn-ea"/>
              </a:rPr>
              <a:t>,</a:t>
            </a:r>
            <a:r>
              <a:rPr lang="el-GR" altLang="en-US" sz="1800" b="1">
                <a:sym typeface="+mn-ea"/>
              </a:rPr>
              <a:t> </a:t>
            </a:r>
            <a:r>
              <a:rPr lang="el-GR" altLang="en-US" sz="1800" b="1">
                <a:solidFill>
                  <a:srgbClr val="C00000"/>
                </a:solidFill>
                <a:sym typeface="+mn-ea"/>
              </a:rPr>
              <a:t>1</a:t>
            </a:r>
            <a:r>
              <a:rPr lang="de-DE" altLang="el-GR" sz="1800" b="1">
                <a:solidFill>
                  <a:srgbClr val="C00000"/>
                </a:solidFill>
                <a:latin typeface="Calibri" charset="0"/>
                <a:sym typeface="+mn-ea"/>
              </a:rPr>
              <a:t>-</a:t>
            </a:r>
            <a:r>
              <a:rPr lang="el-GR" altLang="en-US" sz="1800" b="1">
                <a:solidFill>
                  <a:srgbClr val="C00000"/>
                </a:solidFill>
                <a:sym typeface="+mn-ea"/>
              </a:rPr>
              <a:t>2</a:t>
            </a:r>
            <a:r>
              <a:rPr lang="el-GR" altLang="en-US" sz="1800" b="1">
                <a:sym typeface="+mn-ea"/>
              </a:rPr>
              <a:t> </a:t>
            </a:r>
            <a:r>
              <a:rPr lang="el-GR" altLang="en-US" sz="1800">
                <a:sym typeface="+mn-ea"/>
              </a:rPr>
              <a:t>και </a:t>
            </a:r>
            <a:r>
              <a:rPr lang="el-GR" altLang="en-US" sz="1800" b="1">
                <a:solidFill>
                  <a:srgbClr val="C00000"/>
                </a:solidFill>
                <a:sym typeface="+mn-ea"/>
              </a:rPr>
              <a:t>6 </a:t>
            </a:r>
            <a:r>
              <a:rPr lang="el-GR" altLang="de-DE" sz="1800" b="1">
                <a:solidFill>
                  <a:srgbClr val="C00000"/>
                </a:solidFill>
                <a:latin typeface="Calibri" charset="0"/>
                <a:sym typeface="+mn-ea"/>
              </a:rPr>
              <a:t>μήνες</a:t>
            </a:r>
            <a:r>
              <a:rPr lang="el-GR" altLang="de-DE" sz="1800">
                <a:latin typeface="Calibri" charset="0"/>
                <a:sym typeface="+mn-ea"/>
              </a:rPr>
              <a:t>).</a:t>
            </a:r>
            <a:endParaRPr lang="el-GR" altLang="de-DE" sz="1800" b="1">
              <a:latin typeface="Calibri" charset="0"/>
              <a:sym typeface="+mn-ea"/>
            </a:endParaRPr>
          </a:p>
          <a:p>
            <a:pPr>
              <a:buFont typeface="Wingdings" panose="05000000000000000000" charset="0"/>
              <a:buChar char=""/>
            </a:pPr>
            <a:endParaRPr lang="el-GR" altLang="de-DE" sz="1400">
              <a:latin typeface="Calibri" charset="0"/>
            </a:endParaRPr>
          </a:p>
          <a:p>
            <a:pPr>
              <a:buFont typeface="Wingdings" panose="05000000000000000000" charset="0"/>
              <a:buChar char=""/>
            </a:pPr>
            <a:r>
              <a:rPr lang="el-GR" altLang="de-DE" sz="1200">
                <a:latin typeface="Calibri" charset="0"/>
              </a:rPr>
              <a:t>Τα ελάχιστα μεσοδιαστήματα είναι </a:t>
            </a:r>
            <a:r>
              <a:rPr lang="el-GR" altLang="de-DE" sz="1200" b="1">
                <a:latin typeface="Calibri" charset="0"/>
              </a:rPr>
              <a:t>4 εβδομάδες </a:t>
            </a:r>
            <a:r>
              <a:rPr lang="el-GR" altLang="de-DE" sz="1200">
                <a:latin typeface="Calibri" charset="0"/>
              </a:rPr>
              <a:t>ανάμεσα σε 1η &amp; 2η δόση, </a:t>
            </a:r>
            <a:r>
              <a:rPr lang="el-GR" altLang="de-DE" sz="1200" b="1">
                <a:latin typeface="Calibri" charset="0"/>
              </a:rPr>
              <a:t>12 εβδομάδες</a:t>
            </a:r>
            <a:r>
              <a:rPr lang="el-GR" altLang="de-DE" sz="1200">
                <a:latin typeface="Calibri" charset="0"/>
              </a:rPr>
              <a:t> ανάμεσα σε 2η &amp; 3η δόση, και </a:t>
            </a:r>
            <a:r>
              <a:rPr lang="el-GR" altLang="de-DE" sz="1200" b="1">
                <a:latin typeface="Calibri" charset="0"/>
              </a:rPr>
              <a:t>5 μήνες</a:t>
            </a:r>
            <a:r>
              <a:rPr lang="el-GR" altLang="de-DE" sz="1200">
                <a:latin typeface="Calibri" charset="0"/>
              </a:rPr>
              <a:t> ανάμεσα σε 1η &amp; 3η δόση. Εάν μία δόση του εμβολίου χορηγηθεί σε μικρότερο μεσοδιάστημα, πρέπει να επαναληφθεί. </a:t>
            </a:r>
          </a:p>
          <a:p>
            <a:pPr>
              <a:buFont typeface="Wingdings" panose="05000000000000000000" charset="0"/>
              <a:buChar char=""/>
            </a:pPr>
            <a:r>
              <a:rPr lang="el-GR" altLang="de-DE" sz="1200">
                <a:latin typeface="Calibri" charset="0"/>
                <a:sym typeface="+mn-ea"/>
              </a:rPr>
              <a:t>Εάν διακοπεί το εμβολιαστικό σχήμα, δε χρειάζεται να γίνει επανάληψη δόσης που χορηγήθηκε (ανεξάρτητα από το διάστημα που μεσολαβεί).</a:t>
            </a:r>
            <a:endParaRPr lang="el-GR" altLang="de-DE" sz="1200" b="1">
              <a:latin typeface="Calibri" charset="0"/>
            </a:endParaRPr>
          </a:p>
          <a:p>
            <a:pPr>
              <a:buFont typeface="Wingdings" panose="05000000000000000000" charset="0"/>
              <a:buChar char=""/>
            </a:pPr>
            <a:endParaRPr lang="el-GR" altLang="de-DE" sz="2000" b="1">
              <a:latin typeface="Calibri" charset="0"/>
            </a:endParaRPr>
          </a:p>
          <a:p>
            <a:pPr>
              <a:buFont typeface="Wingdings" panose="05000000000000000000" charset="0"/>
              <a:buChar char=""/>
            </a:pPr>
            <a:r>
              <a:rPr lang="el-GR" altLang="de-DE" sz="2000" b="1" u="sng">
                <a:solidFill>
                  <a:srgbClr val="0070C0"/>
                </a:solidFill>
                <a:latin typeface="Calibri" charset="0"/>
                <a:sym typeface="+mn-ea"/>
              </a:rPr>
              <a:t>Ανοσοκατεσταλμένα άτομα:</a:t>
            </a:r>
            <a:r>
              <a:rPr lang="el-GR" altLang="de-DE" sz="2000" b="1">
                <a:latin typeface="Calibri" charset="0"/>
                <a:sym typeface="+mn-ea"/>
              </a:rPr>
              <a:t> </a:t>
            </a:r>
            <a:r>
              <a:rPr lang="el-GR" altLang="en-US" sz="1800">
                <a:sym typeface="+mn-ea"/>
              </a:rPr>
              <a:t>Χορηγούνται </a:t>
            </a:r>
            <a:r>
              <a:rPr lang="el-GR" altLang="en-US" sz="1800" b="1">
                <a:solidFill>
                  <a:srgbClr val="C00000"/>
                </a:solidFill>
                <a:sym typeface="+mn-ea"/>
              </a:rPr>
              <a:t>τρεις δόσεις</a:t>
            </a:r>
            <a:r>
              <a:rPr lang="el-GR" altLang="en-US" sz="1800">
                <a:solidFill>
                  <a:srgbClr val="C00000"/>
                </a:solidFill>
                <a:sym typeface="+mn-ea"/>
              </a:rPr>
              <a:t> </a:t>
            </a:r>
            <a:r>
              <a:rPr lang="el-GR" altLang="en-US" sz="1800">
                <a:sym typeface="+mn-ea"/>
              </a:rPr>
              <a:t>του εμβολίου (σχήμα </a:t>
            </a:r>
            <a:r>
              <a:rPr lang="el-GR" altLang="en-US" sz="1800" b="1">
                <a:solidFill>
                  <a:srgbClr val="C00000"/>
                </a:solidFill>
                <a:sym typeface="+mn-ea"/>
              </a:rPr>
              <a:t>0</a:t>
            </a:r>
            <a:r>
              <a:rPr lang="el-GR" altLang="en-US" sz="1800">
                <a:sym typeface="+mn-ea"/>
              </a:rPr>
              <a:t>,</a:t>
            </a:r>
            <a:r>
              <a:rPr lang="el-GR" altLang="en-US" sz="1800" b="1">
                <a:sym typeface="+mn-ea"/>
              </a:rPr>
              <a:t> </a:t>
            </a:r>
            <a:r>
              <a:rPr lang="el-GR" altLang="en-US" sz="1800" b="1">
                <a:solidFill>
                  <a:srgbClr val="C00000"/>
                </a:solidFill>
                <a:sym typeface="+mn-ea"/>
              </a:rPr>
              <a:t>1</a:t>
            </a:r>
            <a:r>
              <a:rPr lang="de-DE" altLang="el-GR" sz="1800" b="1">
                <a:solidFill>
                  <a:srgbClr val="C00000"/>
                </a:solidFill>
                <a:latin typeface="Calibri" charset="0"/>
                <a:sym typeface="+mn-ea"/>
              </a:rPr>
              <a:t>-</a:t>
            </a:r>
            <a:r>
              <a:rPr lang="el-GR" altLang="en-US" sz="1800" b="1">
                <a:solidFill>
                  <a:srgbClr val="C00000"/>
                </a:solidFill>
                <a:sym typeface="+mn-ea"/>
              </a:rPr>
              <a:t>2 </a:t>
            </a:r>
            <a:r>
              <a:rPr lang="el-GR" altLang="en-US" sz="1800">
                <a:sym typeface="+mn-ea"/>
              </a:rPr>
              <a:t>και </a:t>
            </a:r>
            <a:r>
              <a:rPr lang="el-GR" altLang="en-US" sz="1800" b="1">
                <a:solidFill>
                  <a:srgbClr val="C00000"/>
                </a:solidFill>
                <a:sym typeface="+mn-ea"/>
              </a:rPr>
              <a:t>6 </a:t>
            </a:r>
            <a:r>
              <a:rPr lang="el-GR" altLang="de-DE" sz="1800" b="1">
                <a:solidFill>
                  <a:srgbClr val="C00000"/>
                </a:solidFill>
                <a:latin typeface="Calibri" charset="0"/>
                <a:sym typeface="+mn-ea"/>
              </a:rPr>
              <a:t>μήνες</a:t>
            </a:r>
            <a:r>
              <a:rPr lang="el-GR" altLang="de-DE" sz="1800">
                <a:latin typeface="Calibri" charset="0"/>
                <a:sym typeface="+mn-ea"/>
              </a:rPr>
              <a:t>)</a:t>
            </a:r>
            <a:r>
              <a:rPr lang="el-GR" altLang="de-DE" sz="1800" b="1">
                <a:latin typeface="Calibri" charset="0"/>
                <a:sym typeface="+mn-ea"/>
              </a:rPr>
              <a:t> </a:t>
            </a:r>
            <a:r>
              <a:rPr lang="el-GR" altLang="de-DE" sz="1800" b="1">
                <a:solidFill>
                  <a:srgbClr val="0070C0"/>
                </a:solidFill>
                <a:latin typeface="Calibri" charset="0"/>
                <a:sym typeface="+mn-ea"/>
              </a:rPr>
              <a:t>ανεξάρτητα από την ηλικία.</a:t>
            </a:r>
            <a:endParaRPr lang="el-GR" altLang="de-DE" sz="2000" b="1">
              <a:solidFill>
                <a:srgbClr val="0070C0"/>
              </a:solidFill>
              <a:latin typeface="Calibri" charset="0"/>
              <a:sym typeface="+mn-ea"/>
            </a:endParaRPr>
          </a:p>
          <a:p>
            <a:pPr>
              <a:buFont typeface="Wingdings" panose="05000000000000000000" charset="0"/>
              <a:buChar char=""/>
            </a:pPr>
            <a:endParaRPr lang="el-GR" altLang="de-DE" sz="1400">
              <a:latin typeface="Calibri" charset="0"/>
            </a:endParaRPr>
          </a:p>
          <a:p>
            <a:pPr>
              <a:buFont typeface="Wingdings" panose="05000000000000000000" charset="0"/>
              <a:buChar char=""/>
            </a:pPr>
            <a:r>
              <a:rPr lang="el-GR" altLang="de-DE" sz="1200">
                <a:latin typeface="Calibri" charset="0"/>
              </a:rPr>
              <a:t>Π.χ. </a:t>
            </a:r>
            <a:r>
              <a:rPr lang="de-DE" altLang="en-US" sz="1200">
                <a:latin typeface="Calibri" charset="0"/>
              </a:rPr>
              <a:t>HIV </a:t>
            </a:r>
            <a:r>
              <a:rPr lang="el-GR" altLang="de-DE" sz="1200">
                <a:latin typeface="Calibri" charset="0"/>
              </a:rPr>
              <a:t>λοίμωξη, κακοήθεια, μεταμόσχευση, αυτοάνοσα νοσήματα, λήψη ανοσοκατασταλτικών φαρμάκων.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n-US" sz="4000"/>
              <a:t>Μπορεί να γίνει το εμβόλιο αργότερα</a:t>
            </a:r>
            <a:r>
              <a:rPr lang="de-DE" altLang="el-GR" sz="4000">
                <a:latin typeface="Calibri" charset="0"/>
              </a:rPr>
              <a:t>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altLang="en-US" sz="1600">
                <a:sym typeface="+mn-ea"/>
              </a:rPr>
              <a:t>Σ</a:t>
            </a:r>
            <a:r>
              <a:rPr lang="en-US" sz="1600">
                <a:sym typeface="+mn-ea"/>
              </a:rPr>
              <a:t>ε περίπτωση που ο εμβολιασμός και για τα δύο φύλα δεν πραγματοποιηθεί στη συνιστώμενη ηλικία, μπορεί να γίνει </a:t>
            </a:r>
            <a:r>
              <a:rPr lang="en-US" sz="1600" b="1">
                <a:solidFill>
                  <a:srgbClr val="C00000"/>
                </a:solidFill>
                <a:sym typeface="+mn-ea"/>
              </a:rPr>
              <a:t>αναπλήρωση (catch-up) του εμβολιασμού</a:t>
            </a:r>
            <a:r>
              <a:rPr lang="el-GR" altLang="en-US" sz="1600" b="1">
                <a:solidFill>
                  <a:srgbClr val="C00000"/>
                </a:solidFill>
                <a:sym typeface="+mn-ea"/>
              </a:rPr>
              <a:t> </a:t>
            </a:r>
            <a:r>
              <a:rPr lang="el-GR" altLang="de-DE" sz="1600" b="1">
                <a:solidFill>
                  <a:srgbClr val="C00000"/>
                </a:solidFill>
                <a:latin typeface="Calibri" charset="0"/>
                <a:sym typeface="+mn-ea"/>
              </a:rPr>
              <a:t>μέχρι και την ηλικία των 26 ετών.</a:t>
            </a:r>
          </a:p>
          <a:p>
            <a:endParaRPr lang="el-GR" altLang="de-DE" sz="1600" b="1">
              <a:latin typeface="Calibri" charset="0"/>
              <a:sym typeface="+mn-ea"/>
            </a:endParaRPr>
          </a:p>
          <a:p>
            <a:r>
              <a:rPr lang="el-GR" altLang="de-DE" sz="1600" b="1">
                <a:latin typeface="Calibri" charset="0"/>
                <a:sym typeface="+mn-ea"/>
              </a:rPr>
              <a:t>Το εμβόλιο μπορεί να χορηγηθεί σε </a:t>
            </a:r>
            <a:r>
              <a:rPr lang="el-GR" altLang="de-DE" sz="1600" b="1">
                <a:solidFill>
                  <a:srgbClr val="0070C0"/>
                </a:solidFill>
                <a:latin typeface="Calibri" charset="0"/>
                <a:sym typeface="+mn-ea"/>
              </a:rPr>
              <a:t>ενήλικες ηλικίας 27</a:t>
            </a:r>
            <a:r>
              <a:rPr lang="de-DE" altLang="el-GR" sz="1600" b="1">
                <a:solidFill>
                  <a:srgbClr val="0070C0"/>
                </a:solidFill>
                <a:latin typeface="Calibri" charset="0"/>
                <a:sym typeface="+mn-ea"/>
              </a:rPr>
              <a:t>-45 </a:t>
            </a:r>
            <a:r>
              <a:rPr lang="el-GR" altLang="de-DE" sz="1600" b="1">
                <a:solidFill>
                  <a:srgbClr val="0070C0"/>
                </a:solidFill>
                <a:latin typeface="Calibri" charset="0"/>
                <a:sym typeface="+mn-ea"/>
              </a:rPr>
              <a:t>ετών, υπό προϋποθέσεις </a:t>
            </a:r>
            <a:r>
              <a:rPr lang="el-GR" altLang="de-DE" sz="1600" b="1">
                <a:latin typeface="Calibri" charset="0"/>
                <a:sym typeface="+mn-ea"/>
              </a:rPr>
              <a:t>(συζήτηση με θεράποντα ιατρό).</a:t>
            </a:r>
          </a:p>
          <a:p>
            <a:pPr lvl="1"/>
            <a:r>
              <a:rPr lang="el-GR" altLang="de-DE" sz="1400">
                <a:latin typeface="Calibri" charset="0"/>
                <a:sym typeface="+mn-ea"/>
              </a:rPr>
              <a:t>Οι περισσότεροι σεξουαλικά ενεργοί ενήλικες έχουν ήδη εκτεθεί στον ιό </a:t>
            </a:r>
            <a:r>
              <a:rPr lang="de-DE" altLang="el-GR" sz="1400">
                <a:latin typeface="Calibri" charset="0"/>
                <a:sym typeface="+mn-ea"/>
              </a:rPr>
              <a:t>HPV, </a:t>
            </a:r>
            <a:r>
              <a:rPr lang="el-GR" altLang="de-DE" sz="1400">
                <a:latin typeface="Calibri" charset="0"/>
                <a:sym typeface="+mn-ea"/>
              </a:rPr>
              <a:t>αλλά όχι απαραίτητα σε όλους τους τύπους ιού που καλύπτει το εμβόλιο.</a:t>
            </a:r>
          </a:p>
          <a:p>
            <a:pPr lvl="1"/>
            <a:r>
              <a:rPr lang="el-GR" altLang="de-DE" sz="1400">
                <a:latin typeface="Calibri" charset="0"/>
                <a:sym typeface="+mn-ea"/>
              </a:rPr>
              <a:t>Ο εμβολιασμός συστήνεται ακόμη και αν τα άτομα έχουν θετικό</a:t>
            </a:r>
            <a:r>
              <a:rPr lang="de-DE" altLang="el-GR" sz="1400">
                <a:latin typeface="Calibri" charset="0"/>
                <a:sym typeface="+mn-ea"/>
              </a:rPr>
              <a:t> </a:t>
            </a:r>
            <a:r>
              <a:rPr lang="el-GR" altLang="de-DE" sz="1400">
                <a:latin typeface="Calibri" charset="0"/>
                <a:sym typeface="+mn-ea"/>
              </a:rPr>
              <a:t>HPV DNA test</a:t>
            </a:r>
            <a:r>
              <a:rPr lang="de-DE" altLang="el-GR" sz="1400">
                <a:latin typeface="Calibri" charset="0"/>
                <a:sym typeface="+mn-ea"/>
              </a:rPr>
              <a:t>.</a:t>
            </a:r>
            <a:endParaRPr lang="el-GR" altLang="de-DE" sz="1400">
              <a:latin typeface="Calibri" charset="0"/>
              <a:sym typeface="+mn-ea"/>
            </a:endParaRPr>
          </a:p>
          <a:p>
            <a:pPr lvl="1"/>
            <a:r>
              <a:rPr lang="el-GR" altLang="de-DE" sz="1400">
                <a:latin typeface="Calibri" charset="0"/>
                <a:sym typeface="+mn-ea"/>
              </a:rPr>
              <a:t>Ο εμβολιασμός προφυλάσσει από νέες </a:t>
            </a:r>
            <a:r>
              <a:rPr lang="de-DE" altLang="el-GR" sz="1400">
                <a:latin typeface="Calibri" charset="0"/>
                <a:sym typeface="+mn-ea"/>
              </a:rPr>
              <a:t>HPV</a:t>
            </a:r>
            <a:r>
              <a:rPr lang="el-GR" altLang="de-DE" sz="1400">
                <a:latin typeface="Calibri" charset="0"/>
                <a:sym typeface="+mn-ea"/>
              </a:rPr>
              <a:t> λοιμώξεις, όμως δεν θεραπεύει τις ήδη υπάρχουσες.</a:t>
            </a:r>
          </a:p>
          <a:p>
            <a:endParaRPr lang="el-GR" altLang="de-DE" sz="1600">
              <a:latin typeface="Calibri" charset="0"/>
            </a:endParaRPr>
          </a:p>
          <a:p>
            <a:r>
              <a:rPr lang="el-GR" altLang="de-DE" sz="1600" b="1">
                <a:latin typeface="Calibri" charset="0"/>
              </a:rPr>
              <a:t>Το εμβόλιο </a:t>
            </a:r>
            <a:r>
              <a:rPr lang="de-DE" altLang="el-GR" sz="1600" b="1">
                <a:latin typeface="Calibri" charset="0"/>
                <a:sym typeface="+mn-ea"/>
              </a:rPr>
              <a:t>HPV</a:t>
            </a:r>
            <a:r>
              <a:rPr lang="el-GR" altLang="de-DE" sz="1600" b="1">
                <a:latin typeface="Calibri" charset="0"/>
                <a:sym typeface="+mn-ea"/>
              </a:rPr>
              <a:t> </a:t>
            </a:r>
            <a:r>
              <a:rPr lang="el-GR" altLang="de-DE" sz="1600" b="1" u="sng">
                <a:latin typeface="Calibri" charset="0"/>
                <a:sym typeface="+mn-ea"/>
              </a:rPr>
              <a:t>δε</a:t>
            </a:r>
            <a:r>
              <a:rPr lang="el-GR" altLang="de-DE" sz="1600" b="1">
                <a:latin typeface="Calibri" charset="0"/>
                <a:sym typeface="+mn-ea"/>
              </a:rPr>
              <a:t> συστήνεται στη διάρκεια της εγκυμοσύνης.</a:t>
            </a:r>
            <a:r>
              <a:rPr lang="de-DE" altLang="el-GR" sz="1600" b="1">
                <a:latin typeface="Calibri" charset="0"/>
                <a:sym typeface="+mn-ea"/>
              </a:rPr>
              <a:t> M</a:t>
            </a:r>
            <a:r>
              <a:rPr lang="el-GR" altLang="de-DE" sz="1600" b="1">
                <a:latin typeface="Calibri" charset="0"/>
                <a:sym typeface="+mn-ea"/>
              </a:rPr>
              <a:t>πορεί να ολοκληρωθεί κατά</a:t>
            </a:r>
            <a:r>
              <a:rPr lang="de-DE" altLang="el-GR" sz="1600" b="1">
                <a:latin typeface="Calibri" charset="0"/>
                <a:sym typeface="+mn-ea"/>
              </a:rPr>
              <a:t> </a:t>
            </a:r>
            <a:r>
              <a:rPr lang="el-GR" altLang="de-DE" sz="1600" b="1">
                <a:latin typeface="Calibri" charset="0"/>
              </a:rPr>
              <a:t>τη διάρκεια του θηλασμού. </a:t>
            </a:r>
            <a:endParaRPr lang="el-GR" altLang="de-DE" sz="1600">
              <a:latin typeface="Calibri" charset="0"/>
            </a:endParaRPr>
          </a:p>
          <a:p>
            <a:endParaRPr lang="el-GR" altLang="de-DE" sz="1600">
              <a:latin typeface="Calibri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n-US">
                <a:sym typeface="+mn-ea"/>
              </a:rPr>
              <a:t>Είναι το εμβόλιο αποτελεσματικό</a:t>
            </a:r>
            <a:r>
              <a:rPr lang="de-DE" altLang="el-GR">
                <a:latin typeface="Calibri" charset="0"/>
                <a:sym typeface="+mn-ea"/>
              </a:rPr>
              <a:t>;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z="1600">
                <a:sym typeface="+mn-ea"/>
              </a:rPr>
              <a:t>Το εμβόλιο είναι </a:t>
            </a:r>
            <a:r>
              <a:rPr lang="el-GR" altLang="en-US" sz="1600" b="1" u="sng">
                <a:solidFill>
                  <a:srgbClr val="0070C0"/>
                </a:solidFill>
                <a:sym typeface="+mn-ea"/>
              </a:rPr>
              <a:t>πολύ αποτελεσματικό</a:t>
            </a:r>
            <a:r>
              <a:rPr lang="el-GR" altLang="en-US" sz="1600">
                <a:solidFill>
                  <a:srgbClr val="0070C0"/>
                </a:solidFill>
                <a:sym typeface="+mn-ea"/>
              </a:rPr>
              <a:t> </a:t>
            </a:r>
            <a:r>
              <a:rPr lang="el-GR" altLang="en-US" sz="1600">
                <a:sym typeface="+mn-ea"/>
              </a:rPr>
              <a:t>στην </a:t>
            </a:r>
            <a:r>
              <a:rPr lang="el-GR" altLang="en-US" sz="1600" b="1">
                <a:sym typeface="+mn-ea"/>
              </a:rPr>
              <a:t>προφύλαξη από </a:t>
            </a:r>
            <a:r>
              <a:rPr lang="en-US" sz="1600" b="1">
                <a:sym typeface="+mn-ea"/>
              </a:rPr>
              <a:t>HPV</a:t>
            </a:r>
            <a:r>
              <a:rPr lang="el-GR" altLang="en-US" sz="1600" b="1">
                <a:sym typeface="+mn-ea"/>
              </a:rPr>
              <a:t> λοιμώξεις &amp; προκαρκινικές αλλοιώσεις</a:t>
            </a:r>
            <a:r>
              <a:rPr lang="el-GR" altLang="en-US" sz="1600">
                <a:sym typeface="+mn-ea"/>
              </a:rPr>
              <a:t> που προκαλούνται από στελέχη του ιού </a:t>
            </a:r>
            <a:r>
              <a:rPr lang="en-US" sz="1600">
                <a:sym typeface="+mn-ea"/>
              </a:rPr>
              <a:t>HPV</a:t>
            </a:r>
            <a:r>
              <a:rPr lang="el-GR" altLang="en-US" sz="1600">
                <a:sym typeface="+mn-ea"/>
              </a:rPr>
              <a:t> που περιλαμβάνονται στο εμβόλιο. </a:t>
            </a:r>
          </a:p>
          <a:p>
            <a:endParaRPr lang="el-GR" altLang="en-US" sz="1600">
              <a:sym typeface="+mn-ea"/>
            </a:endParaRPr>
          </a:p>
          <a:p>
            <a:r>
              <a:rPr lang="el-GR" altLang="en-US" sz="1400">
                <a:sym typeface="+mn-ea"/>
              </a:rPr>
              <a:t>Μελέτες (που αφορούν </a:t>
            </a:r>
            <a:r>
              <a:rPr lang="el-GR" altLang="en-US" sz="1400" b="1">
                <a:sym typeface="+mn-ea"/>
              </a:rPr>
              <a:t>άτομα μη-εκτεθειμένα στον ιό </a:t>
            </a:r>
            <a:r>
              <a:rPr lang="en-US" sz="1400" b="1">
                <a:sym typeface="+mn-ea"/>
              </a:rPr>
              <a:t>HPV</a:t>
            </a:r>
            <a:r>
              <a:rPr lang="el-GR" altLang="en-US" sz="1400" b="1">
                <a:sym typeface="+mn-ea"/>
              </a:rPr>
              <a:t> τη στιγμή εμβολιασμού</a:t>
            </a:r>
            <a:r>
              <a:rPr lang="el-GR" altLang="en-US" sz="1400">
                <a:sym typeface="+mn-ea"/>
              </a:rPr>
              <a:t>)</a:t>
            </a:r>
            <a:r>
              <a:rPr lang="el-GR" altLang="en-US" sz="1400" b="1">
                <a:sym typeface="+mn-ea"/>
              </a:rPr>
              <a:t> </a:t>
            </a:r>
            <a:r>
              <a:rPr lang="el-GR" altLang="en-US" sz="1400">
                <a:sym typeface="+mn-ea"/>
              </a:rPr>
              <a:t>δείχνουν αποτελεσματικότητα:</a:t>
            </a:r>
          </a:p>
          <a:p>
            <a:pPr lvl="1"/>
            <a:r>
              <a:rPr lang="el-GR" altLang="en-US" sz="1600">
                <a:sym typeface="+mn-ea"/>
              </a:rPr>
              <a:t>για </a:t>
            </a:r>
            <a:r>
              <a:rPr lang="el-GR" altLang="en-US" sz="1600" b="1">
                <a:sym typeface="+mn-ea"/>
              </a:rPr>
              <a:t>γεννητικά κονδυλώματα</a:t>
            </a:r>
            <a:r>
              <a:rPr lang="el-GR" altLang="en-US" sz="1600">
                <a:sym typeface="+mn-ea"/>
              </a:rPr>
              <a:t> </a:t>
            </a:r>
            <a:r>
              <a:rPr lang="el-GR" altLang="en-US" sz="1600" b="1">
                <a:solidFill>
                  <a:srgbClr val="C00000"/>
                </a:solidFill>
                <a:sym typeface="+mn-ea"/>
              </a:rPr>
              <a:t>100%</a:t>
            </a:r>
            <a:endParaRPr lang="el-GR" altLang="en-US" sz="1600">
              <a:sym typeface="+mn-ea"/>
            </a:endParaRPr>
          </a:p>
          <a:p>
            <a:pPr lvl="1"/>
            <a:r>
              <a:rPr lang="el-GR" altLang="en-US" sz="1600">
                <a:sym typeface="+mn-ea"/>
              </a:rPr>
              <a:t>για </a:t>
            </a:r>
            <a:r>
              <a:rPr lang="el-GR" altLang="en-US" sz="1600" b="1">
                <a:sym typeface="+mn-ea"/>
              </a:rPr>
              <a:t>προκαρκινικές αλλοιώσεις τραχήλου </a:t>
            </a:r>
            <a:r>
              <a:rPr lang="en-US" sz="1600" b="1">
                <a:sym typeface="+mn-ea"/>
              </a:rPr>
              <a:t>(CIN) 2/3</a:t>
            </a:r>
            <a:r>
              <a:rPr lang="el-GR" altLang="en-US" sz="1600" b="1">
                <a:sym typeface="+mn-ea"/>
              </a:rPr>
              <a:t> &amp; αδενοκαρκίνωμα </a:t>
            </a:r>
            <a:r>
              <a:rPr lang="en-US" sz="1600" b="1">
                <a:sym typeface="+mn-ea"/>
              </a:rPr>
              <a:t>in situ (AIS)</a:t>
            </a:r>
            <a:r>
              <a:rPr lang="el-GR" altLang="en-US" sz="1600" b="1">
                <a:sym typeface="+mn-ea"/>
              </a:rPr>
              <a:t>, προκαρκινικές αλλοιώσεις αιδοίου (</a:t>
            </a:r>
            <a:r>
              <a:rPr lang="en-US" sz="1600" b="1">
                <a:sym typeface="+mn-ea"/>
              </a:rPr>
              <a:t>VIN</a:t>
            </a:r>
            <a:r>
              <a:rPr lang="el-GR" altLang="en-US" sz="1600" b="1">
                <a:sym typeface="+mn-ea"/>
              </a:rPr>
              <a:t>) </a:t>
            </a:r>
            <a:r>
              <a:rPr lang="en-US" sz="1600" b="1">
                <a:sym typeface="+mn-ea"/>
              </a:rPr>
              <a:t>2</a:t>
            </a:r>
            <a:r>
              <a:rPr lang="el-GR" altLang="en-US" sz="1600" b="1">
                <a:sym typeface="+mn-ea"/>
              </a:rPr>
              <a:t>/</a:t>
            </a:r>
            <a:r>
              <a:rPr lang="en-US" sz="1600" b="1">
                <a:sym typeface="+mn-ea"/>
              </a:rPr>
              <a:t>3 </a:t>
            </a:r>
            <a:r>
              <a:rPr lang="el-GR" altLang="en-US" sz="1600" b="1">
                <a:sym typeface="+mn-ea"/>
              </a:rPr>
              <a:t>&amp; προκαρκινικές αλλοιώσεις κόλπου (</a:t>
            </a:r>
            <a:r>
              <a:rPr lang="en-US" sz="1600" b="1">
                <a:sym typeface="+mn-ea"/>
              </a:rPr>
              <a:t>VaIN</a:t>
            </a:r>
            <a:r>
              <a:rPr lang="el-GR" altLang="en-US" sz="1600" b="1">
                <a:sym typeface="+mn-ea"/>
              </a:rPr>
              <a:t>) </a:t>
            </a:r>
            <a:r>
              <a:rPr lang="en-US" sz="1600" b="1">
                <a:sym typeface="+mn-ea"/>
              </a:rPr>
              <a:t>2</a:t>
            </a:r>
            <a:r>
              <a:rPr lang="el-GR" altLang="en-US" sz="1600" b="1">
                <a:sym typeface="+mn-ea"/>
              </a:rPr>
              <a:t>/</a:t>
            </a:r>
            <a:r>
              <a:rPr lang="en-US" sz="1600" b="1">
                <a:sym typeface="+mn-ea"/>
              </a:rPr>
              <a:t>3 </a:t>
            </a:r>
            <a:r>
              <a:rPr lang="el-GR" altLang="en-US" sz="1600" b="1">
                <a:solidFill>
                  <a:srgbClr val="C00000"/>
                </a:solidFill>
                <a:sym typeface="+mn-ea"/>
              </a:rPr>
              <a:t>97%</a:t>
            </a:r>
          </a:p>
          <a:p>
            <a:pPr lvl="1"/>
            <a:r>
              <a:rPr lang="el-GR" altLang="en-US" sz="1600">
                <a:sym typeface="+mn-ea"/>
              </a:rPr>
              <a:t>για </a:t>
            </a:r>
            <a:r>
              <a:rPr lang="el-GR" altLang="en-US" sz="1600" b="1">
                <a:sym typeface="+mn-ea"/>
              </a:rPr>
              <a:t>στοματοφαρυγγική </a:t>
            </a:r>
            <a:r>
              <a:rPr lang="en-US" sz="1600" b="1">
                <a:sym typeface="+mn-ea"/>
              </a:rPr>
              <a:t>HPV</a:t>
            </a:r>
            <a:r>
              <a:rPr lang="el-GR" altLang="en-US" sz="1600" b="1">
                <a:sym typeface="+mn-ea"/>
              </a:rPr>
              <a:t> λοίμωξη </a:t>
            </a:r>
            <a:r>
              <a:rPr lang="el-GR" altLang="en-US" sz="1600" b="1">
                <a:solidFill>
                  <a:srgbClr val="C00000"/>
                </a:solidFill>
                <a:sym typeface="+mn-ea"/>
              </a:rPr>
              <a:t>93%</a:t>
            </a:r>
          </a:p>
          <a:p>
            <a:pPr lvl="1"/>
            <a:r>
              <a:rPr lang="el-GR" altLang="en-US" sz="1600">
                <a:sym typeface="+mn-ea"/>
              </a:rPr>
              <a:t>για</a:t>
            </a:r>
            <a:r>
              <a:rPr lang="el-GR" altLang="en-US" sz="1600" b="1">
                <a:sym typeface="+mn-ea"/>
              </a:rPr>
              <a:t> προκαρκινικές αλλοιώσεις &amp; καρκίνο πρωκτού </a:t>
            </a:r>
            <a:r>
              <a:rPr lang="el-GR" altLang="en-US" sz="1600" b="1">
                <a:solidFill>
                  <a:srgbClr val="C00000"/>
                </a:solidFill>
                <a:sym typeface="+mn-ea"/>
              </a:rPr>
              <a:t>78%</a:t>
            </a:r>
            <a:endParaRPr lang="en-US" sz="1600" b="1">
              <a:solidFill>
                <a:srgbClr val="C00000"/>
              </a:solidFill>
              <a:sym typeface="+mn-ea"/>
            </a:endParaRPr>
          </a:p>
          <a:p>
            <a:endParaRPr lang="el-GR" altLang="en-US" sz="1600">
              <a:sym typeface="+mn-ea"/>
            </a:endParaRPr>
          </a:p>
          <a:p>
            <a:endParaRPr lang="en-US" sz="1400"/>
          </a:p>
          <a:p>
            <a:endParaRPr lang="en-US" sz="1400"/>
          </a:p>
        </p:txBody>
      </p:sp>
      <p:sp>
        <p:nvSpPr>
          <p:cNvPr id="4" name="Text Box 3"/>
          <p:cNvSpPr txBox="1"/>
          <p:nvPr/>
        </p:nvSpPr>
        <p:spPr>
          <a:xfrm>
            <a:off x="971550" y="5085080"/>
            <a:ext cx="7502525" cy="10147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l-GR" altLang="en-US" sz="1200" u="sng">
                <a:sym typeface="+mn-ea"/>
              </a:rPr>
              <a:t>Μετά την εισαγωγή του εμβολίου (2006):</a:t>
            </a:r>
            <a:endParaRPr lang="el-GR" altLang="en-US" sz="1200" u="sng"/>
          </a:p>
          <a:p>
            <a:pPr lvl="0">
              <a:buFont typeface="Wingdings" panose="05000000000000000000" charset="0"/>
              <a:buChar char=""/>
            </a:pPr>
            <a:r>
              <a:rPr lang="el-GR" altLang="en-US" sz="1200">
                <a:sym typeface="+mn-ea"/>
              </a:rPr>
              <a:t>Οι λοιμώξεις από ογκογόνους </a:t>
            </a:r>
            <a:r>
              <a:rPr lang="en-US" sz="1200">
                <a:sym typeface="+mn-ea"/>
              </a:rPr>
              <a:t>HPV</a:t>
            </a:r>
            <a:r>
              <a:rPr lang="el-GR" altLang="en-US" sz="1200">
                <a:sym typeface="+mn-ea"/>
              </a:rPr>
              <a:t> &amp; τα γεννητικά κονδυλώματα </a:t>
            </a:r>
            <a:r>
              <a:rPr lang="el-GR" altLang="en-US" sz="1200" b="1">
                <a:sym typeface="+mn-ea"/>
              </a:rPr>
              <a:t>μειώθηκαν κατά </a:t>
            </a:r>
            <a:r>
              <a:rPr lang="el-GR" altLang="en-US" sz="1200" b="1">
                <a:solidFill>
                  <a:srgbClr val="C00000"/>
                </a:solidFill>
                <a:sym typeface="+mn-ea"/>
              </a:rPr>
              <a:t>88%</a:t>
            </a:r>
            <a:r>
              <a:rPr lang="el-GR" altLang="en-US" sz="1200" b="1">
                <a:sym typeface="+mn-ea"/>
              </a:rPr>
              <a:t> μεταξύ εφήβων κοριτσιών </a:t>
            </a:r>
            <a:r>
              <a:rPr lang="el-GR" altLang="en-US" sz="1200">
                <a:sym typeface="+mn-ea"/>
              </a:rPr>
              <a:t>και</a:t>
            </a:r>
            <a:r>
              <a:rPr lang="el-GR" altLang="en-US" sz="1200" b="1">
                <a:sym typeface="+mn-ea"/>
              </a:rPr>
              <a:t> κατά </a:t>
            </a:r>
            <a:r>
              <a:rPr lang="el-GR" altLang="en-US" sz="1200" b="1">
                <a:solidFill>
                  <a:srgbClr val="C00000"/>
                </a:solidFill>
                <a:sym typeface="+mn-ea"/>
              </a:rPr>
              <a:t>81%</a:t>
            </a:r>
            <a:r>
              <a:rPr lang="el-GR" altLang="en-US" sz="1200" b="1">
                <a:sym typeface="+mn-ea"/>
              </a:rPr>
              <a:t> μεταξύ νεαρών ενήλικων γυναικών.</a:t>
            </a:r>
            <a:endParaRPr lang="el-GR" altLang="en-US" sz="1200">
              <a:sym typeface="+mn-ea"/>
            </a:endParaRPr>
          </a:p>
          <a:p>
            <a:pPr lvl="0">
              <a:buFont typeface="Wingdings" panose="05000000000000000000" charset="0"/>
              <a:buChar char=""/>
            </a:pPr>
            <a:r>
              <a:rPr lang="el-GR" altLang="en-US" sz="1200">
                <a:sym typeface="+mn-ea"/>
              </a:rPr>
              <a:t>Το ποσοστό των προκαρκινικών αλλοιώσεων τραχήλου </a:t>
            </a:r>
            <a:r>
              <a:rPr lang="el-GR" altLang="en-US" sz="1200" b="1">
                <a:sym typeface="+mn-ea"/>
              </a:rPr>
              <a:t>μειώθηκε κατά </a:t>
            </a:r>
            <a:r>
              <a:rPr lang="el-GR" altLang="en-US" sz="1200" b="1">
                <a:solidFill>
                  <a:srgbClr val="C00000"/>
                </a:solidFill>
                <a:sym typeface="+mn-ea"/>
              </a:rPr>
              <a:t>40%</a:t>
            </a:r>
            <a:r>
              <a:rPr lang="el-GR" altLang="en-US" sz="1200" b="1">
                <a:sym typeface="+mn-ea"/>
              </a:rPr>
              <a:t> μεταξύ εμβολιασμένων.</a:t>
            </a:r>
          </a:p>
          <a:p>
            <a:pPr lvl="0">
              <a:buFont typeface="Wingdings" panose="05000000000000000000" charset="0"/>
              <a:buChar char=""/>
            </a:pPr>
            <a:r>
              <a:rPr lang="el-GR" altLang="en-US" sz="1200" b="1"/>
              <a:t>Μείωση κατά</a:t>
            </a:r>
            <a:r>
              <a:rPr lang="el-GR" altLang="en-US" sz="1200"/>
              <a:t> </a:t>
            </a:r>
            <a:r>
              <a:rPr lang="el-GR" altLang="en-US" sz="1200" b="1">
                <a:solidFill>
                  <a:srgbClr val="C00000"/>
                </a:solidFill>
              </a:rPr>
              <a:t>78% </a:t>
            </a:r>
            <a:r>
              <a:rPr lang="el-GR" altLang="en-US" sz="1200"/>
              <a:t>στον καρκίνο τραχήλου σε γυναίκες που </a:t>
            </a:r>
            <a:r>
              <a:rPr lang="el-GR" altLang="en-US" sz="1200" b="1"/>
              <a:t>εμβολιάστηκαν πριν από τα 17 έτη.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Είναι το εμβόλιο </a:t>
            </a:r>
            <a:r>
              <a:rPr lang="de-DE" altLang="el-GR">
                <a:latin typeface="Calibri" charset="0"/>
              </a:rPr>
              <a:t>HPV </a:t>
            </a:r>
            <a:r>
              <a:rPr lang="el-GR" altLang="en-US"/>
              <a:t>ασφαλές</a:t>
            </a:r>
            <a:r>
              <a:rPr lang="de-DE" altLang="el-GR">
                <a:latin typeface="Calibri" charset="0"/>
              </a:rPr>
              <a:t>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z="1600" b="1">
                <a:solidFill>
                  <a:schemeClr val="tx1"/>
                </a:solidFill>
              </a:rPr>
              <a:t>Το εμβόλιο </a:t>
            </a:r>
            <a:r>
              <a:rPr lang="de-DE" altLang="el-GR" sz="1600" b="1">
                <a:solidFill>
                  <a:schemeClr val="tx1"/>
                </a:solidFill>
                <a:latin typeface="Calibri" charset="0"/>
                <a:sym typeface="+mn-ea"/>
              </a:rPr>
              <a:t>HPV</a:t>
            </a:r>
            <a:r>
              <a:rPr lang="el-GR" altLang="de-DE" sz="1600" b="1">
                <a:solidFill>
                  <a:schemeClr val="tx1"/>
                </a:solidFill>
                <a:latin typeface="Calibri" charset="0"/>
                <a:sym typeface="+mn-ea"/>
              </a:rPr>
              <a:t> είναι</a:t>
            </a:r>
            <a:r>
              <a:rPr lang="el-GR" altLang="de-DE" sz="1600" b="1">
                <a:solidFill>
                  <a:srgbClr val="00B050"/>
                </a:solidFill>
                <a:latin typeface="Calibri" charset="0"/>
                <a:sym typeface="+mn-ea"/>
              </a:rPr>
              <a:t> </a:t>
            </a:r>
            <a:r>
              <a:rPr lang="el-GR" altLang="de-DE" sz="1600" b="1" u="sng">
                <a:solidFill>
                  <a:srgbClr val="00B050"/>
                </a:solidFill>
                <a:latin typeface="Calibri" charset="0"/>
                <a:sym typeface="+mn-ea"/>
              </a:rPr>
              <a:t>πολύ ασφαλές</a:t>
            </a:r>
            <a:r>
              <a:rPr lang="el-GR" altLang="de-DE" sz="1600" b="1">
                <a:solidFill>
                  <a:srgbClr val="00B050"/>
                </a:solidFill>
                <a:latin typeface="Calibri" charset="0"/>
                <a:sym typeface="+mn-ea"/>
              </a:rPr>
              <a:t>.</a:t>
            </a:r>
          </a:p>
          <a:p>
            <a:pPr lvl="1"/>
            <a:r>
              <a:rPr lang="el-GR" altLang="de-DE" sz="1400">
                <a:latin typeface="Calibri" charset="0"/>
                <a:sym typeface="+mn-ea"/>
              </a:rPr>
              <a:t>Έχει μελετηθεί εκτενώς σε κλινικές δοκιμές με </a:t>
            </a:r>
            <a:r>
              <a:rPr lang="el-GR" altLang="de-DE" sz="1400" b="1">
                <a:latin typeface="Calibri" charset="0"/>
                <a:sym typeface="+mn-ea"/>
              </a:rPr>
              <a:t>&gt;28,000 γυναίκες &amp; άντρες συμμετέχοντες.</a:t>
            </a:r>
          </a:p>
          <a:p>
            <a:pPr lvl="1"/>
            <a:r>
              <a:rPr lang="el-GR" altLang="de-DE" sz="1400">
                <a:latin typeface="Calibri" charset="0"/>
                <a:sym typeface="+mn-ea"/>
              </a:rPr>
              <a:t>Έχουν χορηγηθεί περισσότερες από </a:t>
            </a:r>
            <a:r>
              <a:rPr lang="el-GR" altLang="de-DE" sz="1400" b="1">
                <a:latin typeface="Calibri" charset="0"/>
                <a:sym typeface="+mn-ea"/>
              </a:rPr>
              <a:t>135 εκατομμύρια δόσεις</a:t>
            </a:r>
            <a:r>
              <a:rPr lang="el-GR" altLang="de-DE" sz="1400">
                <a:latin typeface="Calibri" charset="0"/>
                <a:sym typeface="+mn-ea"/>
              </a:rPr>
              <a:t> εμβολίου (ΗΠΑ).</a:t>
            </a:r>
          </a:p>
          <a:p>
            <a:endParaRPr lang="el-GR" altLang="de-DE" sz="1600">
              <a:latin typeface="Calibri" charset="0"/>
              <a:sym typeface="+mn-ea"/>
            </a:endParaRPr>
          </a:p>
          <a:p>
            <a:r>
              <a:rPr lang="el-GR" altLang="de-DE" sz="1600" b="1" u="sng">
                <a:latin typeface="Calibri" charset="0"/>
                <a:sym typeface="+mn-ea"/>
              </a:rPr>
              <a:t>Διαρκής επιτήρηση της ασφάλειας</a:t>
            </a:r>
            <a:r>
              <a:rPr lang="el-GR" altLang="de-DE" sz="1600" b="1">
                <a:latin typeface="Calibri" charset="0"/>
                <a:sym typeface="+mn-ea"/>
              </a:rPr>
              <a:t> του εμβολίου </a:t>
            </a:r>
            <a:r>
              <a:rPr lang="de-DE" altLang="el-GR" sz="1600" b="1">
                <a:latin typeface="Calibri" charset="0"/>
                <a:sym typeface="+mn-ea"/>
              </a:rPr>
              <a:t>HPV</a:t>
            </a:r>
            <a:r>
              <a:rPr lang="el-GR" altLang="de-DE" sz="1600" b="1">
                <a:latin typeface="Calibri" charset="0"/>
                <a:sym typeface="+mn-ea"/>
              </a:rPr>
              <a:t> 15 χρόνια.</a:t>
            </a:r>
            <a:endParaRPr lang="el-GR" altLang="de-DE" sz="1600">
              <a:latin typeface="Calibri" charset="0"/>
              <a:sym typeface="+mn-ea"/>
            </a:endParaRPr>
          </a:p>
          <a:p>
            <a:endParaRPr lang="el-GR" altLang="de-DE" sz="1600">
              <a:latin typeface="Calibri" charset="0"/>
              <a:sym typeface="+mn-ea"/>
            </a:endParaRPr>
          </a:p>
          <a:p>
            <a:r>
              <a:rPr lang="el-GR" altLang="de-DE" sz="1600">
                <a:latin typeface="Calibri" charset="0"/>
                <a:sym typeface="+mn-ea"/>
              </a:rPr>
              <a:t>Όπως όλα τα εμβόλια ή τα φάρμακα, μπορεί να συμβούν ανεπιθύμητες ενέργειες ή αλλεργικές αντιδράσεις.</a:t>
            </a:r>
          </a:p>
        </p:txBody>
      </p:sp>
      <p:pic>
        <p:nvPicPr>
          <p:cNvPr id="5" name="Picture 4" descr="Screenshot 2023-02-18 at 7.54.15 P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340" y="4652645"/>
            <a:ext cx="2877820" cy="15417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00" y="4869180"/>
            <a:ext cx="1198880" cy="119888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Πιθανές ανεπιθύμητες ενέργειες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altLang="de-DE" sz="1600">
                <a:latin typeface="Calibri" charset="0"/>
                <a:sym typeface="+mn-ea"/>
              </a:rPr>
              <a:t>Οι ανεπιθύμητες ενέργειες είναι συνήθως </a:t>
            </a:r>
            <a:r>
              <a:rPr lang="el-GR" altLang="de-DE" sz="1600" b="1" u="sng">
                <a:latin typeface="Calibri" charset="0"/>
                <a:sym typeface="+mn-ea"/>
              </a:rPr>
              <a:t>ήπιες</a:t>
            </a:r>
            <a:r>
              <a:rPr lang="el-GR" altLang="de-DE" sz="1600">
                <a:latin typeface="Calibri" charset="0"/>
                <a:sym typeface="+mn-ea"/>
              </a:rPr>
              <a:t> σε ένταση.</a:t>
            </a:r>
          </a:p>
          <a:p>
            <a:endParaRPr lang="el-GR" altLang="en-US" sz="1600"/>
          </a:p>
          <a:p>
            <a:r>
              <a:rPr lang="el-GR" altLang="en-US" sz="1600" b="1">
                <a:solidFill>
                  <a:srgbClr val="C00000"/>
                </a:solidFill>
              </a:rPr>
              <a:t>Αντιδράσεις στη θέση ένεσης</a:t>
            </a:r>
            <a:r>
              <a:rPr lang="el-GR" altLang="en-US" sz="1600"/>
              <a:t> πχ. πόνος, ερυθρότητα, οίδημα (77%)</a:t>
            </a:r>
            <a:endParaRPr lang="en-US" sz="1600"/>
          </a:p>
          <a:p>
            <a:r>
              <a:rPr lang="el-GR" altLang="en-US" sz="1600" b="1">
                <a:solidFill>
                  <a:srgbClr val="C00000"/>
                </a:solidFill>
              </a:rPr>
              <a:t>Κεφαλαλγία</a:t>
            </a:r>
            <a:r>
              <a:rPr lang="el-GR" altLang="en-US" sz="1600" b="1"/>
              <a:t> </a:t>
            </a:r>
            <a:r>
              <a:rPr lang="el-GR" altLang="en-US" sz="1600"/>
              <a:t>(16%)</a:t>
            </a:r>
          </a:p>
          <a:p>
            <a:r>
              <a:rPr lang="el-GR" altLang="en-US" sz="1600" b="1">
                <a:solidFill>
                  <a:srgbClr val="C00000"/>
                </a:solidFill>
              </a:rPr>
              <a:t>Ναυτία</a:t>
            </a:r>
            <a:r>
              <a:rPr lang="el-GR" altLang="en-US" sz="1600"/>
              <a:t> </a:t>
            </a:r>
          </a:p>
          <a:p>
            <a:r>
              <a:rPr lang="el-GR" altLang="en-US" sz="1600" b="1">
                <a:solidFill>
                  <a:srgbClr val="C00000"/>
                </a:solidFill>
                <a:sym typeface="+mn-ea"/>
              </a:rPr>
              <a:t>Ζάλη ή λιποθυμία</a:t>
            </a:r>
            <a:r>
              <a:rPr lang="en-US" sz="1600" b="1">
                <a:solidFill>
                  <a:srgbClr val="C00000"/>
                </a:solidFill>
              </a:rPr>
              <a:t>, </a:t>
            </a:r>
            <a:r>
              <a:rPr lang="el-GR" altLang="en-US" sz="1600" b="1">
                <a:solidFill>
                  <a:srgbClr val="C00000"/>
                </a:solidFill>
              </a:rPr>
              <a:t>μερικές φορές συνοδευόμενη από τρέμουλο ή δυσκαμψία</a:t>
            </a:r>
            <a:r>
              <a:rPr lang="el-GR" altLang="en-US" sz="1600"/>
              <a:t> (</a:t>
            </a:r>
            <a:r>
              <a:rPr lang="en-US" sz="1600"/>
              <a:t>ειδικά σε εφήβους ως ψυχολογική αντίδραση στην βελόνα</a:t>
            </a:r>
            <a:r>
              <a:rPr lang="el-GR" altLang="en-US" sz="1600"/>
              <a:t>).</a:t>
            </a:r>
          </a:p>
          <a:p>
            <a:pPr lvl="1"/>
            <a:r>
              <a:rPr lang="el-GR" altLang="en-US" sz="1400"/>
              <a:t>Ο</a:t>
            </a:r>
            <a:r>
              <a:rPr lang="en-US" sz="1400"/>
              <a:t>ι εμβολιασθέντες πρέπει να παρακολουθούνται 15 λεπτά μετά τη</a:t>
            </a:r>
            <a:r>
              <a:rPr lang="el-GR" altLang="en-US" sz="1400"/>
              <a:t> </a:t>
            </a:r>
            <a:r>
              <a:rPr lang="en-US" sz="1400"/>
              <a:t>χορήγηση του εμβολίου. </a:t>
            </a:r>
          </a:p>
          <a:p>
            <a:pPr lvl="1"/>
            <a:r>
              <a:rPr lang="el-GR" altLang="en-US" sz="1400"/>
              <a:t>Λαμβάνονται μέτρα </a:t>
            </a:r>
            <a:r>
              <a:rPr lang="en-US" sz="1400"/>
              <a:t>ώστε να αποφευχθεί</a:t>
            </a:r>
            <a:r>
              <a:rPr lang="el-GR" altLang="en-US" sz="1400"/>
              <a:t> </a:t>
            </a:r>
            <a:r>
              <a:rPr lang="en-US" sz="1400"/>
              <a:t>τραυματισμός από λιποθυμίες.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763395" y="4652645"/>
            <a:ext cx="5454650" cy="5219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l-GR" altLang="en-US" sz="1400"/>
              <a:t>Το </a:t>
            </a:r>
            <a:r>
              <a:rPr lang="el-GR" altLang="en-US" sz="1400" b="1">
                <a:solidFill>
                  <a:srgbClr val="0070C0"/>
                </a:solidFill>
              </a:rPr>
              <a:t>όφελος</a:t>
            </a:r>
            <a:r>
              <a:rPr lang="el-GR" altLang="en-US" sz="1400"/>
              <a:t> από τον εμβολιασμό </a:t>
            </a:r>
            <a:r>
              <a:rPr lang="de-DE" altLang="el-GR" sz="1400">
                <a:latin typeface="Calibri" charset="0"/>
              </a:rPr>
              <a:t>HPV </a:t>
            </a:r>
            <a:r>
              <a:rPr lang="el-GR" altLang="de-DE" sz="1400">
                <a:latin typeface="Calibri" charset="0"/>
              </a:rPr>
              <a:t>είναι </a:t>
            </a:r>
            <a:r>
              <a:rPr lang="el-GR" altLang="de-DE" sz="1400" b="1">
                <a:solidFill>
                  <a:srgbClr val="0070C0"/>
                </a:solidFill>
                <a:latin typeface="Calibri" charset="0"/>
              </a:rPr>
              <a:t>πιο σημαντικό </a:t>
            </a:r>
            <a:r>
              <a:rPr lang="el-GR" altLang="de-DE" sz="1400">
                <a:solidFill>
                  <a:schemeClr val="tx1"/>
                </a:solidFill>
                <a:latin typeface="Calibri" charset="0"/>
              </a:rPr>
              <a:t>από τις γνωστές</a:t>
            </a:r>
            <a:r>
              <a:rPr lang="el-GR" altLang="de-DE" sz="1400" b="1">
                <a:solidFill>
                  <a:srgbClr val="0070C0"/>
                </a:solidFill>
                <a:latin typeface="Calibri" charset="0"/>
              </a:rPr>
              <a:t> ανεπιθύμητες ενέργειες</a:t>
            </a:r>
            <a:r>
              <a:rPr lang="de-DE" altLang="el-GR" sz="1400" b="1">
                <a:solidFill>
                  <a:srgbClr val="0070C0"/>
                </a:solidFill>
                <a:latin typeface="Calibri" charset="0"/>
              </a:rPr>
              <a:t>.</a:t>
            </a:r>
          </a:p>
        </p:txBody>
      </p:sp>
      <p:pic>
        <p:nvPicPr>
          <p:cNvPr id="8" name="Picture 7" descr="Screenshot 2023-02-19 at 9.47.09 P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205" y="4652645"/>
            <a:ext cx="474980" cy="57785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508000" y="719455"/>
          <a:ext cx="8128000" cy="5418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995" y="405130"/>
            <a:ext cx="3600450" cy="34290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508000" y="3860800"/>
            <a:ext cx="30245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l-GR" altLang="de-DE" b="1" i="1">
                <a:solidFill>
                  <a:srgbClr val="7030A0"/>
                </a:solidFill>
                <a:latin typeface="Calibri" charset="0"/>
                <a:sym typeface="+mn-ea"/>
              </a:rPr>
              <a:t>συχνά ερωτήματα που αφορούν τα εμβόλια </a:t>
            </a:r>
            <a:r>
              <a:rPr lang="de-DE" altLang="el-GR" b="1" i="1">
                <a:solidFill>
                  <a:srgbClr val="7030A0"/>
                </a:solidFill>
                <a:latin typeface="Calibri" charset="0"/>
                <a:sym typeface="+mn-ea"/>
              </a:rPr>
              <a:t>HPV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cs typeface="+mn-lt"/>
                <a:sym typeface="+mn-ea"/>
              </a:rPr>
              <a:t>Γεννητικοί </a:t>
            </a:r>
            <a:r>
              <a:rPr lang="de-DE" altLang="el-GR" dirty="0">
                <a:latin typeface="Calibri" charset="0"/>
                <a:cs typeface="+mn-lt"/>
                <a:sym typeface="+mn-ea"/>
              </a:rPr>
              <a:t>HPV</a:t>
            </a:r>
            <a:r>
              <a:rPr lang="el-GR" altLang="de-DE" dirty="0">
                <a:latin typeface="Calibri" charset="0"/>
                <a:cs typeface="+mn-lt"/>
                <a:sym typeface="+mn-ea"/>
              </a:rPr>
              <a:t>: τύποι</a:t>
            </a:r>
            <a:r>
              <a:rPr lang="el-GR" altLang="de-DE" b="1" dirty="0">
                <a:latin typeface="Calibri" charset="0"/>
                <a:cs typeface="+mn-lt"/>
                <a:sym typeface="+mn-ea"/>
              </a:rPr>
              <a:t> 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26280"/>
          </a:xfrm>
        </p:spPr>
        <p:txBody>
          <a:bodyPr/>
          <a:lstStyle/>
          <a:p>
            <a:pPr lvl="0"/>
            <a:r>
              <a:rPr lang="el-GR" altLang="en-US" sz="1800" b="1" u="sng">
                <a:solidFill>
                  <a:srgbClr val="C00000"/>
                </a:solidFill>
                <a:sym typeface="+mn-ea"/>
              </a:rPr>
              <a:t>Χ</a:t>
            </a:r>
            <a:r>
              <a:rPr lang="en-US" sz="1800" b="1" u="sng">
                <a:solidFill>
                  <a:srgbClr val="C00000"/>
                </a:solidFill>
                <a:sym typeface="+mn-ea"/>
              </a:rPr>
              <a:t>αμηλού κινδύνου</a:t>
            </a:r>
            <a:r>
              <a:rPr lang="el-GR" altLang="en-US" sz="1800" b="1" u="sng">
                <a:solidFill>
                  <a:srgbClr val="C00000"/>
                </a:solidFill>
                <a:sym typeface="+mn-ea"/>
              </a:rPr>
              <a:t>:</a:t>
            </a:r>
            <a:r>
              <a:rPr lang="en-US" sz="1800">
                <a:sym typeface="+mn-ea"/>
              </a:rPr>
              <a:t> </a:t>
            </a:r>
            <a:r>
              <a:rPr lang="el-GR" altLang="en-US" sz="1600">
                <a:sym typeface="+mn-ea"/>
              </a:rPr>
              <a:t>Π</a:t>
            </a:r>
            <a:r>
              <a:rPr lang="en-US" sz="1600">
                <a:sym typeface="+mn-ea"/>
              </a:rPr>
              <a:t>ροκαλούν κατά κανόνα</a:t>
            </a:r>
            <a:r>
              <a:rPr lang="en-US" sz="1600" b="1">
                <a:sym typeface="+mn-ea"/>
              </a:rPr>
              <a:t> </a:t>
            </a:r>
            <a:r>
              <a:rPr lang="en-US" sz="1600" b="1">
                <a:solidFill>
                  <a:srgbClr val="00B050"/>
                </a:solidFill>
                <a:sym typeface="+mn-ea"/>
              </a:rPr>
              <a:t>καλοήθεις αλλοιώσεις</a:t>
            </a:r>
            <a:r>
              <a:rPr lang="en-US" sz="1600">
                <a:sym typeface="+mn-ea"/>
              </a:rPr>
              <a:t>.</a:t>
            </a:r>
            <a:r>
              <a:rPr lang="el-GR" altLang="en-US" sz="1600">
                <a:sym typeface="+mn-ea"/>
              </a:rPr>
              <a:t> Π</a:t>
            </a:r>
            <a:r>
              <a:rPr lang="en-US" sz="1600">
                <a:sym typeface="+mn-ea"/>
              </a:rPr>
              <a:t>εριλαμβάνει τους </a:t>
            </a:r>
            <a:r>
              <a:rPr lang="en-US" sz="1600" b="1">
                <a:sym typeface="+mn-ea"/>
              </a:rPr>
              <a:t>HPV</a:t>
            </a:r>
            <a:r>
              <a:rPr lang="el-GR" altLang="en-US" sz="1600" b="1">
                <a:sym typeface="+mn-ea"/>
              </a:rPr>
              <a:t>-</a:t>
            </a:r>
            <a:r>
              <a:rPr lang="en-US" sz="1600" b="1">
                <a:sym typeface="+mn-ea"/>
              </a:rPr>
              <a:t> 6, 11, 40, 42, 43, 44, 53, 54, 61, 72, 73, 81</a:t>
            </a:r>
            <a:r>
              <a:rPr lang="el-GR" altLang="en-US" sz="1600" b="1">
                <a:sym typeface="+mn-ea"/>
              </a:rPr>
              <a:t> </a:t>
            </a:r>
            <a:r>
              <a:rPr lang="en-US" sz="1600">
                <a:sym typeface="+mn-ea"/>
              </a:rPr>
              <a:t>κ.ά. </a:t>
            </a:r>
            <a:endParaRPr lang="en-US" sz="1600">
              <a:solidFill>
                <a:schemeClr val="tx1"/>
              </a:solidFill>
            </a:endParaRPr>
          </a:p>
          <a:p>
            <a:pPr lvl="0"/>
            <a:endParaRPr lang="en-US" sz="1600">
              <a:sym typeface="+mn-ea"/>
            </a:endParaRPr>
          </a:p>
          <a:p>
            <a:pPr lvl="0"/>
            <a:r>
              <a:rPr lang="el-GR" altLang="en-US" sz="1800" b="1" u="sng">
                <a:solidFill>
                  <a:srgbClr val="C00000"/>
                </a:solidFill>
                <a:sym typeface="+mn-ea"/>
              </a:rPr>
              <a:t>Υ</a:t>
            </a:r>
            <a:r>
              <a:rPr lang="en-US" sz="1800" b="1" u="sng">
                <a:solidFill>
                  <a:srgbClr val="C00000"/>
                </a:solidFill>
                <a:sym typeface="+mn-ea"/>
              </a:rPr>
              <a:t>ψηλού κινδύνου</a:t>
            </a:r>
            <a:r>
              <a:rPr lang="el-GR" altLang="en-US" sz="1800" b="1" u="sng">
                <a:solidFill>
                  <a:srgbClr val="C00000"/>
                </a:solidFill>
                <a:sym typeface="+mn-ea"/>
              </a:rPr>
              <a:t>:</a:t>
            </a:r>
            <a:r>
              <a:rPr lang="el-GR" altLang="en-US" sz="1800" b="1">
                <a:solidFill>
                  <a:srgbClr val="C00000"/>
                </a:solidFill>
                <a:sym typeface="+mn-ea"/>
              </a:rPr>
              <a:t> </a:t>
            </a:r>
            <a:r>
              <a:rPr lang="en-US" sz="1600">
                <a:sym typeface="+mn-ea"/>
              </a:rPr>
              <a:t>Υπάρχει –</a:t>
            </a:r>
            <a:r>
              <a:rPr lang="el-GR" altLang="en-US" sz="1600">
                <a:sym typeface="+mn-ea"/>
              </a:rPr>
              <a:t> </a:t>
            </a:r>
            <a:r>
              <a:rPr lang="en-US" sz="1600" b="1">
                <a:sym typeface="+mn-ea"/>
              </a:rPr>
              <a:t>πολύ μικρή πιθανότητα</a:t>
            </a:r>
            <a:r>
              <a:rPr lang="el-GR" altLang="en-US" sz="1600" b="1">
                <a:sym typeface="+mn-ea"/>
              </a:rPr>
              <a:t> </a:t>
            </a:r>
            <a:r>
              <a:rPr lang="en-US" sz="1600">
                <a:sym typeface="+mn-ea"/>
              </a:rPr>
              <a:t>– η φλεγμονή των κυττάρων από αυτούς τους HPV να καταλήξει μετά από μεγάλο χρονικό διάστημα σε</a:t>
            </a:r>
            <a:r>
              <a:rPr lang="en-US" sz="1600" b="1">
                <a:solidFill>
                  <a:srgbClr val="0070C0"/>
                </a:solidFill>
                <a:sym typeface="+mn-ea"/>
              </a:rPr>
              <a:t> </a:t>
            </a:r>
            <a:r>
              <a:rPr lang="en-US" sz="1600" b="1">
                <a:solidFill>
                  <a:srgbClr val="00B050"/>
                </a:solidFill>
                <a:sym typeface="+mn-ea"/>
              </a:rPr>
              <a:t>κακοήθη εξαλλαγή των κυττάρων</a:t>
            </a:r>
            <a:r>
              <a:rPr lang="en-US" sz="1600">
                <a:solidFill>
                  <a:srgbClr val="00B050"/>
                </a:solidFill>
                <a:sym typeface="+mn-ea"/>
              </a:rPr>
              <a:t> </a:t>
            </a:r>
            <a:r>
              <a:rPr lang="en-US" sz="1600">
                <a:sym typeface="+mn-ea"/>
              </a:rPr>
              <a:t>και </a:t>
            </a:r>
            <a:r>
              <a:rPr lang="en-US" sz="1600" b="1">
                <a:solidFill>
                  <a:srgbClr val="00B050"/>
                </a:solidFill>
                <a:sym typeface="+mn-ea"/>
              </a:rPr>
              <a:t>καρκίνο</a:t>
            </a:r>
            <a:r>
              <a:rPr lang="en-US" sz="1600">
                <a:solidFill>
                  <a:schemeClr val="tx1"/>
                </a:solidFill>
                <a:sym typeface="+mn-ea"/>
              </a:rPr>
              <a:t>.</a:t>
            </a:r>
            <a:r>
              <a:rPr lang="el-GR" altLang="en-US" sz="1600">
                <a:solidFill>
                  <a:schemeClr val="tx1"/>
                </a:solidFill>
                <a:sym typeface="+mn-ea"/>
              </a:rPr>
              <a:t>Π</a:t>
            </a:r>
            <a:r>
              <a:rPr lang="en-US" sz="1600">
                <a:sym typeface="+mn-ea"/>
              </a:rPr>
              <a:t>εριλαμβάνει τους </a:t>
            </a:r>
            <a:r>
              <a:rPr lang="en-US" sz="1600" b="1">
                <a:sym typeface="+mn-ea"/>
              </a:rPr>
              <a:t>HPV</a:t>
            </a:r>
            <a:r>
              <a:rPr lang="el-GR" altLang="en-US" sz="1600" b="1">
                <a:sym typeface="+mn-ea"/>
              </a:rPr>
              <a:t>- </a:t>
            </a:r>
            <a:r>
              <a:rPr lang="en-US" sz="1600" b="1">
                <a:sym typeface="+mn-ea"/>
              </a:rPr>
              <a:t>16, 18, 31, 33, 35, 39, 45, 51, 52, 56, 58, 59, 68</a:t>
            </a:r>
            <a:r>
              <a:rPr lang="de-DE" altLang="en-US" sz="1600">
                <a:latin typeface="Calibri" charset="0"/>
                <a:sym typeface="+mn-ea"/>
              </a:rPr>
              <a:t> </a:t>
            </a:r>
            <a:r>
              <a:rPr lang="en-US" sz="1600">
                <a:sym typeface="+mn-ea"/>
              </a:rPr>
              <a:t>κ.ά. </a:t>
            </a:r>
            <a:endParaRPr lang="en-US" sz="1600">
              <a:solidFill>
                <a:srgbClr val="7030A0"/>
              </a:solidFill>
            </a:endParaRPr>
          </a:p>
          <a:p>
            <a:endParaRPr lang="en-US" sz="16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540" y="4076700"/>
            <a:ext cx="3528060" cy="2362835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n-US" sz="3555" i="1">
                <a:solidFill>
                  <a:srgbClr val="7030A0"/>
                </a:solidFill>
              </a:rPr>
              <a:t>Γιατί είναι αναγκαίο να κάνει το παιδί μου το εμβόλιο έναντι του ιού </a:t>
            </a:r>
            <a:r>
              <a:rPr lang="de-DE" altLang="el-GR" sz="3555" i="1">
                <a:solidFill>
                  <a:srgbClr val="7030A0"/>
                </a:solidFill>
                <a:latin typeface="Calibri" charset="0"/>
              </a:rPr>
              <a:t>HPV;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de-DE" sz="1600">
                <a:latin typeface="Calibri" charset="0"/>
              </a:rPr>
              <a:t>Το εμβόλιο έναντι του ιού </a:t>
            </a:r>
            <a:r>
              <a:rPr lang="de-DE" altLang="el-GR" sz="1600">
                <a:latin typeface="Calibri" charset="0"/>
              </a:rPr>
              <a:t>HPV </a:t>
            </a:r>
            <a:r>
              <a:rPr lang="el-GR" altLang="de-DE" sz="1600">
                <a:latin typeface="Calibri" charset="0"/>
              </a:rPr>
              <a:t>είναι σημαντικό επειδή </a:t>
            </a:r>
            <a:r>
              <a:rPr lang="el-GR" altLang="de-DE" sz="1600" b="1">
                <a:latin typeface="Calibri" charset="0"/>
              </a:rPr>
              <a:t>προφυλάσσει από λοιμώξεις που μπορεί να προκαλέσουν καρκίνο.</a:t>
            </a:r>
          </a:p>
          <a:p>
            <a:endParaRPr lang="el-GR" altLang="de-DE" sz="1600">
              <a:latin typeface="Calibri" charset="0"/>
            </a:endParaRPr>
          </a:p>
          <a:p>
            <a:r>
              <a:rPr lang="el-GR" altLang="de-DE" sz="1600">
                <a:latin typeface="Calibri" charset="0"/>
                <a:sym typeface="+mn-ea"/>
              </a:rPr>
              <a:t>Μελέτες συνεχίζουν να δείχνουν ότι </a:t>
            </a:r>
            <a:r>
              <a:rPr lang="el-GR" altLang="de-DE" sz="1600" b="1">
                <a:latin typeface="Calibri" charset="0"/>
                <a:sym typeface="+mn-ea"/>
              </a:rPr>
              <a:t>ο εμβολιασμός έναντι του </a:t>
            </a:r>
            <a:r>
              <a:rPr lang="de-DE" altLang="el-GR" sz="1600" b="1">
                <a:latin typeface="Calibri" charset="0"/>
                <a:sym typeface="+mn-ea"/>
              </a:rPr>
              <a:t>HPV </a:t>
            </a:r>
            <a:r>
              <a:rPr lang="el-GR" altLang="de-DE" sz="1600" b="1">
                <a:latin typeface="Calibri" charset="0"/>
                <a:sym typeface="+mn-ea"/>
              </a:rPr>
              <a:t>“δουλεύει” εξαιρετικά καλά</a:t>
            </a:r>
            <a:r>
              <a:rPr lang="el-GR" altLang="de-DE" sz="1600">
                <a:latin typeface="Calibri" charset="0"/>
                <a:sym typeface="+mn-ea"/>
              </a:rPr>
              <a:t>, ελαττώνοντας τον αριθμό των λοιμώξεων και των προκαρκινικών </a:t>
            </a:r>
            <a:r>
              <a:rPr lang="de-DE" altLang="el-GR" sz="1600">
                <a:latin typeface="Calibri" charset="0"/>
                <a:sym typeface="+mn-ea"/>
              </a:rPr>
              <a:t>HPV </a:t>
            </a:r>
            <a:r>
              <a:rPr lang="el-GR" altLang="de-DE" sz="1600">
                <a:latin typeface="Calibri" charset="0"/>
                <a:sym typeface="+mn-ea"/>
              </a:rPr>
              <a:t>βλαβών σε νεαρά άτομα, από τότε που έγινε διαθέσιμο.</a:t>
            </a:r>
            <a:endParaRPr lang="el-GR" altLang="de-DE" sz="1600">
              <a:latin typeface="Calibri" charset="0"/>
            </a:endParaRPr>
          </a:p>
          <a:p>
            <a:endParaRPr lang="el-GR" altLang="de-DE" sz="1600">
              <a:latin typeface="Calibri" charset="0"/>
            </a:endParaRPr>
          </a:p>
          <a:p>
            <a:r>
              <a:rPr lang="el-GR" altLang="de-DE" sz="1600">
                <a:latin typeface="Calibri" charset="0"/>
              </a:rPr>
              <a:t>Για το λόγο αυτό </a:t>
            </a:r>
            <a:r>
              <a:rPr lang="el-GR" altLang="de-DE" sz="1600" b="1">
                <a:latin typeface="Calibri" charset="0"/>
              </a:rPr>
              <a:t>είναι αναγκαίο να ξεκινήσουμε τη σειρά των εμβολιασμών σήμερα.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n-US" sz="3555" i="1">
                <a:solidFill>
                  <a:srgbClr val="7030A0"/>
                </a:solidFill>
              </a:rPr>
              <a:t>Γιατί χρειάζεται να γίνει ο εμβολιασμός σε τόσο μικρή ηλικία</a:t>
            </a:r>
            <a:r>
              <a:rPr lang="de-DE" altLang="el-GR" sz="3555" i="1">
                <a:solidFill>
                  <a:srgbClr val="7030A0"/>
                </a:solidFill>
                <a:latin typeface="Calibri" charset="0"/>
              </a:rPr>
              <a:t>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el-GR" sz="1600">
                <a:latin typeface="Calibri" charset="0"/>
              </a:rPr>
              <a:t>T</a:t>
            </a:r>
            <a:r>
              <a:rPr lang="el-GR" altLang="en-US" sz="1600"/>
              <a:t>α εμβόλια προστατεύουν το παιδί, προτού αυτό εκτεθεί σε μια πάθηση.</a:t>
            </a:r>
          </a:p>
          <a:p>
            <a:endParaRPr lang="el-GR" altLang="en-US" sz="1600"/>
          </a:p>
          <a:p>
            <a:r>
              <a:rPr lang="el-GR" altLang="en-US" sz="1600"/>
              <a:t>Για το λόγο αυτό, χορηγούμε το εμβόλιο </a:t>
            </a:r>
            <a:r>
              <a:rPr lang="de-DE" altLang="el-GR" sz="1600">
                <a:latin typeface="Calibri" charset="0"/>
              </a:rPr>
              <a:t>HPV </a:t>
            </a:r>
            <a:r>
              <a:rPr lang="el-GR" altLang="de-DE" sz="1600">
                <a:latin typeface="Calibri" charset="0"/>
              </a:rPr>
              <a:t>καλύτερα νωρίτερα παρά αργότερα, ώστε να το προφυλάξουμε πολύ νωρίτερα από την πιθανή έκθεσή του.</a:t>
            </a:r>
          </a:p>
          <a:p>
            <a:endParaRPr lang="el-GR" altLang="de-DE" sz="1600">
              <a:latin typeface="Calibri" charset="0"/>
            </a:endParaRPr>
          </a:p>
          <a:p>
            <a:r>
              <a:rPr lang="el-GR" altLang="de-DE" sz="1600">
                <a:latin typeface="Calibri" charset="0"/>
              </a:rPr>
              <a:t>Εάν ο εμβολιασμός ξεκινήσει</a:t>
            </a:r>
            <a:r>
              <a:rPr lang="el-GR" altLang="de-DE" sz="1600" b="1">
                <a:latin typeface="Calibri" charset="0"/>
              </a:rPr>
              <a:t> από πολύ μικρή ηλικία</a:t>
            </a:r>
            <a:r>
              <a:rPr lang="el-GR" altLang="de-DE" sz="1600">
                <a:latin typeface="Calibri" charset="0"/>
              </a:rPr>
              <a:t>, θα χρειαστούν </a:t>
            </a:r>
            <a:r>
              <a:rPr lang="el-GR" altLang="de-DE" sz="1600" b="1">
                <a:latin typeface="Calibri" charset="0"/>
              </a:rPr>
              <a:t>μόνο 2 δόσεις.</a:t>
            </a:r>
          </a:p>
          <a:p>
            <a:endParaRPr lang="el-GR" altLang="de-DE" sz="1600">
              <a:latin typeface="Calibri" charset="0"/>
            </a:endParaRPr>
          </a:p>
          <a:p>
            <a:r>
              <a:rPr lang="el-GR" altLang="de-DE" sz="1600">
                <a:latin typeface="Calibri" charset="0"/>
              </a:rPr>
              <a:t>Εάν ο εμβολιασμός </a:t>
            </a:r>
            <a:r>
              <a:rPr lang="el-GR" altLang="de-DE" sz="1600" b="1">
                <a:latin typeface="Calibri" charset="0"/>
              </a:rPr>
              <a:t>καθυστερήσει</a:t>
            </a:r>
            <a:r>
              <a:rPr lang="el-GR" altLang="de-DE" sz="1600">
                <a:latin typeface="Calibri" charset="0"/>
              </a:rPr>
              <a:t>, απαιτούνται </a:t>
            </a:r>
            <a:r>
              <a:rPr lang="el-GR" altLang="de-DE" sz="1600" b="1">
                <a:latin typeface="Calibri" charset="0"/>
              </a:rPr>
              <a:t>3 δόσεις εμβολίου.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3200" i="1">
                <a:solidFill>
                  <a:srgbClr val="7030A0"/>
                </a:solidFill>
              </a:rPr>
              <a:t>Πόσο διαρκεί η προστασία</a:t>
            </a:r>
            <a:r>
              <a:rPr lang="de-DE" altLang="el-GR" sz="3200" i="1">
                <a:solidFill>
                  <a:srgbClr val="7030A0"/>
                </a:solidFill>
                <a:latin typeface="Calibri" charset="0"/>
              </a:rPr>
              <a:t>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z="1600"/>
              <a:t>Παρόλο που οι ειδικοί δεν ξέρουν ακριβώς πόσο διαρκεί η προστασία του εμβολίου έναντι του ιού </a:t>
            </a:r>
            <a:r>
              <a:rPr lang="en-US" sz="1600"/>
              <a:t>HPV</a:t>
            </a:r>
            <a:r>
              <a:rPr lang="el-GR" altLang="en-US" sz="1600"/>
              <a:t>, </a:t>
            </a:r>
            <a:r>
              <a:rPr lang="el-GR" altLang="en-US" sz="1600" b="1" u="sng"/>
              <a:t>δεν</a:t>
            </a:r>
            <a:r>
              <a:rPr lang="el-GR" altLang="en-US" sz="1600" b="1"/>
              <a:t> υπάρχει κανένα στοιχείο που να αποδεικνύει ότι το εμβόλιο χάνει την αποτελεσματικότητά του με την πάροδο του χρόνου. </a:t>
            </a:r>
          </a:p>
          <a:p>
            <a:endParaRPr lang="en-US" sz="1600"/>
          </a:p>
          <a:p>
            <a:r>
              <a:rPr lang="en-US" sz="1600"/>
              <a:t>The National Cancer Institute</a:t>
            </a:r>
            <a:r>
              <a:rPr lang="el-GR" altLang="en-US" sz="1600"/>
              <a:t>: “Μέχρι σήμερα, η προστασία έναντι συγκεκριμένων τύπων του ιού </a:t>
            </a:r>
            <a:r>
              <a:rPr lang="en-US" sz="1600"/>
              <a:t>HPV</a:t>
            </a:r>
            <a:r>
              <a:rPr lang="el-GR" altLang="en-US" sz="1600"/>
              <a:t> έχει φανεί ότι διαρκεί </a:t>
            </a:r>
            <a:r>
              <a:rPr lang="el-GR" altLang="en-US" sz="1600" b="1"/>
              <a:t>το λιγότερο 10 χρόνια με το </a:t>
            </a:r>
            <a:r>
              <a:rPr lang="en-US" sz="1600" b="1"/>
              <a:t>Gardasil, </a:t>
            </a:r>
            <a:r>
              <a:rPr lang="el-GR" altLang="en-US" sz="1600" b="1"/>
              <a:t>το λιγότερο </a:t>
            </a:r>
            <a:r>
              <a:rPr lang="en-US" sz="1600" b="1"/>
              <a:t>9 </a:t>
            </a:r>
            <a:r>
              <a:rPr lang="el-GR" altLang="en-US" sz="1600" b="1"/>
              <a:t>χρόνια με το </a:t>
            </a:r>
            <a:r>
              <a:rPr lang="en-US" sz="1600" b="1"/>
              <a:t>Cervarix, </a:t>
            </a:r>
            <a:r>
              <a:rPr lang="el-GR" altLang="en-US" sz="1600" b="1"/>
              <a:t>και το λιγότερο </a:t>
            </a:r>
            <a:r>
              <a:rPr lang="en-US" sz="1600" b="1"/>
              <a:t>6 </a:t>
            </a:r>
            <a:r>
              <a:rPr lang="el-GR" altLang="en-US" sz="1600" b="1"/>
              <a:t>χρόνια με το </a:t>
            </a:r>
            <a:r>
              <a:rPr lang="en-US" sz="1600" b="1"/>
              <a:t>Gardasil 9.</a:t>
            </a:r>
            <a:r>
              <a:rPr lang="en-US" sz="1600"/>
              <a:t> </a:t>
            </a:r>
          </a:p>
          <a:p>
            <a:endParaRPr lang="en-US" altLang="en-US" sz="1600"/>
          </a:p>
          <a:p>
            <a:r>
              <a:rPr lang="el-GR" altLang="en-US" sz="1600"/>
              <a:t>Μακροπρόθεσμες μελέτες είναι ακόμη σε εξέλιξη με σκοπό να προσδιοριστεί η συνολική διάρκεια της προστασίας. </a:t>
            </a:r>
            <a:endParaRPr lang="en-US" sz="16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n-US" sz="3555" i="1">
                <a:solidFill>
                  <a:srgbClr val="7030A0"/>
                </a:solidFill>
              </a:rPr>
              <a:t>Προστατεύει το εμβόλιο από άλλα σεξουαλικά μεταδιδόμενα νοσήματα</a:t>
            </a:r>
            <a:r>
              <a:rPr lang="de-DE" altLang="el-GR" sz="3555" i="1">
                <a:solidFill>
                  <a:srgbClr val="7030A0"/>
                </a:solidFill>
                <a:latin typeface="Calibri" charset="0"/>
              </a:rPr>
              <a:t>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z="1600"/>
              <a:t>Το εμβόλιο </a:t>
            </a:r>
            <a:r>
              <a:rPr lang="en-US" sz="1600">
                <a:sym typeface="+mn-ea"/>
              </a:rPr>
              <a:t>HPV</a:t>
            </a:r>
            <a:r>
              <a:rPr lang="el-GR" altLang="en-US" sz="1600">
                <a:sym typeface="+mn-ea"/>
              </a:rPr>
              <a:t> </a:t>
            </a:r>
            <a:r>
              <a:rPr lang="el-GR" altLang="en-US" sz="1600" b="1" u="sng">
                <a:sym typeface="+mn-ea"/>
              </a:rPr>
              <a:t>δεν παρέχει προστασία από άλλα σεξουαλικά μεταδιδόμενα νοσήματα (ΣΜΝ</a:t>
            </a:r>
            <a:r>
              <a:rPr lang="el-GR" altLang="en-US" sz="1600" b="1">
                <a:sym typeface="+mn-ea"/>
              </a:rPr>
              <a:t>)</a:t>
            </a:r>
            <a:r>
              <a:rPr lang="el-GR" altLang="en-US" sz="1600">
                <a:sym typeface="+mn-ea"/>
              </a:rPr>
              <a:t>, όπως </a:t>
            </a:r>
            <a:r>
              <a:rPr lang="de-DE" altLang="el-GR" sz="1600">
                <a:latin typeface="Calibri" charset="0"/>
                <a:sym typeface="+mn-ea"/>
              </a:rPr>
              <a:t>HIV, </a:t>
            </a:r>
            <a:r>
              <a:rPr lang="el-GR" altLang="de-DE" sz="1600">
                <a:latin typeface="Calibri" charset="0"/>
                <a:sym typeface="+mn-ea"/>
              </a:rPr>
              <a:t>έρπης, </a:t>
            </a:r>
            <a:r>
              <a:rPr lang="el-GR" altLang="en-US" sz="1600">
                <a:sym typeface="+mn-ea"/>
              </a:rPr>
              <a:t>χλαμύδια, μυκόπλασμα, γονόρροια.</a:t>
            </a:r>
          </a:p>
          <a:p>
            <a:endParaRPr lang="el-GR" altLang="en-US" sz="1600">
              <a:sym typeface="+mn-ea"/>
            </a:endParaRPr>
          </a:p>
          <a:p>
            <a:r>
              <a:rPr lang="el-GR" altLang="en-US" sz="1600">
                <a:sym typeface="+mn-ea"/>
              </a:rPr>
              <a:t>Είναι </a:t>
            </a:r>
            <a:r>
              <a:rPr lang="el-GR" altLang="en-US" sz="1600" b="1" u="sng">
                <a:sym typeface="+mn-ea"/>
              </a:rPr>
              <a:t>απαραίτητη η χρήση προφυλακτικού</a:t>
            </a:r>
            <a:r>
              <a:rPr lang="el-GR" altLang="en-US" sz="1600">
                <a:sym typeface="+mn-ea"/>
              </a:rPr>
              <a:t> σε κάθε σεξουαλική επαφή.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540" y="3932555"/>
            <a:ext cx="2752725" cy="1666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270" y="4123690"/>
            <a:ext cx="2245995" cy="147066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n-US" sz="3555" i="1">
                <a:solidFill>
                  <a:srgbClr val="7030A0"/>
                </a:solidFill>
              </a:rPr>
              <a:t>Μετά τον εμβολιασμό, πρέπει οι γυναίκες να συνεχίσουν να ελέγχονται</a:t>
            </a:r>
            <a:r>
              <a:rPr lang="de-DE" altLang="el-GR" sz="3555" i="1">
                <a:solidFill>
                  <a:srgbClr val="7030A0"/>
                </a:solidFill>
                <a:latin typeface="Calibri" charset="0"/>
              </a:rPr>
              <a:t>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/>
              <a:t>Λόγω της μερικής κάλυψης</a:t>
            </a:r>
            <a:r>
              <a:rPr lang="de-DE" altLang="en-US" sz="1600">
                <a:latin typeface="Calibri" charset="0"/>
              </a:rPr>
              <a:t> </a:t>
            </a:r>
            <a:r>
              <a:rPr lang="en-US" sz="1600"/>
              <a:t>που παρέχει το εμβόλιο, οι γυναίκες που το κάνουν</a:t>
            </a:r>
            <a:r>
              <a:rPr lang="de-DE" altLang="en-US" sz="1600">
                <a:latin typeface="Calibri" charset="0"/>
              </a:rPr>
              <a:t> </a:t>
            </a:r>
            <a:r>
              <a:rPr lang="en-US" sz="1600"/>
              <a:t>θα </a:t>
            </a:r>
            <a:r>
              <a:rPr lang="en-US" sz="1600" b="1"/>
              <a:t>πρέπει να συνεχίσουν να ελέγχονται προληπτικά</a:t>
            </a:r>
            <a:r>
              <a:rPr lang="en-US" sz="1600"/>
              <a:t> (με τεστ Παπανικολάου κ</a:t>
            </a:r>
            <a:r>
              <a:rPr lang="el-GR" altLang="en-US" sz="1600"/>
              <a:t>τλ</a:t>
            </a:r>
            <a:r>
              <a:rPr lang="en-US" sz="1600"/>
              <a:t>). </a:t>
            </a:r>
          </a:p>
          <a:p>
            <a:endParaRPr lang="en-US" sz="1600"/>
          </a:p>
          <a:p>
            <a:r>
              <a:rPr lang="en-US" sz="1600"/>
              <a:t>Πρέπει να ενημερώνονται</a:t>
            </a:r>
            <a:r>
              <a:rPr lang="el-GR" altLang="en-US" sz="1600"/>
              <a:t> </a:t>
            </a:r>
            <a:r>
              <a:rPr lang="en-US" sz="1600"/>
              <a:t>ότι είναι </a:t>
            </a:r>
            <a:r>
              <a:rPr lang="en-US" sz="1600" b="1"/>
              <a:t>ακάλυπτες για τους υπόλοιπους ογκογόνους</a:t>
            </a:r>
            <a:r>
              <a:rPr lang="en-US" sz="1600"/>
              <a:t> HPV (που ευθύνονται για το 30% των καρκίνων τραχήλου</a:t>
            </a:r>
            <a:r>
              <a:rPr lang="el-GR" altLang="en-US" sz="1600"/>
              <a:t> </a:t>
            </a:r>
            <a:r>
              <a:rPr lang="en-US" sz="1600"/>
              <a:t>μήτρας και για ένα μέρος των επιθηλιακών καρκίνων σε άλλα όργανα).</a:t>
            </a:r>
          </a:p>
        </p:txBody>
      </p:sp>
      <p:pic>
        <p:nvPicPr>
          <p:cNvPr id="5" name="Picture 4" descr="Screenshot 2023-03-08 at 10.57.53 P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4149090"/>
            <a:ext cx="2712085" cy="13227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5" y="4261485"/>
            <a:ext cx="1463040" cy="109728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n-US" sz="3555" i="1">
                <a:solidFill>
                  <a:srgbClr val="7030A0"/>
                </a:solidFill>
              </a:rPr>
              <a:t>Γιατί χρειάζεται τα αγόρια να κάνουν το εμβόλιο έναντι του </a:t>
            </a:r>
            <a:r>
              <a:rPr lang="de-DE" altLang="el-GR" sz="3555" i="1">
                <a:solidFill>
                  <a:srgbClr val="7030A0"/>
                </a:solidFill>
                <a:latin typeface="Calibri" charset="0"/>
              </a:rPr>
              <a:t>HPV;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z="1600"/>
              <a:t>Ο εμβολιασμός έναντι του </a:t>
            </a:r>
            <a:r>
              <a:rPr lang="de-DE" altLang="el-GR" sz="1600">
                <a:latin typeface="Calibri" charset="0"/>
                <a:sym typeface="+mn-ea"/>
              </a:rPr>
              <a:t>HPV</a:t>
            </a:r>
            <a:r>
              <a:rPr lang="el-GR" altLang="de-DE" sz="1600">
                <a:latin typeface="Calibri" charset="0"/>
                <a:sym typeface="+mn-ea"/>
              </a:rPr>
              <a:t> βοηθάει στην </a:t>
            </a:r>
            <a:r>
              <a:rPr lang="el-GR" altLang="de-DE" sz="1600" b="1" u="sng">
                <a:latin typeface="Calibri" charset="0"/>
                <a:sym typeface="+mn-ea"/>
              </a:rPr>
              <a:t>πρόληψη μελλοντικών λοιμώξεων</a:t>
            </a:r>
            <a:r>
              <a:rPr lang="el-GR" altLang="de-DE" sz="1600">
                <a:latin typeface="Calibri" charset="0"/>
                <a:sym typeface="+mn-ea"/>
              </a:rPr>
              <a:t>, που μπορεί να προκαλέσουν </a:t>
            </a:r>
            <a:r>
              <a:rPr lang="el-GR" altLang="de-DE" sz="1600" b="1">
                <a:latin typeface="Calibri" charset="0"/>
                <a:sym typeface="+mn-ea"/>
              </a:rPr>
              <a:t>καρκίνο του πέους, του πρωκτού και του οπίσθιου στοματοφάρυγγα στους άνδρες.</a:t>
            </a:r>
            <a:endParaRPr lang="en-US" sz="1600" b="1"/>
          </a:p>
        </p:txBody>
      </p:sp>
      <p:pic>
        <p:nvPicPr>
          <p:cNvPr id="4" name="Picture 3" descr="Screenshot 2023-02-18 at 7.52.12 P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830" y="3068955"/>
            <a:ext cx="3835400" cy="25654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de-DE" sz="3555" i="1">
                <a:solidFill>
                  <a:srgbClr val="7030A0"/>
                </a:solidFill>
                <a:latin typeface="Calibri" charset="0"/>
              </a:rPr>
              <a:t>Θα αλλάξει η σεξουαλική συμπεριφορά του παιδιού μετά τον εμβολιασμό</a:t>
            </a:r>
            <a:r>
              <a:rPr lang="de-DE" altLang="el-GR" sz="3555" i="1">
                <a:solidFill>
                  <a:srgbClr val="7030A0"/>
                </a:solidFill>
                <a:latin typeface="Calibri" charset="0"/>
              </a:rPr>
              <a:t>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z="1600"/>
              <a:t>Έρευνες που γίνονται σε γονείς φανερώνουν ανησυχίες για:</a:t>
            </a:r>
          </a:p>
          <a:p>
            <a:pPr lvl="1"/>
            <a:r>
              <a:rPr lang="el-GR" altLang="en-US" sz="1600" b="1"/>
              <a:t>άρση των σεξουαλικών αναστολών </a:t>
            </a:r>
            <a:r>
              <a:rPr lang="el-GR" altLang="en-US" sz="1600"/>
              <a:t>ή</a:t>
            </a:r>
          </a:p>
          <a:p>
            <a:pPr lvl="1"/>
            <a:r>
              <a:rPr lang="el-GR" altLang="en-US" sz="1600" b="1"/>
              <a:t>διαβατήριο για έναρξη σεξουαλικής δραστηριότητας στα παιδιά</a:t>
            </a:r>
          </a:p>
          <a:p>
            <a:pPr lvl="0"/>
            <a:endParaRPr lang="el-GR" altLang="en-US" sz="1800"/>
          </a:p>
          <a:p>
            <a:pPr lvl="0"/>
            <a:r>
              <a:rPr lang="el-GR" altLang="en-US" sz="1600"/>
              <a:t>Μελέτες που έχουν γίνει </a:t>
            </a:r>
            <a:r>
              <a:rPr lang="el-GR" altLang="en-US" sz="1600" b="1" u="sng"/>
              <a:t>δεν δείχνουν συσχέτιση μεταξύ εμβολιασμού &amp; σεξουαλικής συμπεριφοράς υψηλού κινδύνου.</a:t>
            </a:r>
            <a:endParaRPr lang="el-GR" altLang="en-US" sz="14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n-US" sz="2665"/>
              <a:t>Η πορεία των εμβολιασμών έναντι </a:t>
            </a:r>
            <a:r>
              <a:rPr lang="de-DE" altLang="el-GR" sz="2665">
                <a:latin typeface="Calibri" charset="0"/>
              </a:rPr>
              <a:t>HPV </a:t>
            </a:r>
            <a:r>
              <a:rPr lang="el-GR" altLang="de-DE" sz="2665">
                <a:latin typeface="Calibri" charset="0"/>
              </a:rPr>
              <a:t>στην Ελλάδα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20000"/>
          </a:bodyPr>
          <a:lstStyle/>
          <a:p>
            <a:r>
              <a:rPr lang="el-GR" altLang="en-US" sz="1600"/>
              <a:t>Ο</a:t>
            </a:r>
            <a:r>
              <a:rPr lang="en-US" sz="1600"/>
              <a:t>ι δείκτες συμμετοχής των κοριτσιών στο εμβολιαστικό πρόγραμμα έναντι τ</a:t>
            </a:r>
            <a:r>
              <a:rPr lang="el-GR" altLang="en-US" sz="1600"/>
              <a:t>ων</a:t>
            </a:r>
            <a:r>
              <a:rPr lang="en-US" sz="1600"/>
              <a:t> HPV στην Ελλάδα εμφανίζουν μια </a:t>
            </a:r>
            <a:r>
              <a:rPr lang="en-US" sz="1600" u="sng"/>
              <a:t>σχετική βελτίωση</a:t>
            </a:r>
            <a:r>
              <a:rPr lang="en-US" sz="1600"/>
              <a:t> με την πάροδο των ετών, με το εμβόλιο να διενεργείται σε προοδευτικά μικρότερες ηλικίες, σύμφωνα και με τις διεθνείς συστάσεις και επιδιώξεις.</a:t>
            </a:r>
          </a:p>
          <a:p>
            <a:endParaRPr lang="el-GR" altLang="en-US" sz="1400"/>
          </a:p>
          <a:p>
            <a:r>
              <a:rPr lang="el-GR" altLang="en-US" sz="1600"/>
              <a:t>Μ</a:t>
            </a:r>
            <a:r>
              <a:rPr lang="en-US" sz="1600"/>
              <a:t>ε βάση ανάλυση δεδομένων της ΗΔΙΚΑ </a:t>
            </a:r>
            <a:r>
              <a:rPr lang="el-GR" altLang="en-US" sz="1600"/>
              <a:t>(</a:t>
            </a:r>
            <a:r>
              <a:rPr lang="en-US" sz="1600"/>
              <a:t>περίοδο</a:t>
            </a:r>
            <a:r>
              <a:rPr lang="el-GR" altLang="en-US" sz="1600"/>
              <a:t>ς</a:t>
            </a:r>
            <a:r>
              <a:rPr lang="en-US" sz="1600"/>
              <a:t> 2017-202</a:t>
            </a:r>
            <a:r>
              <a:rPr lang="el-GR" altLang="en-US" sz="1600"/>
              <a:t>1)</a:t>
            </a:r>
          </a:p>
          <a:p>
            <a:pPr lvl="1"/>
            <a:r>
              <a:rPr lang="el-GR" altLang="en-US" sz="1600" b="1"/>
              <a:t>Η</a:t>
            </a:r>
            <a:r>
              <a:rPr lang="en-US" sz="1600" b="1"/>
              <a:t> μέση εμβολιαστική κάλυψη στα κορίτσια εκτιμάται στο </a:t>
            </a:r>
            <a:r>
              <a:rPr lang="en-US" sz="1600" b="1">
                <a:solidFill>
                  <a:srgbClr val="C00000"/>
                </a:solidFill>
              </a:rPr>
              <a:t>55,4%</a:t>
            </a:r>
            <a:r>
              <a:rPr lang="en-US" sz="1600" b="1"/>
              <a:t> για τις </a:t>
            </a:r>
            <a:r>
              <a:rPr lang="en-US" sz="1600" b="1">
                <a:solidFill>
                  <a:srgbClr val="C00000"/>
                </a:solidFill>
              </a:rPr>
              <a:t>ηλικίες 11-18</a:t>
            </a:r>
            <a:r>
              <a:rPr lang="en-US" sz="1600" b="1"/>
              <a:t>, και στο </a:t>
            </a:r>
            <a:r>
              <a:rPr lang="en-US" sz="1600" b="1">
                <a:solidFill>
                  <a:schemeClr val="accent1"/>
                </a:solidFill>
              </a:rPr>
              <a:t>43,8%</a:t>
            </a:r>
            <a:r>
              <a:rPr lang="el-GR" altLang="en-US" sz="1600" b="1"/>
              <a:t> </a:t>
            </a:r>
            <a:r>
              <a:rPr lang="en-US" sz="1600" b="1"/>
              <a:t>για τις </a:t>
            </a:r>
            <a:r>
              <a:rPr lang="en-US" sz="1600" b="1">
                <a:solidFill>
                  <a:schemeClr val="accent1"/>
                </a:solidFill>
              </a:rPr>
              <a:t>ηλικίες 11-14</a:t>
            </a:r>
            <a:r>
              <a:rPr lang="en-US" sz="1600" b="1"/>
              <a:t>.</a:t>
            </a:r>
          </a:p>
          <a:p>
            <a:pPr lvl="1"/>
            <a:endParaRPr lang="en-US" sz="1600" b="1"/>
          </a:p>
          <a:p>
            <a:pPr lvl="1"/>
            <a:r>
              <a:rPr lang="en-US" sz="1600" b="1"/>
              <a:t>Παρατηρείται</a:t>
            </a:r>
            <a:r>
              <a:rPr lang="el-GR" altLang="en-US" sz="1600" b="1"/>
              <a:t> </a:t>
            </a:r>
            <a:r>
              <a:rPr lang="en-US" sz="1600" b="1"/>
              <a:t>αύξηση της συχνότητας των διενεργούμενων εμβολίων στις ηλικίες των 11 και 12 ετών, στην περίοδο 2017-2021.</a:t>
            </a:r>
          </a:p>
          <a:p>
            <a:pPr lvl="1"/>
            <a:endParaRPr lang="en-US" sz="1600" b="1"/>
          </a:p>
          <a:p>
            <a:pPr lvl="1"/>
            <a:r>
              <a:rPr lang="en-US" sz="1600" b="1"/>
              <a:t>Κατά τη χρονική περίοδο της πανδημίας Covid-19</a:t>
            </a:r>
            <a:r>
              <a:rPr lang="el-GR" altLang="en-US" sz="1600" b="1"/>
              <a:t> (</a:t>
            </a:r>
            <a:r>
              <a:rPr lang="en-US" sz="1600" b="1"/>
              <a:t>2020-2021</a:t>
            </a:r>
            <a:r>
              <a:rPr lang="el-GR" altLang="en-US" sz="1600" b="1"/>
              <a:t>)</a:t>
            </a:r>
            <a:r>
              <a:rPr lang="en-US" sz="1600" b="1"/>
              <a:t> καταγράφηκε τάση μείωσης των συνολικών εμβολιασμών έναντι τ</a:t>
            </a:r>
            <a:r>
              <a:rPr lang="el-GR" altLang="en-US" sz="1600" b="1"/>
              <a:t>ων</a:t>
            </a:r>
            <a:r>
              <a:rPr lang="en-US" sz="1600" b="1"/>
              <a:t> HPV στα κορίτσια.</a:t>
            </a:r>
          </a:p>
          <a:p>
            <a:pPr lvl="1">
              <a:buFont typeface="Wingdings" panose="05000000000000000000" charset="0"/>
              <a:buChar char=""/>
            </a:pPr>
            <a:endParaRPr lang="el-GR" altLang="en-US" sz="1400"/>
          </a:p>
          <a:p>
            <a:pPr lvl="0"/>
            <a:endParaRPr lang="en-US" sz="16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n-US" sz="2665">
                <a:sym typeface="+mn-ea"/>
              </a:rPr>
              <a:t>Η πολιτική εμβολιασμών έναντι </a:t>
            </a:r>
            <a:r>
              <a:rPr lang="de-DE" altLang="el-GR" sz="2665">
                <a:latin typeface="Calibri" charset="0"/>
                <a:sym typeface="+mn-ea"/>
              </a:rPr>
              <a:t>HPV</a:t>
            </a:r>
            <a:r>
              <a:rPr lang="el-GR" altLang="de-DE" sz="2665">
                <a:latin typeface="Calibri" charset="0"/>
                <a:sym typeface="+mn-ea"/>
              </a:rPr>
              <a:t> στην Ευρώπη</a:t>
            </a:r>
            <a:endParaRPr lang="en-US" sz="2665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74845" cy="4526280"/>
          </a:xfrm>
        </p:spPr>
        <p:txBody>
          <a:bodyPr/>
          <a:lstStyle/>
          <a:p>
            <a:pPr marL="0" lvl="0" indent="0">
              <a:buNone/>
            </a:pPr>
            <a:r>
              <a:rPr lang="en-US" sz="1600" u="sng">
                <a:sym typeface="+mn-ea"/>
              </a:rPr>
              <a:t>Με βάση δεδομένα (ECDC)</a:t>
            </a:r>
            <a:r>
              <a:rPr lang="el-GR" altLang="en-US" sz="1600" u="sng">
                <a:sym typeface="+mn-ea"/>
              </a:rPr>
              <a:t> </a:t>
            </a:r>
            <a:r>
              <a:rPr lang="en-US" sz="1600" u="sng">
                <a:sym typeface="+mn-ea"/>
              </a:rPr>
              <a:t>από 30 χώρες</a:t>
            </a:r>
            <a:r>
              <a:rPr lang="el-GR" altLang="en-US" sz="1600">
                <a:sym typeface="+mn-ea"/>
              </a:rPr>
              <a:t>:</a:t>
            </a:r>
            <a:endParaRPr lang="en-US" sz="1600">
              <a:sym typeface="+mn-ea"/>
            </a:endParaRPr>
          </a:p>
          <a:p>
            <a:pPr lvl="0"/>
            <a:endParaRPr lang="en-US" sz="1600">
              <a:sym typeface="+mn-ea"/>
            </a:endParaRPr>
          </a:p>
          <a:p>
            <a:pPr lvl="0"/>
            <a:r>
              <a:rPr lang="en-US" sz="1400">
                <a:sym typeface="+mn-ea"/>
              </a:rPr>
              <a:t>17 χώρες προτείνουν τον εμβολιασμό στα κορίτσια </a:t>
            </a:r>
            <a:r>
              <a:rPr lang="el-GR" altLang="en-US" sz="1400">
                <a:sym typeface="+mn-ea"/>
              </a:rPr>
              <a:t>&amp;</a:t>
            </a:r>
            <a:r>
              <a:rPr lang="en-US" sz="1400">
                <a:sym typeface="+mn-ea"/>
              </a:rPr>
              <a:t> στα αγόρια</a:t>
            </a:r>
            <a:r>
              <a:rPr lang="el-GR" altLang="en-US" sz="1400">
                <a:sym typeface="+mn-ea"/>
              </a:rPr>
              <a:t>.</a:t>
            </a:r>
            <a:endParaRPr lang="en-US" sz="1400">
              <a:sym typeface="+mn-ea"/>
            </a:endParaRPr>
          </a:p>
          <a:p>
            <a:pPr lvl="0"/>
            <a:endParaRPr lang="en-US" sz="1400"/>
          </a:p>
          <a:p>
            <a:pPr lvl="0"/>
            <a:r>
              <a:rPr lang="en-US" sz="1400">
                <a:sym typeface="+mn-ea"/>
              </a:rPr>
              <a:t>13 χώρες προτείνουν τον εμβολιασμό μόνο στα κορίτσια</a:t>
            </a:r>
            <a:r>
              <a:rPr lang="el-GR" altLang="en-US" sz="1400">
                <a:sym typeface="+mn-ea"/>
              </a:rPr>
              <a:t>.</a:t>
            </a:r>
          </a:p>
          <a:p>
            <a:pPr lvl="0"/>
            <a:endParaRPr lang="en-US" sz="1600"/>
          </a:p>
          <a:p>
            <a:pPr lvl="0"/>
            <a:r>
              <a:rPr lang="en-US" sz="1400">
                <a:sym typeface="+mn-ea"/>
              </a:rPr>
              <a:t>9 χώρες (συμπεριλαμβανομένης της Ελλάδας) διατηρούν προγράμματα</a:t>
            </a:r>
            <a:r>
              <a:rPr lang="el-GR" altLang="en-US" sz="1400">
                <a:sym typeface="+mn-ea"/>
              </a:rPr>
              <a:t> </a:t>
            </a:r>
            <a:r>
              <a:rPr lang="en-US" sz="1400">
                <a:sym typeface="+mn-ea"/>
              </a:rPr>
              <a:t>αναπλήρωσης, εκ των οποίων 6 εκτείνονται άνω των 15 ετών (με πλήρη αποζημίωση). Σε 5 εκ των 6 αυτών αφορούν σε εμβολιασμούς αναπλήρωσης</a:t>
            </a:r>
            <a:r>
              <a:rPr lang="el-GR" altLang="en-US" sz="1400">
                <a:sym typeface="+mn-ea"/>
              </a:rPr>
              <a:t> </a:t>
            </a:r>
            <a:r>
              <a:rPr lang="en-US" sz="1400">
                <a:sym typeface="+mn-ea"/>
              </a:rPr>
              <a:t>μόνο σε κορίτσια</a:t>
            </a:r>
            <a:r>
              <a:rPr lang="el-GR" altLang="en-US" sz="1400">
                <a:sym typeface="+mn-ea"/>
              </a:rPr>
              <a:t>.</a:t>
            </a:r>
            <a:endParaRPr lang="en-US" sz="1400"/>
          </a:p>
          <a:p>
            <a:endParaRPr lang="en-US" sz="1400"/>
          </a:p>
        </p:txBody>
      </p:sp>
      <p:pic>
        <p:nvPicPr>
          <p:cNvPr id="6" name="Content Placeholder 5" descr="Screenshot 2023-04-02 at 7.56.16 PM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32045" y="1600200"/>
            <a:ext cx="4191000" cy="518731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n-US" sz="2400"/>
              <a:t>Η γνωμοδότηση της Εθνικής Επιτροπής Εμβολιασμών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altLang="en-US" sz="1800" dirty="0"/>
              <a:t>Π</a:t>
            </a:r>
            <a:r>
              <a:rPr lang="en-US" sz="1800" dirty="0" err="1"/>
              <a:t>εριλ</a:t>
            </a:r>
            <a:r>
              <a:rPr lang="en-US" sz="1800" dirty="0"/>
              <a:t>αμβάνει τις ακόλουθες αλλαγές στο εμβολιαστικό σχήμα έναντ</a:t>
            </a:r>
            <a:r>
              <a:rPr lang="el-GR" altLang="en-US" sz="1800" dirty="0"/>
              <a:t>ι </a:t>
            </a:r>
            <a:r>
              <a:rPr lang="en-US" sz="1800" dirty="0"/>
              <a:t>HPV: </a:t>
            </a:r>
          </a:p>
          <a:p>
            <a:pPr marL="800100" lvl="1" indent="-342900">
              <a:buFont typeface="+mj-lt"/>
              <a:buAutoNum type="arabicParenR"/>
            </a:pPr>
            <a:endParaRPr lang="en-US" sz="1800" dirty="0"/>
          </a:p>
          <a:p>
            <a:pPr marL="800100" lvl="1" indent="-342900">
              <a:buFont typeface="+mj-lt"/>
              <a:buAutoNum type="arabicParenR"/>
            </a:pPr>
            <a:r>
              <a:rPr lang="el-GR" altLang="en-US" sz="1800" dirty="0"/>
              <a:t>Σ</a:t>
            </a:r>
            <a:r>
              <a:rPr lang="en-US" sz="1800" dirty="0" err="1"/>
              <a:t>ύστ</a:t>
            </a:r>
            <a:r>
              <a:rPr lang="en-US" sz="1800" dirty="0"/>
              <a:t>αση για </a:t>
            </a:r>
            <a:r>
              <a:rPr lang="en-US" sz="1800" b="1" dirty="0"/>
              <a:t>γενικό εμβολιασμό</a:t>
            </a:r>
            <a:r>
              <a:rPr lang="en-US" sz="1800" dirty="0"/>
              <a:t> </a:t>
            </a:r>
            <a:r>
              <a:rPr lang="en-US" sz="1800" b="1" u="sng" dirty="0">
                <a:solidFill>
                  <a:srgbClr val="FF0000"/>
                </a:solidFill>
              </a:rPr>
              <a:t>αγοριών και κοριτσιών</a:t>
            </a:r>
            <a:r>
              <a:rPr lang="en-US" sz="1800" dirty="0"/>
              <a:t> </a:t>
            </a:r>
          </a:p>
          <a:p>
            <a:pPr marL="800100" lvl="1" indent="-342900">
              <a:buFont typeface="+mj-lt"/>
              <a:buAutoNum type="arabicParenR"/>
            </a:pPr>
            <a:r>
              <a:rPr lang="el-GR" altLang="en-US" sz="1800" dirty="0"/>
              <a:t>Τ</a:t>
            </a:r>
            <a:r>
              <a:rPr lang="en-US" sz="1800" dirty="0"/>
              <a:t>ο </a:t>
            </a:r>
            <a:r>
              <a:rPr lang="en-US" sz="1800" b="1" dirty="0" err="1"/>
              <a:t>ενδεικνυόμενο</a:t>
            </a:r>
            <a:r>
              <a:rPr lang="en-US" sz="1800" b="1" dirty="0"/>
              <a:t> </a:t>
            </a:r>
            <a:r>
              <a:rPr lang="en-US" sz="1800" b="1" dirty="0" err="1"/>
              <a:t>διάστημ</a:t>
            </a:r>
            <a:r>
              <a:rPr lang="en-US" sz="1800" b="1" dirty="0"/>
              <a:t>α</a:t>
            </a:r>
            <a:r>
              <a:rPr lang="en-US" sz="1800" dirty="0"/>
              <a:t> εμβολιασμού και για τα δύο φύλα είναι η ηλικία </a:t>
            </a:r>
            <a:r>
              <a:rPr lang="en-US" sz="1800" b="1" u="sng" dirty="0">
                <a:solidFill>
                  <a:srgbClr val="FF0000"/>
                </a:solidFill>
              </a:rPr>
              <a:t>9 έως 11 ετών</a:t>
            </a:r>
            <a:r>
              <a:rPr lang="el-GR" altLang="en-US" sz="1800" b="1" dirty="0">
                <a:solidFill>
                  <a:srgbClr val="FF0000"/>
                </a:solidFill>
              </a:rPr>
              <a:t>.</a:t>
            </a:r>
            <a:r>
              <a:rPr lang="en-US" sz="1800" dirty="0"/>
              <a:t> </a:t>
            </a:r>
          </a:p>
          <a:p>
            <a:pPr marL="800100" lvl="1" indent="-342900">
              <a:buFont typeface="+mj-lt"/>
              <a:buAutoNum type="arabicParenR"/>
            </a:pPr>
            <a:r>
              <a:rPr lang="el-GR" altLang="en-US" sz="1800" dirty="0"/>
              <a:t>Σ</a:t>
            </a:r>
            <a:r>
              <a:rPr lang="en-US" sz="1800" dirty="0"/>
              <a:t>ε π</a:t>
            </a:r>
            <a:r>
              <a:rPr lang="en-US" sz="1800" dirty="0" err="1"/>
              <a:t>ερί</a:t>
            </a:r>
            <a:r>
              <a:rPr lang="en-US" sz="1800" dirty="0"/>
              <a:t>πτωση που ο εμβολιασμός και για τα δύο φύλα δεν πραγματοποιηθεί στη συνιστώμενη ηλικία, </a:t>
            </a:r>
            <a:r>
              <a:rPr lang="en-US" sz="1800" b="1" dirty="0">
                <a:solidFill>
                  <a:srgbClr val="0070C0"/>
                </a:solidFill>
              </a:rPr>
              <a:t>μπορεί να γίνει </a:t>
            </a:r>
            <a:r>
              <a:rPr lang="en-US" sz="1800" b="1" u="sng" dirty="0">
                <a:solidFill>
                  <a:srgbClr val="0070C0"/>
                </a:solidFill>
              </a:rPr>
              <a:t>αναπλήρωση (catch-up)</a:t>
            </a:r>
            <a:r>
              <a:rPr lang="en-US" sz="1800" b="1" dirty="0">
                <a:solidFill>
                  <a:srgbClr val="0070C0"/>
                </a:solidFill>
              </a:rPr>
              <a:t> του εμβολιασμού</a:t>
            </a:r>
            <a:r>
              <a:rPr lang="el-GR" altLang="en-US" sz="1800" b="1" dirty="0">
                <a:solidFill>
                  <a:srgbClr val="0070C0"/>
                </a:solidFill>
              </a:rPr>
              <a:t>.</a:t>
            </a:r>
            <a:r>
              <a:rPr lang="en-US" sz="1800" dirty="0"/>
              <a:t> </a:t>
            </a:r>
          </a:p>
          <a:p>
            <a:pPr marL="800100" lvl="1" indent="-342900">
              <a:buFont typeface="+mj-lt"/>
              <a:buAutoNum type="arabicParenR"/>
            </a:pPr>
            <a:r>
              <a:rPr lang="el-GR" altLang="en-US" sz="1800" dirty="0"/>
              <a:t>Ε</a:t>
            </a:r>
            <a:r>
              <a:rPr lang="en-US" sz="1800" dirty="0"/>
              <a:t>π</a:t>
            </a:r>
            <a:r>
              <a:rPr lang="en-US" sz="1800" dirty="0" err="1"/>
              <a:t>ισημ</a:t>
            </a:r>
            <a:r>
              <a:rPr lang="en-US" sz="1800" dirty="0"/>
              <a:t>αίνεται ότι το εμβόλιο HPV </a:t>
            </a:r>
            <a:r>
              <a:rPr lang="en-US" sz="1800" b="1" dirty="0"/>
              <a:t>θα αποζημιώνεται πλήρως σε αγόρια και κορίτσια ηλικίας 15-18 ετών μέχρι 31.12.2024</a:t>
            </a:r>
            <a:r>
              <a:rPr lang="el-GR" altLang="en-US" sz="1800" b="1" dirty="0"/>
              <a:t>.</a:t>
            </a:r>
            <a:endParaRPr lang="en-US" sz="1800" dirty="0"/>
          </a:p>
          <a:p>
            <a:pPr marL="800100" lvl="1" indent="-342900">
              <a:buFont typeface="+mj-lt"/>
              <a:buAutoNum type="arabicParenR"/>
            </a:pPr>
            <a:r>
              <a:rPr lang="el-GR" altLang="en-US" sz="1800" dirty="0"/>
              <a:t>Ο</a:t>
            </a:r>
            <a:r>
              <a:rPr lang="en-US" sz="1800" dirty="0"/>
              <a:t> π</a:t>
            </a:r>
            <a:r>
              <a:rPr lang="en-US" sz="1800" dirty="0" err="1"/>
              <a:t>εριορισμός</a:t>
            </a:r>
            <a:r>
              <a:rPr lang="en-US" sz="1800" dirty="0"/>
              <a:t> </a:t>
            </a:r>
            <a:r>
              <a:rPr lang="en-US" sz="1800" dirty="0" err="1"/>
              <a:t>στην</a:t>
            </a:r>
            <a:r>
              <a:rPr lang="en-US" sz="1800" dirty="0"/>
              <a:t> απ</a:t>
            </a:r>
            <a:r>
              <a:rPr lang="en-US" sz="1800" dirty="0" err="1"/>
              <a:t>οζημίωση</a:t>
            </a:r>
            <a:r>
              <a:rPr lang="en-US" sz="1800" dirty="0"/>
              <a:t> </a:t>
            </a:r>
            <a:r>
              <a:rPr lang="en-US" sz="1800" dirty="0" err="1"/>
              <a:t>μετά</a:t>
            </a:r>
            <a:r>
              <a:rPr lang="en-US" sz="1800" dirty="0"/>
              <a:t> </a:t>
            </a:r>
            <a:r>
              <a:rPr lang="en-US" sz="1800" dirty="0" err="1"/>
              <a:t>τις</a:t>
            </a:r>
            <a:r>
              <a:rPr lang="en-US" sz="1800" dirty="0"/>
              <a:t> 31.12.2024 </a:t>
            </a:r>
            <a:r>
              <a:rPr lang="en-US" sz="1800" u="sng" dirty="0" err="1">
                <a:solidFill>
                  <a:srgbClr val="FF0000"/>
                </a:solidFill>
              </a:rPr>
              <a:t>δεν</a:t>
            </a:r>
            <a:r>
              <a:rPr lang="en-US" sz="1800" u="sng" dirty="0">
                <a:solidFill>
                  <a:srgbClr val="FF0000"/>
                </a:solidFill>
              </a:rPr>
              <a:t> α</a:t>
            </a:r>
            <a:r>
              <a:rPr lang="en-US" sz="1800" u="sng" dirty="0" err="1">
                <a:solidFill>
                  <a:srgbClr val="FF0000"/>
                </a:solidFill>
              </a:rPr>
              <a:t>φορά</a:t>
            </a:r>
            <a:r>
              <a:rPr lang="en-US" sz="1800" u="sng" dirty="0">
                <a:solidFill>
                  <a:srgbClr val="FF0000"/>
                </a:solidFill>
              </a:rPr>
              <a:t> </a:t>
            </a:r>
            <a:r>
              <a:rPr lang="en-US" sz="1800" u="sng" dirty="0" err="1">
                <a:solidFill>
                  <a:srgbClr val="FF0000"/>
                </a:solidFill>
              </a:rPr>
              <a:t>τις</a:t>
            </a:r>
            <a:r>
              <a:rPr lang="en-US" sz="1800" u="sng" dirty="0">
                <a:solidFill>
                  <a:srgbClr val="FF0000"/>
                </a:solidFill>
              </a:rPr>
              <a:t> </a:t>
            </a:r>
            <a:r>
              <a:rPr lang="en-US" sz="1800" u="sng" dirty="0" err="1">
                <a:solidFill>
                  <a:srgbClr val="FF0000"/>
                </a:solidFill>
              </a:rPr>
              <a:t>ομάδες</a:t>
            </a:r>
            <a:r>
              <a:rPr lang="en-US" sz="1800" u="sng" dirty="0">
                <a:solidFill>
                  <a:srgbClr val="FF0000"/>
                </a:solidFill>
              </a:rPr>
              <a:t> α</a:t>
            </a:r>
            <a:r>
              <a:rPr lang="en-US" sz="1800" u="sng" dirty="0" err="1">
                <a:solidFill>
                  <a:srgbClr val="FF0000"/>
                </a:solidFill>
              </a:rPr>
              <a:t>υξημένου</a:t>
            </a:r>
            <a:r>
              <a:rPr lang="en-US" sz="1800" u="sng" dirty="0">
                <a:solidFill>
                  <a:srgbClr val="FF0000"/>
                </a:solidFill>
              </a:rPr>
              <a:t> </a:t>
            </a:r>
            <a:r>
              <a:rPr lang="en-US" sz="1800" u="sng" dirty="0" err="1">
                <a:solidFill>
                  <a:srgbClr val="FF0000"/>
                </a:solidFill>
              </a:rPr>
              <a:t>κινδύνου</a:t>
            </a:r>
            <a:r>
              <a:rPr lang="en-US" sz="1800" dirty="0">
                <a:solidFill>
                  <a:srgbClr val="FF0000"/>
                </a:solidFill>
              </a:rPr>
              <a:t>.</a:t>
            </a:r>
          </a:p>
          <a:p>
            <a:pPr lvl="0">
              <a:buFont typeface="+mj-lt"/>
              <a:buAutoNum type="arabicParenR"/>
            </a:pPr>
            <a:endParaRPr 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el-GR">
                <a:latin typeface="Calibri" charset="0"/>
                <a:sym typeface="+mn-ea"/>
              </a:rPr>
              <a:t>HPV</a:t>
            </a:r>
            <a:r>
              <a:rPr lang="el-GR" altLang="de-DE">
                <a:latin typeface="Calibri" charset="0"/>
                <a:sym typeface="+mn-ea"/>
              </a:rPr>
              <a:t>: δομή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/>
              <a:t>Οι ιοί είναι οι μικρότεροι σε μέγεθος μολυσματικοί παράγοντες.</a:t>
            </a:r>
          </a:p>
          <a:p>
            <a:endParaRPr lang="en-US" sz="1600"/>
          </a:p>
          <a:p>
            <a:r>
              <a:rPr lang="el-GR" altLang="en-US" sz="1600"/>
              <a:t>Τ</a:t>
            </a:r>
            <a:r>
              <a:rPr lang="en-US" sz="1600"/>
              <a:t>ο σωματίδιο ενός HPV</a:t>
            </a:r>
            <a:r>
              <a:rPr lang="de-DE" altLang="en-US" sz="1600">
                <a:latin typeface="Calibri" charset="0"/>
              </a:rPr>
              <a:t> </a:t>
            </a:r>
            <a:r>
              <a:rPr lang="de-DE" altLang="en-US" sz="1400">
                <a:latin typeface="Calibri" charset="0"/>
              </a:rPr>
              <a:t>(d=</a:t>
            </a:r>
            <a:r>
              <a:rPr lang="en-US" sz="1400"/>
              <a:t>54 nm)</a:t>
            </a:r>
            <a:r>
              <a:rPr lang="el-GR" altLang="en-US" sz="1600"/>
              <a:t>:</a:t>
            </a:r>
            <a:r>
              <a:rPr lang="en-US" sz="1600"/>
              <a:t> </a:t>
            </a:r>
          </a:p>
          <a:p>
            <a:pPr lvl="1"/>
            <a:r>
              <a:rPr lang="en-US" sz="1400" b="1">
                <a:sym typeface="+mn-ea"/>
              </a:rPr>
              <a:t>εσωτερικά</a:t>
            </a:r>
            <a:r>
              <a:rPr lang="en-US" sz="1400">
                <a:sym typeface="+mn-ea"/>
              </a:rPr>
              <a:t> </a:t>
            </a:r>
            <a:r>
              <a:rPr lang="en-US" sz="1400"/>
              <a:t>απαρτίζεται από </a:t>
            </a:r>
            <a:r>
              <a:rPr lang="en-US" sz="1400" b="1">
                <a:solidFill>
                  <a:srgbClr val="C00000"/>
                </a:solidFill>
              </a:rPr>
              <a:t>διπλή κυκλική έλικα DNA</a:t>
            </a:r>
            <a:r>
              <a:rPr lang="el-GR" altLang="en-US" sz="1400">
                <a:solidFill>
                  <a:srgbClr val="C00000"/>
                </a:solidFill>
              </a:rPr>
              <a:t> </a:t>
            </a:r>
            <a:endParaRPr lang="el-GR" altLang="en-US" sz="1400"/>
          </a:p>
          <a:p>
            <a:pPr lvl="1"/>
            <a:r>
              <a:rPr lang="el-GR" altLang="en-US" sz="1400" b="1"/>
              <a:t>εξωτερικά</a:t>
            </a:r>
            <a:r>
              <a:rPr lang="el-GR" altLang="en-US" sz="1400"/>
              <a:t> περιβάλλεται από </a:t>
            </a:r>
            <a:r>
              <a:rPr lang="en-US" sz="1400"/>
              <a:t>την </a:t>
            </a:r>
            <a:r>
              <a:rPr lang="en-US" sz="1400" b="1">
                <a:solidFill>
                  <a:srgbClr val="C00000"/>
                </a:solidFill>
              </a:rPr>
              <a:t>κάψα</a:t>
            </a:r>
            <a:r>
              <a:rPr lang="en-US" sz="1400"/>
              <a:t>, π</a:t>
            </a:r>
            <a:r>
              <a:rPr lang="el-GR" altLang="en-US" sz="1400"/>
              <a:t>ου </a:t>
            </a:r>
            <a:r>
              <a:rPr lang="en-US" sz="1400"/>
              <a:t>αποτελείται από πρωτεΐνες</a:t>
            </a:r>
            <a:r>
              <a:rPr lang="el-GR" altLang="en-US" sz="1400"/>
              <a:t>-</a:t>
            </a:r>
            <a:r>
              <a:rPr lang="en-US" sz="1400"/>
              <a:t>ιόμορφα «σωματίδια»</a:t>
            </a:r>
            <a:r>
              <a:rPr lang="el-GR" altLang="en-US" sz="1400"/>
              <a:t> (</a:t>
            </a:r>
            <a:r>
              <a:rPr lang="en-US" sz="1400" b="1">
                <a:solidFill>
                  <a:srgbClr val="C00000"/>
                </a:solidFill>
              </a:rPr>
              <a:t>VLPs</a:t>
            </a:r>
            <a:r>
              <a:rPr lang="el-GR" altLang="en-US" sz="1400"/>
              <a:t>- </a:t>
            </a:r>
            <a:r>
              <a:rPr lang="en-US" sz="1400"/>
              <a:t>Virus Like Particles).</a:t>
            </a:r>
          </a:p>
          <a:p>
            <a:endParaRPr lang="en-US" sz="1800"/>
          </a:p>
          <a:p>
            <a:pPr lvl="1">
              <a:buFont typeface="Wingdings" panose="05000000000000000000" charset="0"/>
              <a:buChar char=""/>
            </a:pPr>
            <a:r>
              <a:rPr lang="en-US" sz="1200" b="1" i="1">
                <a:cs typeface="+mn-lt"/>
              </a:rPr>
              <a:t>Το μολυσματικό τμήμα του ιού είναι το DNA του.</a:t>
            </a:r>
            <a:r>
              <a:rPr lang="en-US" sz="1200" i="1">
                <a:cs typeface="+mn-lt"/>
              </a:rPr>
              <a:t> </a:t>
            </a:r>
          </a:p>
          <a:p>
            <a:pPr lvl="1">
              <a:buFont typeface="Wingdings" panose="05000000000000000000" charset="0"/>
              <a:buChar char=""/>
            </a:pPr>
            <a:r>
              <a:rPr lang="en-US" sz="1200" b="1" i="1">
                <a:cs typeface="+mn-lt"/>
              </a:rPr>
              <a:t>Το DNA του HPV εισέρχεται στο ανθρώπινο κύτταρο και το μολύνει</a:t>
            </a:r>
            <a:r>
              <a:rPr lang="el-GR" altLang="en-US" sz="1200" b="1" i="1">
                <a:cs typeface="+mn-lt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835" y="4580890"/>
            <a:ext cx="2305050" cy="129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t="28838"/>
          <a:stretch>
            <a:fillRect/>
          </a:stretch>
        </p:blipFill>
        <p:spPr>
          <a:xfrm>
            <a:off x="3337560" y="4364990"/>
            <a:ext cx="2867025" cy="20402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r="55748"/>
          <a:stretch>
            <a:fillRect/>
          </a:stretch>
        </p:blipFill>
        <p:spPr>
          <a:xfrm>
            <a:off x="1061720" y="4364990"/>
            <a:ext cx="2275840" cy="1986915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23-04-02 at 8.00.28 P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6730"/>
            <a:ext cx="9144000" cy="584454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de-DE">
                <a:latin typeface="Calibri" charset="0"/>
              </a:rPr>
              <a:t>Συμπεράσματα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b="1" u="sng">
                <a:solidFill>
                  <a:srgbClr val="0070C0"/>
                </a:solidFill>
                <a:sym typeface="+mn-ea"/>
              </a:rPr>
              <a:t>Η μόλυνση από τους HPV είναι πολύ συνηθισμένη</a:t>
            </a:r>
            <a:r>
              <a:rPr lang="en-US" sz="1600" b="1">
                <a:sym typeface="+mn-ea"/>
              </a:rPr>
              <a:t>, ιδιαίτερα </a:t>
            </a:r>
            <a:r>
              <a:rPr lang="en-US" sz="1600" b="1" u="sng">
                <a:solidFill>
                  <a:srgbClr val="0070C0"/>
                </a:solidFill>
                <a:sym typeface="+mn-ea"/>
              </a:rPr>
              <a:t>σ</a:t>
            </a:r>
            <a:r>
              <a:rPr lang="el-GR" altLang="en-US" sz="1600" b="1" u="sng">
                <a:solidFill>
                  <a:srgbClr val="0070C0"/>
                </a:solidFill>
                <a:sym typeface="+mn-ea"/>
              </a:rPr>
              <a:t>ε</a:t>
            </a:r>
            <a:r>
              <a:rPr lang="en-US" sz="1600" b="1" u="sng">
                <a:solidFill>
                  <a:srgbClr val="0070C0"/>
                </a:solidFill>
                <a:sym typeface="+mn-ea"/>
              </a:rPr>
              <a:t> ν</a:t>
            </a:r>
            <a:r>
              <a:rPr lang="el-GR" altLang="en-US" sz="1600" b="1" u="sng">
                <a:solidFill>
                  <a:srgbClr val="0070C0"/>
                </a:solidFill>
                <a:sym typeface="+mn-ea"/>
              </a:rPr>
              <a:t>εαρά</a:t>
            </a:r>
            <a:r>
              <a:rPr lang="en-US" sz="1600" b="1" u="sng">
                <a:solidFill>
                  <a:srgbClr val="0070C0"/>
                </a:solidFill>
                <a:sym typeface="+mn-ea"/>
              </a:rPr>
              <a:t> </a:t>
            </a:r>
            <a:r>
              <a:rPr lang="el-GR" altLang="en-US" sz="1600" b="1" u="sng">
                <a:solidFill>
                  <a:srgbClr val="0070C0"/>
                </a:solidFill>
                <a:sym typeface="+mn-ea"/>
              </a:rPr>
              <a:t>άτομα</a:t>
            </a:r>
            <a:r>
              <a:rPr lang="el-GR" altLang="en-US" sz="1600">
                <a:sym typeface="+mn-ea"/>
              </a:rPr>
              <a:t>, </a:t>
            </a:r>
            <a:r>
              <a:rPr lang="en-US" sz="1600" b="1">
                <a:sym typeface="+mn-ea"/>
              </a:rPr>
              <a:t>και συνήθως δεν προκαλεί συμπτώματα.</a:t>
            </a:r>
            <a:endParaRPr lang="en-US" sz="1600" b="1"/>
          </a:p>
          <a:p>
            <a:endParaRPr lang="en-US" sz="1600"/>
          </a:p>
          <a:p>
            <a:r>
              <a:rPr lang="en-US" sz="1600" b="1">
                <a:solidFill>
                  <a:schemeClr val="tx1"/>
                </a:solidFill>
              </a:rPr>
              <a:t>Οι HPV σχετίζονται με την ανάπτυξη</a:t>
            </a:r>
            <a:r>
              <a:rPr lang="en-US" sz="1600"/>
              <a:t> </a:t>
            </a:r>
            <a:r>
              <a:rPr lang="en-US" sz="1600" b="1" u="sng">
                <a:solidFill>
                  <a:srgbClr val="0070C0"/>
                </a:solidFill>
              </a:rPr>
              <a:t>οξυτενών</a:t>
            </a:r>
            <a:r>
              <a:rPr lang="el-GR" altLang="en-US" sz="1600" b="1" u="sng">
                <a:solidFill>
                  <a:srgbClr val="0070C0"/>
                </a:solidFill>
              </a:rPr>
              <a:t> </a:t>
            </a:r>
            <a:r>
              <a:rPr lang="en-US" sz="1600" b="1" u="sng">
                <a:solidFill>
                  <a:srgbClr val="0070C0"/>
                </a:solidFill>
              </a:rPr>
              <a:t>κονδυλωμάτων, καρκίνων του γεννητικού συστήματος (τρ</a:t>
            </a:r>
            <a:r>
              <a:rPr lang="el-GR" altLang="en-US" sz="1600" b="1" u="sng">
                <a:solidFill>
                  <a:srgbClr val="0070C0"/>
                </a:solidFill>
              </a:rPr>
              <a:t>αχήλου</a:t>
            </a:r>
            <a:r>
              <a:rPr lang="en-US" sz="1600" b="1" u="sng">
                <a:solidFill>
                  <a:srgbClr val="0070C0"/>
                </a:solidFill>
              </a:rPr>
              <a:t>, κόλπο</a:t>
            </a:r>
            <a:r>
              <a:rPr lang="el-GR" altLang="en-US" sz="1600" b="1" u="sng">
                <a:solidFill>
                  <a:srgbClr val="0070C0"/>
                </a:solidFill>
              </a:rPr>
              <a:t>υ</a:t>
            </a:r>
            <a:r>
              <a:rPr lang="en-US" sz="1600" b="1" u="sng">
                <a:solidFill>
                  <a:srgbClr val="0070C0"/>
                </a:solidFill>
              </a:rPr>
              <a:t>, αιδοίο</a:t>
            </a:r>
            <a:r>
              <a:rPr lang="el-GR" altLang="en-US" sz="1600" b="1" u="sng">
                <a:solidFill>
                  <a:srgbClr val="0070C0"/>
                </a:solidFill>
              </a:rPr>
              <a:t>υ</a:t>
            </a:r>
            <a:r>
              <a:rPr lang="en-US" sz="1600" b="1" u="sng">
                <a:solidFill>
                  <a:srgbClr val="0070C0"/>
                </a:solidFill>
              </a:rPr>
              <a:t>, πέο</a:t>
            </a:r>
            <a:r>
              <a:rPr lang="el-GR" altLang="en-US" sz="1600" b="1" u="sng">
                <a:solidFill>
                  <a:srgbClr val="0070C0"/>
                </a:solidFill>
              </a:rPr>
              <a:t>υ</a:t>
            </a:r>
            <a:r>
              <a:rPr lang="en-US" sz="1600" b="1" u="sng">
                <a:solidFill>
                  <a:srgbClr val="0070C0"/>
                </a:solidFill>
              </a:rPr>
              <a:t>ς), του</a:t>
            </a:r>
            <a:r>
              <a:rPr lang="el-GR" altLang="en-US" sz="1600" b="1" u="sng">
                <a:solidFill>
                  <a:srgbClr val="0070C0"/>
                </a:solidFill>
              </a:rPr>
              <a:t> </a:t>
            </a:r>
            <a:r>
              <a:rPr lang="en-US" sz="1600" b="1" u="sng">
                <a:solidFill>
                  <a:srgbClr val="0070C0"/>
                </a:solidFill>
              </a:rPr>
              <a:t>πρωκτού και του στοματοφάρυγγα. </a:t>
            </a:r>
          </a:p>
          <a:p>
            <a:endParaRPr lang="en-US" sz="1600"/>
          </a:p>
          <a:p>
            <a:r>
              <a:rPr lang="el-GR" altLang="en-US" sz="1600" b="1" u="sng">
                <a:solidFill>
                  <a:srgbClr val="0070C0"/>
                </a:solidFill>
              </a:rPr>
              <a:t>Ο</a:t>
            </a:r>
            <a:r>
              <a:rPr lang="en-US" sz="1600" b="1" u="sng">
                <a:solidFill>
                  <a:srgbClr val="0070C0"/>
                </a:solidFill>
              </a:rPr>
              <a:t> εμβολιασμός έναντι των HPV </a:t>
            </a:r>
            <a:r>
              <a:rPr lang="el-GR" altLang="en-US" sz="1600" b="1" u="sng">
                <a:solidFill>
                  <a:srgbClr val="0070C0"/>
                </a:solidFill>
              </a:rPr>
              <a:t>αποτελεί πρόληψη κατά του καρκίνου.</a:t>
            </a:r>
            <a:endParaRPr lang="el-GR" altLang="en-US" sz="1600"/>
          </a:p>
          <a:p>
            <a:pPr lvl="1"/>
            <a:r>
              <a:rPr lang="el-GR" altLang="en-US" sz="1400" b="1"/>
              <a:t>προληπτικός έλεγχος για καρκίνο είναι διαθέσιμος μόνο για τον τράχηλο της μήτρας</a:t>
            </a:r>
          </a:p>
          <a:p>
            <a:endParaRPr lang="el-GR" altLang="en-US" sz="1600"/>
          </a:p>
          <a:p>
            <a:r>
              <a:rPr lang="el-GR" altLang="en-US" sz="1600" b="1" u="sng">
                <a:solidFill>
                  <a:srgbClr val="0070C0"/>
                </a:solidFill>
                <a:sym typeface="+mn-ea"/>
              </a:rPr>
              <a:t>Ο εμβολιασμός ιδανικά πρέπει να γίνεται πριν από την έναρξη σεξουαλικών επαφών.</a:t>
            </a:r>
            <a:r>
              <a:rPr lang="el-GR" altLang="en-US" sz="1600">
                <a:sym typeface="+mn-ea"/>
              </a:rPr>
              <a:t> </a:t>
            </a:r>
            <a:r>
              <a:rPr lang="el-GR" altLang="en-US" sz="1600" b="1"/>
              <a:t>“Η πρώιμη προστασία παρέχει καλύτερα αποτελέσματα”. </a:t>
            </a:r>
          </a:p>
          <a:p>
            <a:endParaRPr lang="el-GR" altLang="en-US" sz="1600">
              <a:sym typeface="+mn-ea"/>
            </a:endParaRPr>
          </a:p>
          <a:p>
            <a:pPr>
              <a:buFont typeface="Wingdings" panose="05000000000000000000" charset="0"/>
              <a:buChar char=""/>
            </a:pPr>
            <a:r>
              <a:rPr lang="en-US" sz="1400">
                <a:sym typeface="+mn-ea"/>
              </a:rPr>
              <a:t>Μείζονος σημασίας είναι η εκπαίδευση και ενημέρωση των γονέων </a:t>
            </a:r>
            <a:r>
              <a:rPr lang="el-GR" altLang="en-US" sz="1400">
                <a:sym typeface="+mn-ea"/>
              </a:rPr>
              <a:t>&amp;</a:t>
            </a:r>
            <a:r>
              <a:rPr lang="en-US" sz="1400">
                <a:sym typeface="+mn-ea"/>
              </a:rPr>
              <a:t> των ασθενών από</a:t>
            </a:r>
            <a:r>
              <a:rPr lang="de-DE" altLang="en-US" sz="1400">
                <a:latin typeface="Calibri" charset="0"/>
                <a:sym typeface="+mn-ea"/>
              </a:rPr>
              <a:t> </a:t>
            </a:r>
            <a:r>
              <a:rPr lang="en-US" sz="1400">
                <a:sym typeface="+mn-ea"/>
              </a:rPr>
              <a:t>γυναικολόγους, παιδιάτρους και λοιπο</a:t>
            </a:r>
            <a:r>
              <a:rPr lang="el-GR" altLang="en-US" sz="1400">
                <a:sym typeface="+mn-ea"/>
              </a:rPr>
              <a:t>ύ</a:t>
            </a:r>
            <a:r>
              <a:rPr lang="en-US" sz="1400">
                <a:sym typeface="+mn-ea"/>
              </a:rPr>
              <a:t>ς επαγγελματίες υγείας για τα οφέλη του</a:t>
            </a:r>
            <a:r>
              <a:rPr lang="de-DE" altLang="en-US" sz="1400">
                <a:latin typeface="Calibri" charset="0"/>
                <a:sym typeface="+mn-ea"/>
              </a:rPr>
              <a:t> </a:t>
            </a:r>
            <a:r>
              <a:rPr lang="en-US" sz="1400">
                <a:sym typeface="+mn-ea"/>
              </a:rPr>
              <a:t>HPV</a:t>
            </a:r>
            <a:r>
              <a:rPr lang="de-DE" altLang="en-US" sz="1400">
                <a:latin typeface="Calibri" charset="0"/>
                <a:sym typeface="+mn-ea"/>
              </a:rPr>
              <a:t> </a:t>
            </a:r>
            <a:r>
              <a:rPr lang="en-US" sz="1400">
                <a:sym typeface="+mn-ea"/>
              </a:rPr>
              <a:t>εμβολίου. </a:t>
            </a:r>
            <a:endParaRPr lang="el-GR" altLang="en-US" sz="14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3050"/>
            <a:ext cx="4533900" cy="1162050"/>
          </a:xfrm>
        </p:spPr>
        <p:txBody>
          <a:bodyPr/>
          <a:lstStyle/>
          <a:p>
            <a:r>
              <a:rPr lang="el-GR" altLang="de-DE" u="sng">
                <a:solidFill>
                  <a:srgbClr val="C00000"/>
                </a:solidFill>
                <a:latin typeface="Calibri" charset="0"/>
                <a:sym typeface="+mn-ea"/>
              </a:rPr>
              <a:t>Κλείστε την πόρτα στον καρκίνο!</a:t>
            </a:r>
            <a:br>
              <a:rPr lang="el-GR" altLang="de-DE" b="1">
                <a:solidFill>
                  <a:srgbClr val="C00000"/>
                </a:solidFill>
                <a:latin typeface="Calibri" charset="0"/>
              </a:rPr>
            </a:br>
            <a:endParaRPr lang="el-GR" altLang="de-DE" b="1">
              <a:solidFill>
                <a:srgbClr val="C00000"/>
              </a:solidFill>
              <a:latin typeface="Calibri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544060" cy="469138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altLang="de-DE" sz="1800" b="1">
                <a:latin typeface="Calibri" charset="0"/>
              </a:rPr>
              <a:t>Ως γονείς αποτελείτε το “κλειδί” για την προφύλαξη από καρκίνους που σχετίζονται με τους ιούς </a:t>
            </a:r>
            <a:r>
              <a:rPr lang="de-DE" altLang="el-GR" sz="1800" b="1">
                <a:latin typeface="Calibri" charset="0"/>
              </a:rPr>
              <a:t>HPV.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altLang="el-GR" sz="1800" b="1">
              <a:latin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altLang="de-DE" sz="1800" b="1">
                <a:latin typeface="Calibri" charset="0"/>
              </a:rPr>
              <a:t>Εμβολιάστε δωρεάν τα παιδιά σας από την ηλικία των 9 ετών.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altLang="de-DE" sz="1800" b="1">
              <a:latin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altLang="de-DE" sz="1800" b="1">
                <a:latin typeface="Calibri" charset="0"/>
              </a:rPr>
              <a:t>Το εμβόλιο είναι ασφαλές &amp; αποτελεσματικό.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altLang="de-DE" sz="2000">
              <a:latin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altLang="de-DE" sz="2000">
              <a:latin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altLang="de-DE" sz="2000">
              <a:latin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altLang="de-DE" sz="2000"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54694"/>
          <a:stretch>
            <a:fillRect/>
          </a:stretch>
        </p:blipFill>
        <p:spPr>
          <a:xfrm>
            <a:off x="5001260" y="1032510"/>
            <a:ext cx="4142740" cy="479298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Βιβλιογραφία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400"/>
              <a:t>https://eody.gov.gr/karkinos-toy-trachiloy-tis-mitras</a:t>
            </a:r>
          </a:p>
          <a:p>
            <a:r>
              <a:rPr lang="en-US" sz="1400"/>
              <a:t>https://www.moh.gov.gr/articles/health/dieythynsh-dhmosias-ygieinhs/emboliasmoi/ethniko-programma-emboliasmwn-epe-paidiwn-kai-efhbwn/</a:t>
            </a:r>
          </a:p>
          <a:p>
            <a:r>
              <a:rPr lang="en-US" sz="1400"/>
              <a:t>https://mortakis.hpvinfocenter.gr</a:t>
            </a:r>
          </a:p>
          <a:p>
            <a:r>
              <a:rPr lang="en-US" sz="1400"/>
              <a:t>Epidemiology and burden of HPV-related disease</a:t>
            </a:r>
            <a:r>
              <a:rPr lang="de-DE" altLang="en-US" sz="1400">
                <a:latin typeface="Calibri" charset="0"/>
              </a:rPr>
              <a:t>, </a:t>
            </a:r>
            <a:r>
              <a:rPr lang="en-US" sz="1400"/>
              <a:t>Best Practice &amp; Research Clinical Obstetrics and Gynaecology 47 (2018)</a:t>
            </a:r>
          </a:p>
          <a:p>
            <a:r>
              <a:rPr lang="en-US" sz="1400"/>
              <a:t>https://www.cdc.gov/hpv/index.html</a:t>
            </a:r>
          </a:p>
          <a:p>
            <a:r>
              <a:rPr lang="en-US" sz="1400"/>
              <a:t>https://www.uptodate.com</a:t>
            </a:r>
            <a:r>
              <a:rPr lang="el-GR" altLang="en-US" sz="1400"/>
              <a:t>/</a:t>
            </a:r>
            <a:r>
              <a:rPr lang="de-DE" altLang="el-GR" sz="1400">
                <a:latin typeface="Calibri" charset="0"/>
              </a:rPr>
              <a:t>h</a:t>
            </a:r>
            <a:r>
              <a:rPr lang="en-US" sz="1400"/>
              <a:t>uman papillomavirus infections: Epidemiology and disease associations</a:t>
            </a:r>
          </a:p>
          <a:p>
            <a:r>
              <a:rPr lang="en-US" sz="1400">
                <a:sym typeface="+mn-ea"/>
              </a:rPr>
              <a:t>https://www.uptodate.com</a:t>
            </a:r>
            <a:r>
              <a:rPr lang="el-GR" altLang="en-US" sz="1400">
                <a:sym typeface="+mn-ea"/>
              </a:rPr>
              <a:t>/</a:t>
            </a:r>
            <a:r>
              <a:rPr lang="de-DE" altLang="el-GR" sz="1400">
                <a:latin typeface="Calibri" charset="0"/>
                <a:sym typeface="+mn-ea"/>
              </a:rPr>
              <a:t>h</a:t>
            </a:r>
            <a:r>
              <a:rPr lang="el-GR" altLang="en-US" sz="1400">
                <a:sym typeface="+mn-ea"/>
              </a:rPr>
              <a:t>uman papillomavirus vaccination </a:t>
            </a:r>
          </a:p>
          <a:p>
            <a:r>
              <a:rPr lang="en-US" sz="1400"/>
              <a:t>https://www.ecdc.europa.eu/en/human-papillomavirus</a:t>
            </a:r>
          </a:p>
          <a:p>
            <a:r>
              <a:rPr lang="en-US" sz="1400"/>
              <a:t>https://www.who.int/europe/news/item/29-04-2022-hpv-vaccination-brings-the-who-european-region-closer-to-a-cervical-cancer-free-future</a:t>
            </a:r>
          </a:p>
          <a:p>
            <a:r>
              <a:rPr lang="en-US" sz="1400"/>
              <a:t>https://www.cancer.gov/news-events/cancer-currents-blog/2017/hpv-vaccine-oral-infection</a:t>
            </a:r>
          </a:p>
          <a:p>
            <a:r>
              <a:rPr lang="en-US" sz="1400"/>
              <a:t>Ελληνική Μαιευτική και</a:t>
            </a:r>
            <a:r>
              <a:rPr lang="de-DE" altLang="en-US" sz="1400">
                <a:latin typeface="Calibri" charset="0"/>
              </a:rPr>
              <a:t> </a:t>
            </a:r>
            <a:r>
              <a:rPr lang="en-US" sz="1400"/>
              <a:t>Γυναικολογική Εταιρεία</a:t>
            </a:r>
            <a:r>
              <a:rPr lang="de-DE" altLang="en-US" sz="1400">
                <a:latin typeface="Calibri" charset="0"/>
              </a:rPr>
              <a:t>, </a:t>
            </a:r>
            <a:r>
              <a:rPr lang="en-US" sz="1400"/>
              <a:t>ΠΡΟΦΥΛΑΚΤΙΚΟ ΕΜΒΟΛΙΟ HPV</a:t>
            </a:r>
            <a:r>
              <a:rPr lang="de-DE" altLang="en-US" sz="1400">
                <a:latin typeface="Calibri" charset="0"/>
              </a:rPr>
              <a:t>, Κατευθυντήρια Οδηγία </a:t>
            </a:r>
            <a:r>
              <a:rPr lang="en-US" sz="1400"/>
              <a:t>No 46</a:t>
            </a:r>
            <a:r>
              <a:rPr lang="de-DE" altLang="en-US" sz="1400">
                <a:latin typeface="Calibri" charset="0"/>
              </a:rPr>
              <a:t> </a:t>
            </a:r>
            <a:r>
              <a:rPr lang="en-US" sz="1400"/>
              <a:t>Μάρτιος 2021</a:t>
            </a:r>
          </a:p>
          <a:p>
            <a:r>
              <a:rPr lang="en-US" sz="1400">
                <a:sym typeface="+mn-ea"/>
              </a:rPr>
              <a:t>Ελληνική Μαιευτική και</a:t>
            </a:r>
            <a:r>
              <a:rPr lang="de-DE" altLang="en-US" sz="1400">
                <a:latin typeface="Calibri" charset="0"/>
                <a:sym typeface="+mn-ea"/>
              </a:rPr>
              <a:t> </a:t>
            </a:r>
            <a:r>
              <a:rPr lang="en-US" sz="1400">
                <a:sym typeface="+mn-ea"/>
              </a:rPr>
              <a:t>Γυναικολογική Εταιρεία</a:t>
            </a:r>
            <a:r>
              <a:rPr lang="de-DE" altLang="en-US" sz="1400">
                <a:latin typeface="Calibri" charset="0"/>
                <a:sym typeface="+mn-ea"/>
              </a:rPr>
              <a:t>, </a:t>
            </a:r>
            <a:r>
              <a:rPr lang="en-US" sz="1400"/>
              <a:t>ΔΙΑΓΝΩΣΗ ΚΑΙ ΠΑΡΑΚΟΛΟΥΘΗΣΗ ΤΗΣ ΕΓΚΥΟΥ ΚΑΙ ΤΟΥ ΝΕΟΓΝΟΥ ΤΗΣ ΟΤΑΝ Η ΓΥΝΑΙΚΑ ΠΑΣΧΕΙ ΑΠΟ ΛΟΙΜΩΞΗ ΑΠΟ ΤΟΝ ΙΟ ΤΩΝ ΑΝΘΡΩΠΙΝΩΝ ΘΗΛΩΜΑΤΩΝ</a:t>
            </a:r>
            <a:r>
              <a:rPr lang="de-DE" altLang="en-US" sz="1400">
                <a:latin typeface="Calibri" charset="0"/>
              </a:rPr>
              <a:t>, </a:t>
            </a:r>
            <a:r>
              <a:rPr lang="en-US" sz="1400"/>
              <a:t>Κατευθυντήρια Οδηγία No 49</a:t>
            </a:r>
            <a:r>
              <a:rPr lang="de-DE" altLang="en-US" sz="1400">
                <a:latin typeface="Calibri" charset="0"/>
              </a:rPr>
              <a:t> </a:t>
            </a:r>
            <a:r>
              <a:rPr lang="en-US" sz="1400"/>
              <a:t>Ιούνιος 2021</a:t>
            </a:r>
          </a:p>
          <a:p>
            <a:endParaRPr lang="en-US" sz="1400"/>
          </a:p>
          <a:p>
            <a:endParaRPr lang="en-US" sz="1400"/>
          </a:p>
          <a:p>
            <a:endParaRPr lang="en-US" sz="14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979295" y="188595"/>
            <a:ext cx="4845050" cy="53276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21600000">
            <a:off x="2339340" y="404495"/>
            <a:ext cx="2588260" cy="1935480"/>
            <a:chOff x="0" y="0"/>
            <a:chExt cx="4416615" cy="3342601"/>
          </a:xfrm>
        </p:grpSpPr>
        <p:pic>
          <p:nvPicPr>
            <p:cNvPr id="4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0"/>
              <a:ext cx="4416615" cy="3342601"/>
            </a:xfrm>
            <a:prstGeom prst="rect">
              <a:avLst/>
            </a:prstGeom>
          </p:spPr>
        </p:pic>
        <p:sp>
          <p:nvSpPr>
            <p:cNvPr id="5" name="textbox 3"/>
            <p:cNvSpPr/>
            <p:nvPr/>
          </p:nvSpPr>
          <p:spPr>
            <a:xfrm>
              <a:off x="310983" y="509944"/>
              <a:ext cx="3892169" cy="2322713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4000"/>
                </a:lnSpc>
              </a:pPr>
              <a:endParaRPr lang="en-US" altLang="en-US" sz="680" dirty="0"/>
            </a:p>
            <a:p>
              <a:pPr algn="ctr" rtl="0" eaLnBrk="0">
                <a:lnSpc>
                  <a:spcPct val="105000"/>
                </a:lnSpc>
              </a:pPr>
              <a:r>
                <a:rPr lang="el-GR" altLang="en-US" sz="1600" b="1" dirty="0"/>
                <a:t>Εάν υπήρχε ένα εμβόλιο κατά του καρκίνου, δεν θα το κάνατε στα παιδιά σας;</a:t>
              </a:r>
            </a:p>
          </p:txBody>
        </p:sp>
      </p:grpSp>
      <p:sp>
        <p:nvSpPr>
          <p:cNvPr id="26" name="textbox 23"/>
          <p:cNvSpPr/>
          <p:nvPr/>
        </p:nvSpPr>
        <p:spPr>
          <a:xfrm>
            <a:off x="2483485" y="2636520"/>
            <a:ext cx="2527300" cy="7702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algn="ctr" rtl="0" eaLnBrk="0">
              <a:lnSpc>
                <a:spcPts val="2770"/>
              </a:lnSpc>
            </a:pPr>
            <a:r>
              <a:rPr lang="el-GR" sz="1400" b="1" kern="0" spc="-100" dirty="0">
                <a:solidFill>
                  <a:srgbClr val="FF0000">
                    <a:alpha val="100000"/>
                  </a:srgbClr>
                </a:solidFill>
                <a:ea typeface="Arial" panose="020B0604020202020204"/>
                <a:cs typeface="+mn-lt"/>
              </a:rPr>
              <a:t>Το εμβόλιο </a:t>
            </a:r>
            <a:r>
              <a:rPr sz="1400" b="1" kern="0" spc="-100" dirty="0">
                <a:solidFill>
                  <a:srgbClr val="FF0000">
                    <a:alpha val="100000"/>
                  </a:srgbClr>
                </a:solidFill>
                <a:ea typeface="Arial" panose="020B0604020202020204"/>
                <a:cs typeface="+mn-lt"/>
              </a:rPr>
              <a:t>HPV</a:t>
            </a:r>
            <a:r>
              <a:rPr sz="1400" b="1" kern="0" spc="80" dirty="0">
                <a:solidFill>
                  <a:srgbClr val="FF0000">
                    <a:alpha val="100000"/>
                  </a:srgbClr>
                </a:solidFill>
                <a:ea typeface="Arial" panose="020B0604020202020204"/>
                <a:cs typeface="+mn-lt"/>
              </a:rPr>
              <a:t> </a:t>
            </a:r>
            <a:r>
              <a:rPr lang="el-GR" sz="1400" b="1" kern="0" spc="80" dirty="0">
                <a:solidFill>
                  <a:srgbClr val="FF0000">
                    <a:alpha val="100000"/>
                  </a:srgbClr>
                </a:solidFill>
                <a:ea typeface="Arial" panose="020B0604020202020204"/>
                <a:cs typeface="+mn-lt"/>
              </a:rPr>
              <a:t>προφυλάσσει από τον καρκίνο. </a:t>
            </a:r>
            <a:endParaRPr lang="el-GR" altLang="en-US" sz="1400" b="1" kern="0" spc="80" dirty="0">
              <a:solidFill>
                <a:srgbClr val="FF0000">
                  <a:alpha val="100000"/>
                </a:srgbClr>
              </a:solidFill>
              <a:ea typeface="Arial" panose="020B0604020202020204"/>
              <a:cs typeface="+mn-lt"/>
            </a:endParaRPr>
          </a:p>
        </p:txBody>
      </p:sp>
      <p:sp>
        <p:nvSpPr>
          <p:cNvPr id="31" name="Text Box 30"/>
          <p:cNvSpPr txBox="1"/>
          <p:nvPr/>
        </p:nvSpPr>
        <p:spPr>
          <a:xfrm>
            <a:off x="2521585" y="3837305"/>
            <a:ext cx="2450465" cy="82994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altLang="en-US" sz="1200" b="1">
                <a:cs typeface="+mn-lt"/>
              </a:rPr>
              <a:t>Μιλήστε με το γιατρό για να εμβολιάσετε</a:t>
            </a:r>
          </a:p>
          <a:p>
            <a:pPr algn="ctr"/>
            <a:r>
              <a:rPr lang="el-GR" altLang="en-US" sz="1200" b="1">
                <a:cs typeface="+mn-lt"/>
              </a:rPr>
              <a:t>τους </a:t>
            </a:r>
            <a:r>
              <a:rPr lang="el-GR" altLang="en-US" sz="1200" b="1">
                <a:solidFill>
                  <a:srgbClr val="FF0000"/>
                </a:solidFill>
                <a:cs typeface="+mn-lt"/>
              </a:rPr>
              <a:t>γιούς</a:t>
            </a:r>
            <a:r>
              <a:rPr lang="el-GR" altLang="en-US" sz="1200" b="1">
                <a:cs typeface="+mn-lt"/>
              </a:rPr>
              <a:t> &amp; τις </a:t>
            </a:r>
            <a:r>
              <a:rPr lang="el-GR" altLang="en-US" sz="1200" b="1">
                <a:solidFill>
                  <a:srgbClr val="FF0000"/>
                </a:solidFill>
                <a:cs typeface="+mn-lt"/>
              </a:rPr>
              <a:t>κόρες</a:t>
            </a:r>
            <a:r>
              <a:rPr lang="el-GR" altLang="en-US" sz="1200" b="1">
                <a:cs typeface="+mn-lt"/>
              </a:rPr>
              <a:t> σας έναντι του </a:t>
            </a:r>
            <a:r>
              <a:rPr lang="de-DE" altLang="el-GR" sz="1200" b="1">
                <a:cs typeface="+mn-lt"/>
              </a:rPr>
              <a:t>HPV.</a:t>
            </a:r>
            <a:r>
              <a:rPr lang="el-GR" altLang="en-US" sz="1200" b="1">
                <a:cs typeface="+mn-lt"/>
              </a:rPr>
              <a:t>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350135" y="5661025"/>
            <a:ext cx="34594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l-GR" altLang="en-US" sz="3200" b="1">
                <a:sym typeface="+mn-ea"/>
              </a:rPr>
              <a:t>Ευχαριστώ πολύ!</a:t>
            </a:r>
            <a:endParaRPr lang="en-US" sz="3200"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Πώς αρχίζει μια μόλυνση από HPV;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b="1"/>
              <a:t>Οι HPV </a:t>
            </a:r>
            <a:r>
              <a:rPr lang="en-US" sz="1600" b="1" u="sng"/>
              <a:t>δεν</a:t>
            </a:r>
            <a:r>
              <a:rPr lang="en-US" sz="1600" b="1"/>
              <a:t> μπορούν να πολλαπλασιαστούν από μόνοι τους.</a:t>
            </a:r>
          </a:p>
          <a:p>
            <a:endParaRPr lang="el-GR" altLang="en-US" sz="1600" b="1">
              <a:solidFill>
                <a:srgbClr val="0070C0"/>
              </a:solidFill>
              <a:sym typeface="+mn-ea"/>
            </a:endParaRPr>
          </a:p>
          <a:p>
            <a:r>
              <a:rPr lang="el-GR" altLang="en-US" sz="1600">
                <a:solidFill>
                  <a:schemeClr val="tx1"/>
                </a:solidFill>
                <a:sym typeface="+mn-ea"/>
              </a:rPr>
              <a:t>Π</a:t>
            </a:r>
            <a:r>
              <a:rPr lang="en-US" sz="1600">
                <a:solidFill>
                  <a:schemeClr val="tx1"/>
                </a:solidFill>
                <a:sym typeface="+mn-ea"/>
              </a:rPr>
              <a:t>αρασιτ</a:t>
            </a:r>
            <a:r>
              <a:rPr lang="el-GR" altLang="en-US" sz="1600">
                <a:solidFill>
                  <a:schemeClr val="tx1"/>
                </a:solidFill>
                <a:sym typeface="+mn-ea"/>
              </a:rPr>
              <a:t>ούν</a:t>
            </a:r>
            <a:r>
              <a:rPr lang="en-US" sz="1600">
                <a:solidFill>
                  <a:schemeClr val="tx1"/>
                </a:solidFill>
                <a:sym typeface="+mn-ea"/>
              </a:rPr>
              <a:t> στον ανθρώπινο οργανισμό </a:t>
            </a:r>
            <a:r>
              <a:rPr lang="el-GR" altLang="en-US" sz="1600">
                <a:solidFill>
                  <a:schemeClr val="tx1"/>
                </a:solidFill>
                <a:sym typeface="+mn-ea"/>
              </a:rPr>
              <a:t>&amp;</a:t>
            </a:r>
            <a:r>
              <a:rPr lang="el-GR" altLang="en-US" sz="1600" b="1">
                <a:sym typeface="+mn-ea"/>
              </a:rPr>
              <a:t> </a:t>
            </a:r>
            <a:r>
              <a:rPr lang="en-US" sz="1600" b="1">
                <a:solidFill>
                  <a:schemeClr val="tx1"/>
                </a:solidFill>
                <a:sym typeface="+mn-ea"/>
              </a:rPr>
              <a:t>εκμεταλλεύ</a:t>
            </a:r>
            <a:r>
              <a:rPr lang="el-GR" altLang="en-US" sz="1600" b="1">
                <a:solidFill>
                  <a:schemeClr val="tx1"/>
                </a:solidFill>
                <a:sym typeface="+mn-ea"/>
              </a:rPr>
              <a:t>ον</a:t>
            </a:r>
            <a:r>
              <a:rPr lang="en-US" sz="1600" b="1">
                <a:solidFill>
                  <a:schemeClr val="tx1"/>
                </a:solidFill>
                <a:sym typeface="+mn-ea"/>
              </a:rPr>
              <a:t>ται τη φυσιολογική λειτουργία της ανανέωσης των κυττάρων, προκειμένου να πολλαπλασιαστ</a:t>
            </a:r>
            <a:r>
              <a:rPr lang="el-GR" altLang="en-US" sz="1600" b="1">
                <a:solidFill>
                  <a:schemeClr val="tx1"/>
                </a:solidFill>
                <a:sym typeface="+mn-ea"/>
              </a:rPr>
              <a:t>ούν</a:t>
            </a:r>
            <a:r>
              <a:rPr lang="en-US" sz="1600" b="1">
                <a:solidFill>
                  <a:schemeClr val="tx1"/>
                </a:solidFill>
                <a:sym typeface="+mn-ea"/>
              </a:rPr>
              <a:t> και ο</a:t>
            </a:r>
            <a:r>
              <a:rPr lang="el-GR" altLang="en-US" sz="1600" b="1">
                <a:solidFill>
                  <a:schemeClr val="tx1"/>
                </a:solidFill>
                <a:sym typeface="+mn-ea"/>
              </a:rPr>
              <a:t>ι</a:t>
            </a:r>
            <a:r>
              <a:rPr lang="en-US" sz="1600" b="1">
                <a:solidFill>
                  <a:schemeClr val="tx1"/>
                </a:solidFill>
                <a:sym typeface="+mn-ea"/>
              </a:rPr>
              <a:t> ίδιο</a:t>
            </a:r>
            <a:r>
              <a:rPr lang="el-GR" altLang="en-US" sz="1600" b="1">
                <a:solidFill>
                  <a:schemeClr val="tx1"/>
                </a:solidFill>
                <a:sym typeface="+mn-ea"/>
              </a:rPr>
              <a:t>ι.</a:t>
            </a:r>
            <a:endParaRPr lang="el-GR" altLang="en-US" sz="1600" b="1">
              <a:solidFill>
                <a:schemeClr val="tx1"/>
              </a:solidFill>
            </a:endParaRPr>
          </a:p>
          <a:p>
            <a:endParaRPr lang="en-US" sz="1600"/>
          </a:p>
          <a:p>
            <a:r>
              <a:rPr lang="en-US" sz="1600" b="1" u="sng">
                <a:solidFill>
                  <a:srgbClr val="C00000"/>
                </a:solidFill>
              </a:rPr>
              <a:t>Οι μικροτραυματισμοί του δέρματος και των βλεννογόνων κατά τη σεξουαλική επαφή</a:t>
            </a:r>
            <a:r>
              <a:rPr lang="en-US" sz="1600">
                <a:solidFill>
                  <a:srgbClr val="7030A0"/>
                </a:solidFill>
              </a:rPr>
              <a:t> </a:t>
            </a:r>
            <a:r>
              <a:rPr lang="en-US" sz="1600"/>
              <a:t>δίνουν την ευκαιρία στους HPV να </a:t>
            </a:r>
            <a:r>
              <a:rPr lang="en-US" sz="1600" b="1"/>
              <a:t>μολύνουν τη βασική στιβάδα</a:t>
            </a:r>
            <a:r>
              <a:rPr lang="en-US" sz="1600"/>
              <a:t> </a:t>
            </a:r>
            <a:r>
              <a:rPr lang="en-US" sz="1600" b="1"/>
              <a:t>κυττάρων</a:t>
            </a:r>
            <a:r>
              <a:rPr lang="en-US" sz="1600"/>
              <a:t> του επιθηλίου και να αρχίσουν να πολλαπλασιάζονται</a:t>
            </a:r>
            <a:r>
              <a:rPr lang="el-GR" altLang="en-US" sz="1600"/>
              <a:t>.</a:t>
            </a:r>
          </a:p>
        </p:txBody>
      </p:sp>
      <p:pic>
        <p:nvPicPr>
          <p:cNvPr id="4" name="Picture 3" descr="Screenshot 2023-03-26 at 8.27.58 P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675" y="4437380"/>
            <a:ext cx="1334770" cy="15748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267585" y="6092825"/>
            <a:ext cx="296291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/>
              <a:t>«σχισμή» από μικροτραυματισμό του επιθηλίου κατά τη</a:t>
            </a:r>
            <a:r>
              <a:rPr lang="de-DE" altLang="en-US" sz="1000">
                <a:latin typeface="Calibri" charset="0"/>
              </a:rPr>
              <a:t> </a:t>
            </a:r>
            <a:r>
              <a:rPr lang="en-US" sz="1000"/>
              <a:t>σεξουαλική επαφή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l-GR">
                <a:latin typeface="Calibri" charset="0"/>
                <a:sym typeface="+mn-ea"/>
              </a:rPr>
              <a:t>HPV</a:t>
            </a:r>
            <a:r>
              <a:rPr lang="el-GR" altLang="de-DE">
                <a:latin typeface="Calibri" charset="0"/>
                <a:sym typeface="+mn-ea"/>
              </a:rPr>
              <a:t>: πολλαπλασιασμός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altLang="en-US" sz="1600" b="1">
                <a:solidFill>
                  <a:schemeClr val="tx1"/>
                </a:solidFill>
              </a:rPr>
              <a:t>Εισέρχεται από τις</a:t>
            </a:r>
            <a:r>
              <a:rPr lang="el-GR" altLang="en-US" sz="1600" b="1">
                <a:solidFill>
                  <a:srgbClr val="C00000"/>
                </a:solidFill>
              </a:rPr>
              <a:t> </a:t>
            </a:r>
            <a:r>
              <a:rPr lang="el-GR" altLang="en-US" sz="1600" b="1" u="sng">
                <a:solidFill>
                  <a:srgbClr val="C00000"/>
                </a:solidFill>
              </a:rPr>
              <a:t>σχισμές του επιθηλίου</a:t>
            </a:r>
            <a:r>
              <a:rPr lang="el-GR" altLang="en-US" sz="1600" b="1">
                <a:solidFill>
                  <a:schemeClr val="tx1"/>
                </a:solidFill>
              </a:rPr>
              <a:t>, μολύνει τα</a:t>
            </a:r>
            <a:r>
              <a:rPr lang="el-GR" altLang="en-US" sz="1600" b="1">
                <a:solidFill>
                  <a:srgbClr val="C00000"/>
                </a:solidFill>
              </a:rPr>
              <a:t> </a:t>
            </a:r>
            <a:r>
              <a:rPr lang="el-GR" altLang="en-US" sz="1600" b="1" u="sng">
                <a:solidFill>
                  <a:srgbClr val="C00000"/>
                </a:solidFill>
              </a:rPr>
              <a:t>κύτταρα της βασικής στιβάδας</a:t>
            </a:r>
            <a:r>
              <a:rPr lang="el-GR" altLang="en-US" sz="1600" b="1">
                <a:solidFill>
                  <a:srgbClr val="C00000"/>
                </a:solidFill>
              </a:rPr>
              <a:t> </a:t>
            </a:r>
            <a:r>
              <a:rPr lang="el-GR" altLang="en-US" sz="1600" b="1">
                <a:solidFill>
                  <a:schemeClr val="tx1"/>
                </a:solidFill>
              </a:rPr>
              <a:t>και</a:t>
            </a:r>
            <a:r>
              <a:rPr lang="el-GR" altLang="en-US" sz="1600" b="1">
                <a:solidFill>
                  <a:srgbClr val="C00000"/>
                </a:solidFill>
              </a:rPr>
              <a:t> </a:t>
            </a:r>
            <a:r>
              <a:rPr lang="el-GR" altLang="en-US" sz="1600" b="1">
                <a:solidFill>
                  <a:schemeClr val="tx1"/>
                </a:solidFill>
              </a:rPr>
              <a:t>εγκαθίσταται</a:t>
            </a:r>
            <a:r>
              <a:rPr lang="el-GR" altLang="en-US" sz="1600" b="1">
                <a:solidFill>
                  <a:srgbClr val="C00000"/>
                </a:solidFill>
              </a:rPr>
              <a:t> </a:t>
            </a:r>
            <a:r>
              <a:rPr lang="el-GR" altLang="en-US" sz="1600" b="1" u="sng">
                <a:solidFill>
                  <a:srgbClr val="C00000"/>
                </a:solidFill>
              </a:rPr>
              <a:t>μέσα στον πυρήνα των κυττάρων</a:t>
            </a:r>
            <a:r>
              <a:rPr lang="el-GR" altLang="en-US" sz="1600" b="1">
                <a:solidFill>
                  <a:schemeClr val="tx1"/>
                </a:solidFill>
              </a:rPr>
              <a:t>.</a:t>
            </a:r>
            <a:endParaRPr lang="el-GR" altLang="en-US" sz="1600" b="1">
              <a:solidFill>
                <a:srgbClr val="7030A0"/>
              </a:solidFill>
            </a:endParaRPr>
          </a:p>
          <a:p>
            <a:pPr lvl="0"/>
            <a:endParaRPr lang="el-GR" altLang="en-US" sz="1600" b="1">
              <a:solidFill>
                <a:srgbClr val="7030A0"/>
              </a:solidFill>
            </a:endParaRPr>
          </a:p>
          <a:p>
            <a:pPr lvl="0"/>
            <a:r>
              <a:rPr lang="el-GR" altLang="en-US" sz="1600" b="1">
                <a:solidFill>
                  <a:srgbClr val="0070C0"/>
                </a:solidFill>
              </a:rPr>
              <a:t>Τα θυγατρικά κύτταρα</a:t>
            </a:r>
            <a:r>
              <a:rPr lang="el-GR" altLang="en-US" sz="1600">
                <a:solidFill>
                  <a:srgbClr val="0070C0"/>
                </a:solidFill>
              </a:rPr>
              <a:t> </a:t>
            </a:r>
            <a:r>
              <a:rPr lang="el-GR" altLang="en-US" sz="1600"/>
              <a:t>που προκύπτουν από τη διαίρεση των κυττάρων της βασικής στιβάδας </a:t>
            </a:r>
            <a:r>
              <a:rPr lang="el-GR" altLang="en-US" sz="1600" b="1" u="sng">
                <a:solidFill>
                  <a:srgbClr val="0070C0"/>
                </a:solidFill>
              </a:rPr>
              <a:t>έχουν μέσα τους το</a:t>
            </a:r>
            <a:r>
              <a:rPr lang="de-DE" altLang="el-GR" sz="1600" b="1" u="sng">
                <a:solidFill>
                  <a:srgbClr val="0070C0"/>
                </a:solidFill>
                <a:latin typeface="Calibri" charset="0"/>
              </a:rPr>
              <a:t> DNA </a:t>
            </a:r>
            <a:r>
              <a:rPr lang="el-GR" altLang="de-DE" sz="1600" b="1" u="sng">
                <a:solidFill>
                  <a:srgbClr val="0070C0"/>
                </a:solidFill>
                <a:latin typeface="Calibri" charset="0"/>
              </a:rPr>
              <a:t>του </a:t>
            </a:r>
            <a:r>
              <a:rPr lang="de-DE" altLang="el-GR" sz="1600" b="1" u="sng">
                <a:solidFill>
                  <a:srgbClr val="0070C0"/>
                </a:solidFill>
                <a:latin typeface="Calibri" charset="0"/>
              </a:rPr>
              <a:t>HPV</a:t>
            </a:r>
            <a:r>
              <a:rPr lang="el-GR" altLang="de-DE" sz="1600">
                <a:latin typeface="Calibri" charset="0"/>
              </a:rPr>
              <a:t>.</a:t>
            </a:r>
            <a:endParaRPr lang="en-US" sz="1600"/>
          </a:p>
          <a:p>
            <a:endParaRPr lang="en-US" sz="16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700" y="4277995"/>
            <a:ext cx="2409825" cy="156781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5946140" y="5881370"/>
            <a:ext cx="9575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altLang="de-DE" sz="1000">
                <a:latin typeface="Calibri" charset="0"/>
              </a:rPr>
              <a:t>κοιλοκύτταρα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t="44644" b="2576"/>
          <a:stretch>
            <a:fillRect/>
          </a:stretch>
        </p:blipFill>
        <p:spPr>
          <a:xfrm>
            <a:off x="1403350" y="3500755"/>
            <a:ext cx="3676650" cy="296608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de-DE" sz="4000">
                <a:latin typeface="Calibri" charset="0"/>
              </a:rPr>
              <a:t>Πώς μεταδίδονται οι</a:t>
            </a:r>
            <a:r>
              <a:rPr lang="de-DE" altLang="el-GR" sz="4000">
                <a:latin typeface="Calibri" charset="0"/>
              </a:rPr>
              <a:t> </a:t>
            </a:r>
            <a:r>
              <a:rPr lang="el-GR" altLang="de-DE" sz="4000">
                <a:latin typeface="Calibri" charset="0"/>
              </a:rPr>
              <a:t>γεννητικοί </a:t>
            </a:r>
            <a:r>
              <a:rPr lang="de-DE" altLang="el-GR" sz="4000">
                <a:latin typeface="Calibri" charset="0"/>
              </a:rPr>
              <a:t>HPV</a:t>
            </a:r>
            <a:r>
              <a:rPr lang="el-GR" altLang="de-DE" sz="4000">
                <a:latin typeface="Calibri" charset="0"/>
              </a:rPr>
              <a:t>;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4525963"/>
          </a:xfrm>
        </p:spPr>
        <p:txBody>
          <a:bodyPr>
            <a:normAutofit/>
          </a:bodyPr>
          <a:lstStyle/>
          <a:p>
            <a:r>
              <a:rPr lang="el-GR" altLang="en-US" sz="1600" b="1" u="sng"/>
              <a:t>Απαιτείται</a:t>
            </a:r>
            <a:r>
              <a:rPr lang="el-GR" altLang="en-US" sz="1600" u="sng"/>
              <a:t> </a:t>
            </a:r>
            <a:r>
              <a:rPr lang="el-GR" altLang="en-US" sz="1600" b="1" u="sng">
                <a:solidFill>
                  <a:schemeClr val="tx1"/>
                </a:solidFill>
              </a:rPr>
              <a:t>άμεση</a:t>
            </a:r>
            <a:r>
              <a:rPr lang="el-GR" altLang="en-US" sz="1600" u="sng">
                <a:solidFill>
                  <a:schemeClr val="tx1"/>
                </a:solidFill>
              </a:rPr>
              <a:t> </a:t>
            </a:r>
            <a:r>
              <a:rPr lang="el-GR" altLang="en-US" sz="1600" b="1" u="sng">
                <a:solidFill>
                  <a:schemeClr val="tx1"/>
                </a:solidFill>
              </a:rPr>
              <a:t>τριβή με δέρμα ή βλεννογόνο που φέρει αλλοιώσεις από HPV</a:t>
            </a:r>
            <a:r>
              <a:rPr lang="el-GR" altLang="en-US" sz="1600" b="1">
                <a:solidFill>
                  <a:schemeClr val="tx1"/>
                </a:solidFill>
              </a:rPr>
              <a:t>.</a:t>
            </a:r>
            <a:endParaRPr lang="el-GR" altLang="en-US" sz="1600" u="sng">
              <a:solidFill>
                <a:schemeClr val="tx1"/>
              </a:solidFill>
            </a:endParaRPr>
          </a:p>
          <a:p>
            <a:pPr lvl="1"/>
            <a:r>
              <a:rPr lang="el-GR" altLang="en-US" sz="1400"/>
              <a:t>Η απλή μεταφορά του ιού από άτομο σε άτομο </a:t>
            </a:r>
            <a:r>
              <a:rPr lang="el-GR" altLang="en-US" sz="1400" u="sng"/>
              <a:t>δεν</a:t>
            </a:r>
            <a:r>
              <a:rPr lang="el-GR" altLang="en-US" sz="1400"/>
              <a:t> είναι συνήθως ικανή να δημιουργήσει λοίμωξη. Πρέπει να υπάρξει τριβή και να προκύψουν </a:t>
            </a:r>
            <a:r>
              <a:rPr lang="el-GR" altLang="en-US" sz="1400" u="sng"/>
              <a:t>μικροτραυματισμοί</a:t>
            </a:r>
            <a:r>
              <a:rPr lang="el-GR" altLang="en-US" sz="1400"/>
              <a:t> για να εισχωρήσει ο ιός στο επιθήλιο.</a:t>
            </a:r>
          </a:p>
          <a:p>
            <a:endParaRPr lang="el-GR" altLang="en-US" sz="1600"/>
          </a:p>
          <a:p>
            <a:r>
              <a:rPr lang="el-GR" altLang="en-US" sz="1600" b="1"/>
              <a:t>Οι πιο συνηθισμένοι τρόποι μετάδοσης</a:t>
            </a:r>
            <a:r>
              <a:rPr lang="de-DE" altLang="el-GR" sz="1600" b="1">
                <a:latin typeface="Calibri" charset="0"/>
              </a:rPr>
              <a:t> </a:t>
            </a:r>
            <a:r>
              <a:rPr lang="el-GR" altLang="de-DE" sz="1600" b="1">
                <a:latin typeface="Calibri" charset="0"/>
                <a:sym typeface="+mn-ea"/>
              </a:rPr>
              <a:t>είναι μέσω:</a:t>
            </a:r>
          </a:p>
          <a:p>
            <a:pPr lvl="1"/>
            <a:r>
              <a:rPr lang="el-GR" altLang="de-DE" sz="1600" b="1">
                <a:solidFill>
                  <a:srgbClr val="0070C0"/>
                </a:solidFill>
                <a:latin typeface="Calibri" charset="0"/>
                <a:sym typeface="+mn-ea"/>
              </a:rPr>
              <a:t>σεξουαλικής επαφής</a:t>
            </a:r>
            <a:r>
              <a:rPr lang="el-GR" altLang="de-DE" sz="1600">
                <a:latin typeface="Calibri" charset="0"/>
                <a:sym typeface="+mn-ea"/>
              </a:rPr>
              <a:t> (κολπικής ή πρωκτικής)</a:t>
            </a:r>
          </a:p>
          <a:p>
            <a:pPr lvl="1"/>
            <a:r>
              <a:rPr lang="el-GR" altLang="de-DE" sz="1600" b="1">
                <a:solidFill>
                  <a:srgbClr val="0070C0"/>
                </a:solidFill>
                <a:latin typeface="Calibri" charset="0"/>
                <a:sym typeface="+mn-ea"/>
              </a:rPr>
              <a:t>τριβή των γεννητικών οργάνων με το χέρι ή μεταξύ τους χωρίς εισχώρηση</a:t>
            </a:r>
            <a:r>
              <a:rPr lang="el-GR" altLang="de-DE" sz="1600" b="1">
                <a:latin typeface="Calibri" charset="0"/>
                <a:sym typeface="+mn-ea"/>
              </a:rPr>
              <a:t> </a:t>
            </a:r>
          </a:p>
          <a:p>
            <a:pPr lvl="1"/>
            <a:r>
              <a:rPr lang="el-GR" altLang="de-DE" sz="1600" b="1">
                <a:solidFill>
                  <a:srgbClr val="0070C0"/>
                </a:solidFill>
                <a:latin typeface="Calibri" charset="0"/>
                <a:sym typeface="+mn-ea"/>
              </a:rPr>
              <a:t>στοματογεννητική επαφή </a:t>
            </a:r>
          </a:p>
          <a:p>
            <a:pPr lvl="1"/>
            <a:r>
              <a:rPr lang="el-GR" altLang="de-DE" sz="1600" b="1">
                <a:solidFill>
                  <a:srgbClr val="0070C0"/>
                </a:solidFill>
                <a:latin typeface="Calibri" charset="0"/>
                <a:sym typeface="+mn-ea"/>
              </a:rPr>
              <a:t>κοινή χρήση σεξουαλικών συσκευών.</a:t>
            </a:r>
            <a:r>
              <a:rPr lang="el-GR" altLang="de-DE" sz="1600">
                <a:solidFill>
                  <a:srgbClr val="0070C0"/>
                </a:solidFill>
                <a:latin typeface="Calibri" charset="0"/>
                <a:sym typeface="+mn-ea"/>
              </a:rPr>
              <a:t>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224280" y="4796790"/>
            <a:ext cx="6694805" cy="7988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 anchor="t">
            <a:spAutoFit/>
          </a:bodyPr>
          <a:lstStyle/>
          <a:p>
            <a:pPr algn="ctr"/>
            <a:endParaRPr lang="el-GR" altLang="de-DE" sz="1400" b="1">
              <a:solidFill>
                <a:srgbClr val="C00000"/>
              </a:solidFill>
              <a:latin typeface="Calibri" charset="0"/>
              <a:sym typeface="+mn-ea"/>
            </a:endParaRPr>
          </a:p>
          <a:p>
            <a:pPr algn="ctr"/>
            <a:r>
              <a:rPr lang="el-GR" altLang="de-DE" sz="1600" b="1">
                <a:solidFill>
                  <a:srgbClr val="C00000"/>
                </a:solidFill>
                <a:latin typeface="Calibri" charset="0"/>
                <a:sym typeface="+mn-ea"/>
              </a:rPr>
              <a:t>Τα προφυλακτικά </a:t>
            </a:r>
            <a:r>
              <a:rPr lang="el-GR" altLang="de-DE" sz="1600" b="1" u="sng">
                <a:solidFill>
                  <a:srgbClr val="C00000"/>
                </a:solidFill>
                <a:latin typeface="Calibri" charset="0"/>
                <a:sym typeface="+mn-ea"/>
              </a:rPr>
              <a:t>δεν</a:t>
            </a:r>
            <a:r>
              <a:rPr lang="el-GR" altLang="de-DE" sz="1600" b="1">
                <a:solidFill>
                  <a:srgbClr val="C00000"/>
                </a:solidFill>
                <a:latin typeface="Calibri" charset="0"/>
                <a:sym typeface="+mn-ea"/>
              </a:rPr>
              <a:t> παρέχουν πλήρη προστασία έναντι των </a:t>
            </a:r>
            <a:r>
              <a:rPr lang="de-DE" altLang="en-US" sz="1600" b="1">
                <a:solidFill>
                  <a:srgbClr val="C00000"/>
                </a:solidFill>
                <a:latin typeface="Calibri" charset="0"/>
                <a:sym typeface="+mn-ea"/>
              </a:rPr>
              <a:t>HPV</a:t>
            </a:r>
          </a:p>
          <a:p>
            <a:pPr algn="ctr"/>
            <a:endParaRPr lang="en-US" sz="16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4980</Words>
  <Application>Microsoft Office PowerPoint</Application>
  <PresentationFormat>Προβολή στην οθόνη (4:3)</PresentationFormat>
  <Paragraphs>558</Paragraphs>
  <Slides>64</Slides>
  <Notes>9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64</vt:i4>
      </vt:variant>
    </vt:vector>
  </HeadingPairs>
  <TitlesOfParts>
    <vt:vector size="70" baseType="lpstr">
      <vt:lpstr>Arial</vt:lpstr>
      <vt:lpstr>Arial Black</vt:lpstr>
      <vt:lpstr>Arial Bold Italic</vt:lpstr>
      <vt:lpstr>Calibri</vt:lpstr>
      <vt:lpstr>Wingdings</vt:lpstr>
      <vt:lpstr>Θέμα του Office</vt:lpstr>
      <vt:lpstr>Εμβολιασμός αγοριών &amp; κοριτσιών έναντι των ιών HPV</vt:lpstr>
      <vt:lpstr>Εισαγωγή</vt:lpstr>
      <vt:lpstr>Περιεχόμενα</vt:lpstr>
      <vt:lpstr>Τι είναι οι HPV;</vt:lpstr>
      <vt:lpstr>Γεννητικοί HPV: τύποι </vt:lpstr>
      <vt:lpstr>HPV: δομή</vt:lpstr>
      <vt:lpstr>Πώς αρχίζει μια μόλυνση από HPV;</vt:lpstr>
      <vt:lpstr>HPV: πολλαπλασιασμός</vt:lpstr>
      <vt:lpstr>Πώς μεταδίδονται οι γεννητικοί HPV; </vt:lpstr>
      <vt:lpstr>Πόσο συχνή είναι η λοίμωξη HPV;</vt:lpstr>
      <vt:lpstr>HPV: επιδημιολογία</vt:lpstr>
      <vt:lpstr>Πού εντοπίζεται η HPV μόλυνση;</vt:lpstr>
      <vt:lpstr>Τι προκαλούν οι γεννητικοί HPV;  </vt:lpstr>
      <vt:lpstr>Οξυτενή κονδυλώματα</vt:lpstr>
      <vt:lpstr>Γεννητικά κονδυλώματα</vt:lpstr>
      <vt:lpstr>Θηλώματα στόματος</vt:lpstr>
      <vt:lpstr>Αλλοιώσεις τραχήλου μήτρας</vt:lpstr>
      <vt:lpstr>Ορολογία CIN  </vt:lpstr>
      <vt:lpstr>CIN-1, 2, 3</vt:lpstr>
      <vt:lpstr>Ρόλος της HPV λοίμωξης</vt:lpstr>
      <vt:lpstr>Φυσική ιστορία CIN</vt:lpstr>
      <vt:lpstr>Διαδικασία καρκινογένεσης στον τράχηλο</vt:lpstr>
      <vt:lpstr>Καρκίνος τραχήλου μήτρας</vt:lpstr>
      <vt:lpstr>HPV &amp; καρκίνος τραχήλου μήτρας</vt:lpstr>
      <vt:lpstr>Καρκίνος αιδοίου</vt:lpstr>
      <vt:lpstr>Καρκίνος κόλπου</vt:lpstr>
      <vt:lpstr>Καρκίνος πρωκτού</vt:lpstr>
      <vt:lpstr>Καρκίνοι στοματοφάρυγγα</vt:lpstr>
      <vt:lpstr>Καρκίνος πέους</vt:lpstr>
      <vt:lpstr>HPV-σχετιζόμενοι καρκίνοι ΗΠΑ (2015–2019)</vt:lpstr>
      <vt:lpstr>Παρουσίαση του PowerPoint</vt:lpstr>
      <vt:lpstr>HPV &amp; κύηση</vt:lpstr>
      <vt:lpstr>HPV &amp; νεογνό</vt:lpstr>
      <vt:lpstr>Υπάρχει θεραπεία για τους HPV;</vt:lpstr>
      <vt:lpstr>Αντιμετώπιση αλλοιώσεων τραχήλου</vt:lpstr>
      <vt:lpstr>Αντιμετώπιση κονδυλωμάτων</vt:lpstr>
      <vt:lpstr>Τρόποι πρόληψης</vt:lpstr>
      <vt:lpstr>Πρωτογενής πρόληψη- Εμβόλια</vt:lpstr>
      <vt:lpstr>Διαθέσιμα εμβόλια HPV διεθνώς</vt:lpstr>
      <vt:lpstr>Παρουσίαση του PowerPoint</vt:lpstr>
      <vt:lpstr>Πότε πρέπει να γίνεται το εμβόλιο; </vt:lpstr>
      <vt:lpstr>Ποια παιδιά εμβολιάζονται;</vt:lpstr>
      <vt:lpstr>Ποιος κάνει 2 δόσεις εμβολίου;</vt:lpstr>
      <vt:lpstr>Ποιος κάνει 3 δόσεις εμβολίου;</vt:lpstr>
      <vt:lpstr>Μπορεί να γίνει το εμβόλιο αργότερα;</vt:lpstr>
      <vt:lpstr>Είναι το εμβόλιο αποτελεσματικό;</vt:lpstr>
      <vt:lpstr>Είναι το εμβόλιο HPV ασφαλές;</vt:lpstr>
      <vt:lpstr>Πιθανές ανεπιθύμητες ενέργειες</vt:lpstr>
      <vt:lpstr>Παρουσίαση του PowerPoint</vt:lpstr>
      <vt:lpstr>Γιατί είναι αναγκαίο να κάνει το παιδί μου το εμβόλιο έναντι του ιού HPV;</vt:lpstr>
      <vt:lpstr>Γιατί χρειάζεται να γίνει ο εμβολιασμός σε τόσο μικρή ηλικία;</vt:lpstr>
      <vt:lpstr>Πόσο διαρκεί η προστασία;</vt:lpstr>
      <vt:lpstr>Προστατεύει το εμβόλιο από άλλα σεξουαλικά μεταδιδόμενα νοσήματα;</vt:lpstr>
      <vt:lpstr>Μετά τον εμβολιασμό, πρέπει οι γυναίκες να συνεχίσουν να ελέγχονται;</vt:lpstr>
      <vt:lpstr>Γιατί χρειάζεται τα αγόρια να κάνουν το εμβόλιο έναντι του HPV;</vt:lpstr>
      <vt:lpstr>Θα αλλάξει η σεξουαλική συμπεριφορά του παιδιού μετά τον εμβολιασμό;</vt:lpstr>
      <vt:lpstr>Η πορεία των εμβολιασμών έναντι HPV στην Ελλάδα</vt:lpstr>
      <vt:lpstr>Η πολιτική εμβολιασμών έναντι HPV στην Ευρώπη</vt:lpstr>
      <vt:lpstr>Η γνωμοδότηση της Εθνικής Επιτροπής Εμβολιασμών</vt:lpstr>
      <vt:lpstr>Παρουσίαση του PowerPoint</vt:lpstr>
      <vt:lpstr>Συμπεράσματα</vt:lpstr>
      <vt:lpstr>Κλείστε την πόρτα στον καρκίνο! </vt:lpstr>
      <vt:lpstr>Βιβλιογραφία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Εμβολιασμός αγοριών &amp; κοριτσιών έναντι του ιού των ανθρώπινων θηλωμάτων (HPV)</dc:title>
  <dc:creator>User</dc:creator>
  <cp:lastModifiedBy>ΑΡΓΥΡΩ ΑΝΔΡΟΥΛΙΔΑΚΗ</cp:lastModifiedBy>
  <cp:revision>234</cp:revision>
  <dcterms:created xsi:type="dcterms:W3CDTF">2023-04-11T11:33:44Z</dcterms:created>
  <dcterms:modified xsi:type="dcterms:W3CDTF">2023-06-14T07:31:52Z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1033-4.4.2.7667</vt:lpwstr>
  </property>
</Properties>
</file>