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  <p:sldMasterId id="2147483915" r:id="rId2"/>
  </p:sldMasterIdLst>
  <p:sldIdLst>
    <p:sldId id="256" r:id="rId3"/>
    <p:sldId id="258" r:id="rId4"/>
    <p:sldId id="257" r:id="rId5"/>
    <p:sldId id="291" r:id="rId6"/>
    <p:sldId id="268" r:id="rId7"/>
    <p:sldId id="269" r:id="rId8"/>
    <p:sldId id="285" r:id="rId9"/>
    <p:sldId id="292" r:id="rId10"/>
    <p:sldId id="259" r:id="rId11"/>
    <p:sldId id="271" r:id="rId12"/>
    <p:sldId id="262" r:id="rId13"/>
    <p:sldId id="265" r:id="rId14"/>
    <p:sldId id="308" r:id="rId15"/>
    <p:sldId id="307" r:id="rId16"/>
    <p:sldId id="286" r:id="rId17"/>
    <p:sldId id="273" r:id="rId18"/>
    <p:sldId id="310" r:id="rId19"/>
    <p:sldId id="298" r:id="rId20"/>
    <p:sldId id="288" r:id="rId21"/>
    <p:sldId id="277" r:id="rId22"/>
    <p:sldId id="306" r:id="rId23"/>
    <p:sldId id="303" r:id="rId24"/>
    <p:sldId id="309" r:id="rId25"/>
    <p:sldId id="305" r:id="rId26"/>
  </p:sldIdLst>
  <p:sldSz cx="18288000" cy="10287000"/>
  <p:notesSz cx="6858000" cy="9144000"/>
  <p:embeddedFontLst>
    <p:embeddedFont>
      <p:font typeface="Arial Black" panose="020B0A04020102020204" pitchFamily="34" charset="0"/>
      <p:bold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Montserrat Bold" panose="020B0604020202020204" charset="0"/>
      <p:regular r:id="rId32"/>
    </p:embeddedFont>
    <p:embeddedFont>
      <p:font typeface="Roboto Bold" panose="020B0604020202020204" charset="0"/>
      <p:regular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36BEA-7C36-4E52-A30F-B0518C3FADE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D6E01B6-483B-42E1-B600-5F273014017B}">
      <dgm:prSet phldrT="[Κείμενο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dirty="0">
              <a:latin typeface="Candara" panose="020E0502030303020204" pitchFamily="34" charset="0"/>
            </a:rPr>
            <a:t> υγιές στόμα</a:t>
          </a:r>
          <a:endParaRPr lang="el-GR" dirty="0"/>
        </a:p>
      </dgm:t>
    </dgm:pt>
    <dgm:pt modelId="{B80AD239-9A82-44A6-BA8D-40CA22638DE6}" type="parTrans" cxnId="{849C7F7F-E077-484A-B90D-EACC0F860651}">
      <dgm:prSet/>
      <dgm:spPr/>
      <dgm:t>
        <a:bodyPr/>
        <a:lstStyle/>
        <a:p>
          <a:endParaRPr lang="el-GR"/>
        </a:p>
      </dgm:t>
    </dgm:pt>
    <dgm:pt modelId="{789C9C73-35AD-4BFF-A927-AA5E58973987}" type="sibTrans" cxnId="{849C7F7F-E077-484A-B90D-EACC0F860651}">
      <dgm:prSet/>
      <dgm:spPr/>
      <dgm:t>
        <a:bodyPr/>
        <a:lstStyle/>
        <a:p>
          <a:endParaRPr lang="el-GR"/>
        </a:p>
      </dgm:t>
    </dgm:pt>
    <dgm:pt modelId="{FFF64ABB-1C43-4A74-8DE2-A2700712FA6F}">
      <dgm:prSet phldrT="[Κείμενο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dirty="0">
              <a:latin typeface="Candara" panose="020E0502030303020204" pitchFamily="34" charset="0"/>
            </a:rPr>
            <a:t> αύξηση αυτοεκτίμησης και αυτοπεποίθησης</a:t>
          </a:r>
          <a:endParaRPr lang="el-GR" dirty="0"/>
        </a:p>
      </dgm:t>
    </dgm:pt>
    <dgm:pt modelId="{173F9E16-0A68-47DF-9E81-4C022A2CF8B8}" type="parTrans" cxnId="{6FA7D33B-8236-4022-B57C-33DDB490DE27}">
      <dgm:prSet/>
      <dgm:spPr/>
      <dgm:t>
        <a:bodyPr/>
        <a:lstStyle/>
        <a:p>
          <a:endParaRPr lang="el-GR"/>
        </a:p>
      </dgm:t>
    </dgm:pt>
    <dgm:pt modelId="{D6473415-978F-4ABD-9829-C51EA346F272}" type="sibTrans" cxnId="{6FA7D33B-8236-4022-B57C-33DDB490DE27}">
      <dgm:prSet/>
      <dgm:spPr/>
      <dgm:t>
        <a:bodyPr/>
        <a:lstStyle/>
        <a:p>
          <a:endParaRPr lang="el-GR"/>
        </a:p>
      </dgm:t>
    </dgm:pt>
    <dgm:pt modelId="{F73C811F-5B7A-4FDD-A9F4-2E0AB14AC01A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κακή στοματική υγεία </a:t>
          </a:r>
          <a:endParaRPr lang="el-GR" dirty="0"/>
        </a:p>
      </dgm:t>
    </dgm:pt>
    <dgm:pt modelId="{010CE14F-AAC2-445F-A923-6B9FCABEE0FB}" type="parTrans" cxnId="{34C1DADA-CD93-4AA9-9360-D9641DDD7976}">
      <dgm:prSet/>
      <dgm:spPr/>
      <dgm:t>
        <a:bodyPr/>
        <a:lstStyle/>
        <a:p>
          <a:endParaRPr lang="el-GR"/>
        </a:p>
      </dgm:t>
    </dgm:pt>
    <dgm:pt modelId="{34ABA78A-C753-4ECB-B486-EF619B19872F}" type="sibTrans" cxnId="{34C1DADA-CD93-4AA9-9360-D9641DDD7976}">
      <dgm:prSet/>
      <dgm:spPr/>
      <dgm:t>
        <a:bodyPr/>
        <a:lstStyle/>
        <a:p>
          <a:endParaRPr lang="el-GR"/>
        </a:p>
      </dgm:t>
    </dgm:pt>
    <dgm:pt modelId="{B46E64FE-02A4-479C-9F1A-D8171B7B4A2C}">
      <dgm:prSet phldrT="[Κείμενο]"/>
      <dgm:spPr/>
      <dgm:t>
        <a:bodyPr/>
        <a:lstStyle/>
        <a:p>
          <a:pPr>
            <a:buFont typeface="Wingdings" panose="05000000000000000000" pitchFamily="2" charset="2"/>
            <a:buChar char="v"/>
          </a:pPr>
          <a:r>
            <a:rPr lang="el-GR" dirty="0">
              <a:latin typeface="Candara" panose="020E0502030303020204" pitchFamily="34" charset="0"/>
            </a:rPr>
            <a:t>Εμπόδιο στην κοινωνικοποίηση</a:t>
          </a:r>
          <a:endParaRPr lang="el-GR" dirty="0"/>
        </a:p>
      </dgm:t>
    </dgm:pt>
    <dgm:pt modelId="{F5BC43B0-A6A6-448A-9D69-8BDF3EB1077A}" type="parTrans" cxnId="{75C826CE-2E1A-43DA-B7D4-CB15FDA21DEE}">
      <dgm:prSet/>
      <dgm:spPr/>
      <dgm:t>
        <a:bodyPr/>
        <a:lstStyle/>
        <a:p>
          <a:endParaRPr lang="el-GR"/>
        </a:p>
      </dgm:t>
    </dgm:pt>
    <dgm:pt modelId="{75308239-A194-4930-8ECB-2EE910356EB9}" type="sibTrans" cxnId="{75C826CE-2E1A-43DA-B7D4-CB15FDA21DEE}">
      <dgm:prSet/>
      <dgm:spPr/>
      <dgm:t>
        <a:bodyPr/>
        <a:lstStyle/>
        <a:p>
          <a:endParaRPr lang="el-GR"/>
        </a:p>
      </dgm:t>
    </dgm:pt>
    <dgm:pt modelId="{0362E2B3-5306-47FE-B207-7A0BE26BCE00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βελτίωση ποιότητας ζωής. </a:t>
          </a:r>
          <a:endParaRPr lang="el-GR" dirty="0"/>
        </a:p>
      </dgm:t>
    </dgm:pt>
    <dgm:pt modelId="{1603C096-37F2-491F-8FB7-632E7DA99CC7}" type="parTrans" cxnId="{6CCDC76A-D99F-4139-97E7-01F87E13100F}">
      <dgm:prSet/>
      <dgm:spPr/>
      <dgm:t>
        <a:bodyPr/>
        <a:lstStyle/>
        <a:p>
          <a:endParaRPr lang="el-GR"/>
        </a:p>
      </dgm:t>
    </dgm:pt>
    <dgm:pt modelId="{FBBE6BE3-92A0-44F1-82B2-965A76605773}" type="sibTrans" cxnId="{6CCDC76A-D99F-4139-97E7-01F87E13100F}">
      <dgm:prSet/>
      <dgm:spPr/>
      <dgm:t>
        <a:bodyPr/>
        <a:lstStyle/>
        <a:p>
          <a:endParaRPr lang="el-GR"/>
        </a:p>
      </dgm:t>
    </dgm:pt>
    <dgm:pt modelId="{8D5FE0C3-4D0D-4064-9536-CE65FB0752B4}">
      <dgm:prSet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περιορίζει τις διατροφικές επιλογές. </a:t>
          </a:r>
        </a:p>
      </dgm:t>
    </dgm:pt>
    <dgm:pt modelId="{E50715E8-9FFD-4BF4-B409-D5139CAA8E16}" type="parTrans" cxnId="{10C581ED-92CA-4EFE-B037-DCF1CE42DE01}">
      <dgm:prSet/>
      <dgm:spPr/>
      <dgm:t>
        <a:bodyPr/>
        <a:lstStyle/>
        <a:p>
          <a:endParaRPr lang="el-GR"/>
        </a:p>
      </dgm:t>
    </dgm:pt>
    <dgm:pt modelId="{831A5549-9E71-498A-86AD-EE5064862F30}" type="sibTrans" cxnId="{10C581ED-92CA-4EFE-B037-DCF1CE42DE01}">
      <dgm:prSet/>
      <dgm:spPr/>
      <dgm:t>
        <a:bodyPr/>
        <a:lstStyle/>
        <a:p>
          <a:endParaRPr lang="el-GR"/>
        </a:p>
      </dgm:t>
    </dgm:pt>
    <dgm:pt modelId="{62F9C74D-28E7-4758-8FCE-D8393A71FE34}">
      <dgm:prSet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 οδηγεί σε στρες και άγχος.</a:t>
          </a:r>
        </a:p>
      </dgm:t>
    </dgm:pt>
    <dgm:pt modelId="{72EE0183-7CF1-45E9-992C-D736AB4B041C}" type="parTrans" cxnId="{FA711A94-506F-4537-B064-B798EAAD1A5E}">
      <dgm:prSet/>
      <dgm:spPr/>
      <dgm:t>
        <a:bodyPr/>
        <a:lstStyle/>
        <a:p>
          <a:endParaRPr lang="el-GR"/>
        </a:p>
      </dgm:t>
    </dgm:pt>
    <dgm:pt modelId="{CC97491A-330B-4E47-A48A-1F66B4F47E1E}" type="sibTrans" cxnId="{FA711A94-506F-4537-B064-B798EAAD1A5E}">
      <dgm:prSet/>
      <dgm:spPr/>
      <dgm:t>
        <a:bodyPr/>
        <a:lstStyle/>
        <a:p>
          <a:endParaRPr lang="el-GR"/>
        </a:p>
      </dgm:t>
    </dgm:pt>
    <dgm:pt modelId="{62324F9D-376A-45E8-AD8A-847FD7C9ABF2}" type="pres">
      <dgm:prSet presAssocID="{F2436BEA-7C36-4E52-A30F-B0518C3FADEC}" presName="list" presStyleCnt="0">
        <dgm:presLayoutVars>
          <dgm:dir/>
          <dgm:animLvl val="lvl"/>
        </dgm:presLayoutVars>
      </dgm:prSet>
      <dgm:spPr/>
    </dgm:pt>
    <dgm:pt modelId="{D674B39A-6AE3-43C4-A8E9-14669F3B1612}" type="pres">
      <dgm:prSet presAssocID="{CD6E01B6-483B-42E1-B600-5F273014017B}" presName="posSpace" presStyleCnt="0"/>
      <dgm:spPr/>
    </dgm:pt>
    <dgm:pt modelId="{E4A81B56-BA56-4A20-821F-813BB3C379D9}" type="pres">
      <dgm:prSet presAssocID="{CD6E01B6-483B-42E1-B600-5F273014017B}" presName="vertFlow" presStyleCnt="0"/>
      <dgm:spPr/>
    </dgm:pt>
    <dgm:pt modelId="{A0D2ADB7-B0B7-4631-9FC3-76CEC1E7A6D8}" type="pres">
      <dgm:prSet presAssocID="{CD6E01B6-483B-42E1-B600-5F273014017B}" presName="topSpace" presStyleCnt="0"/>
      <dgm:spPr/>
    </dgm:pt>
    <dgm:pt modelId="{92CE9D23-8059-4848-A807-E242DAFE4336}" type="pres">
      <dgm:prSet presAssocID="{CD6E01B6-483B-42E1-B600-5F273014017B}" presName="firstComp" presStyleCnt="0"/>
      <dgm:spPr/>
    </dgm:pt>
    <dgm:pt modelId="{B584CD4B-FD86-4E8C-988C-390E31E09699}" type="pres">
      <dgm:prSet presAssocID="{CD6E01B6-483B-42E1-B600-5F273014017B}" presName="firstChild" presStyleLbl="bgAccFollowNode1" presStyleIdx="0" presStyleCnt="5" custScaleY="92798" custLinFactNeighborX="-15751" custLinFactNeighborY="429"/>
      <dgm:spPr/>
    </dgm:pt>
    <dgm:pt modelId="{C07935F9-5E7D-44F9-8F8F-B40495C74149}" type="pres">
      <dgm:prSet presAssocID="{CD6E01B6-483B-42E1-B600-5F273014017B}" presName="firstChildTx" presStyleLbl="bgAccFollowNode1" presStyleIdx="0" presStyleCnt="5">
        <dgm:presLayoutVars>
          <dgm:bulletEnabled val="1"/>
        </dgm:presLayoutVars>
      </dgm:prSet>
      <dgm:spPr/>
    </dgm:pt>
    <dgm:pt modelId="{1336BF70-CBCE-4310-B1C6-4E9A47654564}" type="pres">
      <dgm:prSet presAssocID="{0362E2B3-5306-47FE-B207-7A0BE26BCE00}" presName="comp" presStyleCnt="0"/>
      <dgm:spPr/>
    </dgm:pt>
    <dgm:pt modelId="{528C4D44-06DB-49CD-B3BA-8E2CC08C4127}" type="pres">
      <dgm:prSet presAssocID="{0362E2B3-5306-47FE-B207-7A0BE26BCE00}" presName="child" presStyleLbl="bgAccFollowNode1" presStyleIdx="1" presStyleCnt="5" custScaleY="83853" custLinFactNeighborX="-15751" custLinFactNeighborY="-826"/>
      <dgm:spPr/>
    </dgm:pt>
    <dgm:pt modelId="{75863EDF-173D-420A-9AE6-F1D9E5BCE852}" type="pres">
      <dgm:prSet presAssocID="{0362E2B3-5306-47FE-B207-7A0BE26BCE00}" presName="childTx" presStyleLbl="bgAccFollowNode1" presStyleIdx="1" presStyleCnt="5">
        <dgm:presLayoutVars>
          <dgm:bulletEnabled val="1"/>
        </dgm:presLayoutVars>
      </dgm:prSet>
      <dgm:spPr/>
    </dgm:pt>
    <dgm:pt modelId="{A10EDC29-98A8-46B8-8862-AE45E0AE9D67}" type="pres">
      <dgm:prSet presAssocID="{CD6E01B6-483B-42E1-B600-5F273014017B}" presName="negSpace" presStyleCnt="0"/>
      <dgm:spPr/>
    </dgm:pt>
    <dgm:pt modelId="{61129D65-F693-4A25-8B0D-47F737CD6D20}" type="pres">
      <dgm:prSet presAssocID="{CD6E01B6-483B-42E1-B600-5F273014017B}" presName="circle" presStyleLbl="node1" presStyleIdx="0" presStyleCnt="2" custLinFactNeighborX="-20493" custLinFactNeighborY="-3128"/>
      <dgm:spPr/>
    </dgm:pt>
    <dgm:pt modelId="{D42041B0-D501-4CA1-8544-128E0CAEFD11}" type="pres">
      <dgm:prSet presAssocID="{789C9C73-35AD-4BFF-A927-AA5E58973987}" presName="transSpace" presStyleCnt="0"/>
      <dgm:spPr/>
    </dgm:pt>
    <dgm:pt modelId="{83F9B87B-DD14-4218-A767-8BB6B622F63C}" type="pres">
      <dgm:prSet presAssocID="{F73C811F-5B7A-4FDD-A9F4-2E0AB14AC01A}" presName="posSpace" presStyleCnt="0"/>
      <dgm:spPr/>
    </dgm:pt>
    <dgm:pt modelId="{49C715C0-789B-4A06-B04D-397E567FE668}" type="pres">
      <dgm:prSet presAssocID="{F73C811F-5B7A-4FDD-A9F4-2E0AB14AC01A}" presName="vertFlow" presStyleCnt="0"/>
      <dgm:spPr/>
    </dgm:pt>
    <dgm:pt modelId="{E1B5CCA4-C15B-4533-B52B-B6DAA965E5D5}" type="pres">
      <dgm:prSet presAssocID="{F73C811F-5B7A-4FDD-A9F4-2E0AB14AC01A}" presName="topSpace" presStyleCnt="0"/>
      <dgm:spPr/>
    </dgm:pt>
    <dgm:pt modelId="{63D00409-0BC0-4AAC-9F88-2437CDE47FF9}" type="pres">
      <dgm:prSet presAssocID="{F73C811F-5B7A-4FDD-A9F4-2E0AB14AC01A}" presName="firstComp" presStyleCnt="0"/>
      <dgm:spPr/>
    </dgm:pt>
    <dgm:pt modelId="{BBB2ABA3-9E50-457F-A014-6E72519A65B8}" type="pres">
      <dgm:prSet presAssocID="{F73C811F-5B7A-4FDD-A9F4-2E0AB14AC01A}" presName="firstChild" presStyleLbl="bgAccFollowNode1" presStyleIdx="2" presStyleCnt="5" custScaleY="83313"/>
      <dgm:spPr/>
    </dgm:pt>
    <dgm:pt modelId="{210C2439-25DE-4D2C-81A6-714950E28B72}" type="pres">
      <dgm:prSet presAssocID="{F73C811F-5B7A-4FDD-A9F4-2E0AB14AC01A}" presName="firstChildTx" presStyleLbl="bgAccFollowNode1" presStyleIdx="2" presStyleCnt="5">
        <dgm:presLayoutVars>
          <dgm:bulletEnabled val="1"/>
        </dgm:presLayoutVars>
      </dgm:prSet>
      <dgm:spPr/>
    </dgm:pt>
    <dgm:pt modelId="{AF58EEAC-3802-4F4F-BB8E-F320485D185F}" type="pres">
      <dgm:prSet presAssocID="{8D5FE0C3-4D0D-4064-9536-CE65FB0752B4}" presName="comp" presStyleCnt="0"/>
      <dgm:spPr/>
    </dgm:pt>
    <dgm:pt modelId="{535460E6-648F-471D-87A3-FEE29AB1EE1E}" type="pres">
      <dgm:prSet presAssocID="{8D5FE0C3-4D0D-4064-9536-CE65FB0752B4}" presName="child" presStyleLbl="bgAccFollowNode1" presStyleIdx="3" presStyleCnt="5" custScaleY="59563"/>
      <dgm:spPr/>
    </dgm:pt>
    <dgm:pt modelId="{CC405DE1-85A4-4A95-9150-136DEC31B3E2}" type="pres">
      <dgm:prSet presAssocID="{8D5FE0C3-4D0D-4064-9536-CE65FB0752B4}" presName="childTx" presStyleLbl="bgAccFollowNode1" presStyleIdx="3" presStyleCnt="5">
        <dgm:presLayoutVars>
          <dgm:bulletEnabled val="1"/>
        </dgm:presLayoutVars>
      </dgm:prSet>
      <dgm:spPr/>
    </dgm:pt>
    <dgm:pt modelId="{440F21CB-7EBB-49D0-A400-A058D7A43D1B}" type="pres">
      <dgm:prSet presAssocID="{62F9C74D-28E7-4758-8FCE-D8393A71FE34}" presName="comp" presStyleCnt="0"/>
      <dgm:spPr/>
    </dgm:pt>
    <dgm:pt modelId="{42FF2D25-21B7-4967-98F1-D22292684C0E}" type="pres">
      <dgm:prSet presAssocID="{62F9C74D-28E7-4758-8FCE-D8393A71FE34}" presName="child" presStyleLbl="bgAccFollowNode1" presStyleIdx="4" presStyleCnt="5" custScaleX="100636" custScaleY="73563"/>
      <dgm:spPr/>
    </dgm:pt>
    <dgm:pt modelId="{EC56853A-891D-42ED-90BB-3B03BAC22959}" type="pres">
      <dgm:prSet presAssocID="{62F9C74D-28E7-4758-8FCE-D8393A71FE34}" presName="childTx" presStyleLbl="bgAccFollowNode1" presStyleIdx="4" presStyleCnt="5">
        <dgm:presLayoutVars>
          <dgm:bulletEnabled val="1"/>
        </dgm:presLayoutVars>
      </dgm:prSet>
      <dgm:spPr/>
    </dgm:pt>
    <dgm:pt modelId="{AB3E04DD-23D0-4C8A-A4F8-7C06ABC9F096}" type="pres">
      <dgm:prSet presAssocID="{F73C811F-5B7A-4FDD-A9F4-2E0AB14AC01A}" presName="negSpace" presStyleCnt="0"/>
      <dgm:spPr/>
    </dgm:pt>
    <dgm:pt modelId="{463797D1-05AB-4968-8B4A-9EF141382636}" type="pres">
      <dgm:prSet presAssocID="{F73C811F-5B7A-4FDD-A9F4-2E0AB14AC01A}" presName="circle" presStyleLbl="node1" presStyleIdx="1" presStyleCnt="2"/>
      <dgm:spPr/>
    </dgm:pt>
  </dgm:ptLst>
  <dgm:cxnLst>
    <dgm:cxn modelId="{E72C010C-0760-4D13-B706-2814C54D255A}" type="presOf" srcId="{0362E2B3-5306-47FE-B207-7A0BE26BCE00}" destId="{75863EDF-173D-420A-9AE6-F1D9E5BCE852}" srcOrd="1" destOrd="0" presId="urn:microsoft.com/office/officeart/2005/8/layout/hList9"/>
    <dgm:cxn modelId="{84F1D016-8399-438B-8161-BBF9CECB28BD}" type="presOf" srcId="{B46E64FE-02A4-479C-9F1A-D8171B7B4A2C}" destId="{210C2439-25DE-4D2C-81A6-714950E28B72}" srcOrd="1" destOrd="0" presId="urn:microsoft.com/office/officeart/2005/8/layout/hList9"/>
    <dgm:cxn modelId="{9016E635-1468-4E21-A356-338E971765EF}" type="presOf" srcId="{8D5FE0C3-4D0D-4064-9536-CE65FB0752B4}" destId="{535460E6-648F-471D-87A3-FEE29AB1EE1E}" srcOrd="0" destOrd="0" presId="urn:microsoft.com/office/officeart/2005/8/layout/hList9"/>
    <dgm:cxn modelId="{6FA7D33B-8236-4022-B57C-33DDB490DE27}" srcId="{CD6E01B6-483B-42E1-B600-5F273014017B}" destId="{FFF64ABB-1C43-4A74-8DE2-A2700712FA6F}" srcOrd="0" destOrd="0" parTransId="{173F9E16-0A68-47DF-9E81-4C022A2CF8B8}" sibTransId="{D6473415-978F-4ABD-9829-C51EA346F272}"/>
    <dgm:cxn modelId="{1F6FC269-8F39-449D-A8BA-FBD48C0AF8E2}" type="presOf" srcId="{F2436BEA-7C36-4E52-A30F-B0518C3FADEC}" destId="{62324F9D-376A-45E8-AD8A-847FD7C9ABF2}" srcOrd="0" destOrd="0" presId="urn:microsoft.com/office/officeart/2005/8/layout/hList9"/>
    <dgm:cxn modelId="{6CCDC76A-D99F-4139-97E7-01F87E13100F}" srcId="{CD6E01B6-483B-42E1-B600-5F273014017B}" destId="{0362E2B3-5306-47FE-B207-7A0BE26BCE00}" srcOrd="1" destOrd="0" parTransId="{1603C096-37F2-491F-8FB7-632E7DA99CC7}" sibTransId="{FBBE6BE3-92A0-44F1-82B2-965A76605773}"/>
    <dgm:cxn modelId="{B150CF70-C12F-4BED-9DBE-5B5625BFC252}" type="presOf" srcId="{8D5FE0C3-4D0D-4064-9536-CE65FB0752B4}" destId="{CC405DE1-85A4-4A95-9150-136DEC31B3E2}" srcOrd="1" destOrd="0" presId="urn:microsoft.com/office/officeart/2005/8/layout/hList9"/>
    <dgm:cxn modelId="{849C7F7F-E077-484A-B90D-EACC0F860651}" srcId="{F2436BEA-7C36-4E52-A30F-B0518C3FADEC}" destId="{CD6E01B6-483B-42E1-B600-5F273014017B}" srcOrd="0" destOrd="0" parTransId="{B80AD239-9A82-44A6-BA8D-40CA22638DE6}" sibTransId="{789C9C73-35AD-4BFF-A927-AA5E58973987}"/>
    <dgm:cxn modelId="{FA711A94-506F-4537-B064-B798EAAD1A5E}" srcId="{F73C811F-5B7A-4FDD-A9F4-2E0AB14AC01A}" destId="{62F9C74D-28E7-4758-8FCE-D8393A71FE34}" srcOrd="2" destOrd="0" parTransId="{72EE0183-7CF1-45E9-992C-D736AB4B041C}" sibTransId="{CC97491A-330B-4E47-A48A-1F66B4F47E1E}"/>
    <dgm:cxn modelId="{294D349C-3A24-43AE-93B1-0F3A729539F1}" type="presOf" srcId="{CD6E01B6-483B-42E1-B600-5F273014017B}" destId="{61129D65-F693-4A25-8B0D-47F737CD6D20}" srcOrd="0" destOrd="0" presId="urn:microsoft.com/office/officeart/2005/8/layout/hList9"/>
    <dgm:cxn modelId="{EC3971A1-3C5C-401E-A699-44B1688F0448}" type="presOf" srcId="{FFF64ABB-1C43-4A74-8DE2-A2700712FA6F}" destId="{B584CD4B-FD86-4E8C-988C-390E31E09699}" srcOrd="0" destOrd="0" presId="urn:microsoft.com/office/officeart/2005/8/layout/hList9"/>
    <dgm:cxn modelId="{19EE5CA5-94D4-41F3-A7F5-87C3C14F620F}" type="presOf" srcId="{FFF64ABB-1C43-4A74-8DE2-A2700712FA6F}" destId="{C07935F9-5E7D-44F9-8F8F-B40495C74149}" srcOrd="1" destOrd="0" presId="urn:microsoft.com/office/officeart/2005/8/layout/hList9"/>
    <dgm:cxn modelId="{F3278CC5-5F0D-4196-A081-190F6903F83E}" type="presOf" srcId="{F73C811F-5B7A-4FDD-A9F4-2E0AB14AC01A}" destId="{463797D1-05AB-4968-8B4A-9EF141382636}" srcOrd="0" destOrd="0" presId="urn:microsoft.com/office/officeart/2005/8/layout/hList9"/>
    <dgm:cxn modelId="{9F4D73C6-C6C3-48A1-B00A-A34C5C5E71F1}" type="presOf" srcId="{B46E64FE-02A4-479C-9F1A-D8171B7B4A2C}" destId="{BBB2ABA3-9E50-457F-A014-6E72519A65B8}" srcOrd="0" destOrd="0" presId="urn:microsoft.com/office/officeart/2005/8/layout/hList9"/>
    <dgm:cxn modelId="{FD2694C8-F06E-434D-8D4E-4CF7B9498A9D}" type="presOf" srcId="{0362E2B3-5306-47FE-B207-7A0BE26BCE00}" destId="{528C4D44-06DB-49CD-B3BA-8E2CC08C4127}" srcOrd="0" destOrd="0" presId="urn:microsoft.com/office/officeart/2005/8/layout/hList9"/>
    <dgm:cxn modelId="{75C826CE-2E1A-43DA-B7D4-CB15FDA21DEE}" srcId="{F73C811F-5B7A-4FDD-A9F4-2E0AB14AC01A}" destId="{B46E64FE-02A4-479C-9F1A-D8171B7B4A2C}" srcOrd="0" destOrd="0" parTransId="{F5BC43B0-A6A6-448A-9D69-8BDF3EB1077A}" sibTransId="{75308239-A194-4930-8ECB-2EE910356EB9}"/>
    <dgm:cxn modelId="{34C1DADA-CD93-4AA9-9360-D9641DDD7976}" srcId="{F2436BEA-7C36-4E52-A30F-B0518C3FADEC}" destId="{F73C811F-5B7A-4FDD-A9F4-2E0AB14AC01A}" srcOrd="1" destOrd="0" parTransId="{010CE14F-AAC2-445F-A923-6B9FCABEE0FB}" sibTransId="{34ABA78A-C753-4ECB-B486-EF619B19872F}"/>
    <dgm:cxn modelId="{C2FBB2DF-B3C5-4816-9E1E-B9DA93EC17E8}" type="presOf" srcId="{62F9C74D-28E7-4758-8FCE-D8393A71FE34}" destId="{42FF2D25-21B7-4967-98F1-D22292684C0E}" srcOrd="0" destOrd="0" presId="urn:microsoft.com/office/officeart/2005/8/layout/hList9"/>
    <dgm:cxn modelId="{25248AE9-968D-4745-8758-F03490E44278}" type="presOf" srcId="{62F9C74D-28E7-4758-8FCE-D8393A71FE34}" destId="{EC56853A-891D-42ED-90BB-3B03BAC22959}" srcOrd="1" destOrd="0" presId="urn:microsoft.com/office/officeart/2005/8/layout/hList9"/>
    <dgm:cxn modelId="{10C581ED-92CA-4EFE-B037-DCF1CE42DE01}" srcId="{F73C811F-5B7A-4FDD-A9F4-2E0AB14AC01A}" destId="{8D5FE0C3-4D0D-4064-9536-CE65FB0752B4}" srcOrd="1" destOrd="0" parTransId="{E50715E8-9FFD-4BF4-B409-D5139CAA8E16}" sibTransId="{831A5549-9E71-498A-86AD-EE5064862F30}"/>
    <dgm:cxn modelId="{CDE01F96-DE87-4E2F-A37D-038E44EACF5F}" type="presParOf" srcId="{62324F9D-376A-45E8-AD8A-847FD7C9ABF2}" destId="{D674B39A-6AE3-43C4-A8E9-14669F3B1612}" srcOrd="0" destOrd="0" presId="urn:microsoft.com/office/officeart/2005/8/layout/hList9"/>
    <dgm:cxn modelId="{2163B87E-52F7-429D-A6FF-3578124D98F1}" type="presParOf" srcId="{62324F9D-376A-45E8-AD8A-847FD7C9ABF2}" destId="{E4A81B56-BA56-4A20-821F-813BB3C379D9}" srcOrd="1" destOrd="0" presId="urn:microsoft.com/office/officeart/2005/8/layout/hList9"/>
    <dgm:cxn modelId="{E463E310-8F32-41F7-8AE8-0F87B510A344}" type="presParOf" srcId="{E4A81B56-BA56-4A20-821F-813BB3C379D9}" destId="{A0D2ADB7-B0B7-4631-9FC3-76CEC1E7A6D8}" srcOrd="0" destOrd="0" presId="urn:microsoft.com/office/officeart/2005/8/layout/hList9"/>
    <dgm:cxn modelId="{A8476D80-4BCA-4B9B-A39E-E2F2D1C87EF3}" type="presParOf" srcId="{E4A81B56-BA56-4A20-821F-813BB3C379D9}" destId="{92CE9D23-8059-4848-A807-E242DAFE4336}" srcOrd="1" destOrd="0" presId="urn:microsoft.com/office/officeart/2005/8/layout/hList9"/>
    <dgm:cxn modelId="{EA9C494F-390F-410D-8533-024644722106}" type="presParOf" srcId="{92CE9D23-8059-4848-A807-E242DAFE4336}" destId="{B584CD4B-FD86-4E8C-988C-390E31E09699}" srcOrd="0" destOrd="0" presId="urn:microsoft.com/office/officeart/2005/8/layout/hList9"/>
    <dgm:cxn modelId="{42333C98-F2FF-428F-92B0-0C700DD601AA}" type="presParOf" srcId="{92CE9D23-8059-4848-A807-E242DAFE4336}" destId="{C07935F9-5E7D-44F9-8F8F-B40495C74149}" srcOrd="1" destOrd="0" presId="urn:microsoft.com/office/officeart/2005/8/layout/hList9"/>
    <dgm:cxn modelId="{3069B48C-E462-4478-A70B-C5CA27C1B0BA}" type="presParOf" srcId="{E4A81B56-BA56-4A20-821F-813BB3C379D9}" destId="{1336BF70-CBCE-4310-B1C6-4E9A47654564}" srcOrd="2" destOrd="0" presId="urn:microsoft.com/office/officeart/2005/8/layout/hList9"/>
    <dgm:cxn modelId="{0030D390-564A-4EB9-A2CF-31ADBC8AD495}" type="presParOf" srcId="{1336BF70-CBCE-4310-B1C6-4E9A47654564}" destId="{528C4D44-06DB-49CD-B3BA-8E2CC08C4127}" srcOrd="0" destOrd="0" presId="urn:microsoft.com/office/officeart/2005/8/layout/hList9"/>
    <dgm:cxn modelId="{4A486A4E-EE9A-48C2-93B5-8FECC3477A6B}" type="presParOf" srcId="{1336BF70-CBCE-4310-B1C6-4E9A47654564}" destId="{75863EDF-173D-420A-9AE6-F1D9E5BCE852}" srcOrd="1" destOrd="0" presId="urn:microsoft.com/office/officeart/2005/8/layout/hList9"/>
    <dgm:cxn modelId="{73EA8928-7AA8-4D5D-930D-AB049FC5A040}" type="presParOf" srcId="{62324F9D-376A-45E8-AD8A-847FD7C9ABF2}" destId="{A10EDC29-98A8-46B8-8862-AE45E0AE9D67}" srcOrd="2" destOrd="0" presId="urn:microsoft.com/office/officeart/2005/8/layout/hList9"/>
    <dgm:cxn modelId="{57127637-DA19-452C-9DEC-F217963ACCC1}" type="presParOf" srcId="{62324F9D-376A-45E8-AD8A-847FD7C9ABF2}" destId="{61129D65-F693-4A25-8B0D-47F737CD6D20}" srcOrd="3" destOrd="0" presId="urn:microsoft.com/office/officeart/2005/8/layout/hList9"/>
    <dgm:cxn modelId="{E8D15075-F62F-4FCA-94EA-033460B7C5A0}" type="presParOf" srcId="{62324F9D-376A-45E8-AD8A-847FD7C9ABF2}" destId="{D42041B0-D501-4CA1-8544-128E0CAEFD11}" srcOrd="4" destOrd="0" presId="urn:microsoft.com/office/officeart/2005/8/layout/hList9"/>
    <dgm:cxn modelId="{297F652E-002F-4AAE-9FC5-D87C69B0C513}" type="presParOf" srcId="{62324F9D-376A-45E8-AD8A-847FD7C9ABF2}" destId="{83F9B87B-DD14-4218-A767-8BB6B622F63C}" srcOrd="5" destOrd="0" presId="urn:microsoft.com/office/officeart/2005/8/layout/hList9"/>
    <dgm:cxn modelId="{0F482B1A-742A-4384-9E13-B432A03740F4}" type="presParOf" srcId="{62324F9D-376A-45E8-AD8A-847FD7C9ABF2}" destId="{49C715C0-789B-4A06-B04D-397E567FE668}" srcOrd="6" destOrd="0" presId="urn:microsoft.com/office/officeart/2005/8/layout/hList9"/>
    <dgm:cxn modelId="{38043379-E1B2-4E2C-9972-0E144A2BAE84}" type="presParOf" srcId="{49C715C0-789B-4A06-B04D-397E567FE668}" destId="{E1B5CCA4-C15B-4533-B52B-B6DAA965E5D5}" srcOrd="0" destOrd="0" presId="urn:microsoft.com/office/officeart/2005/8/layout/hList9"/>
    <dgm:cxn modelId="{78FA76F8-2AD0-4BFA-85EA-C852E6F1EB39}" type="presParOf" srcId="{49C715C0-789B-4A06-B04D-397E567FE668}" destId="{63D00409-0BC0-4AAC-9F88-2437CDE47FF9}" srcOrd="1" destOrd="0" presId="urn:microsoft.com/office/officeart/2005/8/layout/hList9"/>
    <dgm:cxn modelId="{AF8279C1-08F7-4DB9-ABCC-34DCACEF0B51}" type="presParOf" srcId="{63D00409-0BC0-4AAC-9F88-2437CDE47FF9}" destId="{BBB2ABA3-9E50-457F-A014-6E72519A65B8}" srcOrd="0" destOrd="0" presId="urn:microsoft.com/office/officeart/2005/8/layout/hList9"/>
    <dgm:cxn modelId="{4FA63815-AF97-46CF-A2A7-15D2D177D376}" type="presParOf" srcId="{63D00409-0BC0-4AAC-9F88-2437CDE47FF9}" destId="{210C2439-25DE-4D2C-81A6-714950E28B72}" srcOrd="1" destOrd="0" presId="urn:microsoft.com/office/officeart/2005/8/layout/hList9"/>
    <dgm:cxn modelId="{1C826F59-820B-4BEE-8B76-6FDEBBE66789}" type="presParOf" srcId="{49C715C0-789B-4A06-B04D-397E567FE668}" destId="{AF58EEAC-3802-4F4F-BB8E-F320485D185F}" srcOrd="2" destOrd="0" presId="urn:microsoft.com/office/officeart/2005/8/layout/hList9"/>
    <dgm:cxn modelId="{EF858ACF-8E23-4D8E-86AF-487ABC253DB9}" type="presParOf" srcId="{AF58EEAC-3802-4F4F-BB8E-F320485D185F}" destId="{535460E6-648F-471D-87A3-FEE29AB1EE1E}" srcOrd="0" destOrd="0" presId="urn:microsoft.com/office/officeart/2005/8/layout/hList9"/>
    <dgm:cxn modelId="{2EB9E2C1-29A7-42E0-9DA3-E7D82F7D32D0}" type="presParOf" srcId="{AF58EEAC-3802-4F4F-BB8E-F320485D185F}" destId="{CC405DE1-85A4-4A95-9150-136DEC31B3E2}" srcOrd="1" destOrd="0" presId="urn:microsoft.com/office/officeart/2005/8/layout/hList9"/>
    <dgm:cxn modelId="{B3F8FABD-A5F2-448C-9274-F6D4BFCC1A30}" type="presParOf" srcId="{49C715C0-789B-4A06-B04D-397E567FE668}" destId="{440F21CB-7EBB-49D0-A400-A058D7A43D1B}" srcOrd="3" destOrd="0" presId="urn:microsoft.com/office/officeart/2005/8/layout/hList9"/>
    <dgm:cxn modelId="{9A696332-54A5-42C2-BF04-3244FF5933AA}" type="presParOf" srcId="{440F21CB-7EBB-49D0-A400-A058D7A43D1B}" destId="{42FF2D25-21B7-4967-98F1-D22292684C0E}" srcOrd="0" destOrd="0" presId="urn:microsoft.com/office/officeart/2005/8/layout/hList9"/>
    <dgm:cxn modelId="{1A4EFDC4-E252-4AC7-A86C-ACAB8C4D2BB9}" type="presParOf" srcId="{440F21CB-7EBB-49D0-A400-A058D7A43D1B}" destId="{EC56853A-891D-42ED-90BB-3B03BAC22959}" srcOrd="1" destOrd="0" presId="urn:microsoft.com/office/officeart/2005/8/layout/hList9"/>
    <dgm:cxn modelId="{2D58EDD0-DB84-4758-AB6B-CAEAAEA9476C}" type="presParOf" srcId="{62324F9D-376A-45E8-AD8A-847FD7C9ABF2}" destId="{AB3E04DD-23D0-4C8A-A4F8-7C06ABC9F096}" srcOrd="7" destOrd="0" presId="urn:microsoft.com/office/officeart/2005/8/layout/hList9"/>
    <dgm:cxn modelId="{05304097-87D5-4343-89BF-DA7DFAECD2A1}" type="presParOf" srcId="{62324F9D-376A-45E8-AD8A-847FD7C9ABF2}" destId="{463797D1-05AB-4968-8B4A-9EF14138263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483C8-041D-404E-AB1F-23B744428ABF}" type="doc">
      <dgm:prSet loTypeId="urn:microsoft.com/office/officeart/2009/3/layout/StepUpProcess" loCatId="process" qsTypeId="urn:microsoft.com/office/officeart/2005/8/quickstyle/3d2" qsCatId="3D" csTypeId="urn:microsoft.com/office/officeart/2005/8/colors/accent1_2" csCatId="accent1" phldr="1"/>
      <dgm:spPr/>
    </dgm:pt>
    <dgm:pt modelId="{3C079E8C-7A43-457B-B3D5-C29F9581EB14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εξωτερική, σκληρή επιφάνεια του δοντιού. </a:t>
          </a:r>
          <a:endParaRPr lang="el-GR" dirty="0"/>
        </a:p>
      </dgm:t>
    </dgm:pt>
    <dgm:pt modelId="{2141E1D7-852D-4A44-AA4A-7D6E35B769B7}" type="parTrans" cxnId="{B056665F-933C-4DFE-9613-49EA28518934}">
      <dgm:prSet/>
      <dgm:spPr/>
      <dgm:t>
        <a:bodyPr/>
        <a:lstStyle/>
        <a:p>
          <a:endParaRPr lang="el-GR"/>
        </a:p>
      </dgm:t>
    </dgm:pt>
    <dgm:pt modelId="{C1542692-5A97-4600-9C1B-A0B676582483}" type="sibTrans" cxnId="{B056665F-933C-4DFE-9613-49EA28518934}">
      <dgm:prSet/>
      <dgm:spPr/>
      <dgm:t>
        <a:bodyPr/>
        <a:lstStyle/>
        <a:p>
          <a:endParaRPr lang="el-GR"/>
        </a:p>
      </dgm:t>
    </dgm:pt>
    <dgm:pt modelId="{84DCFF94-BB30-4485-A049-F10A02A9E54E}">
      <dgm:prSet phldrT="[Κείμενο]"/>
      <dgm:spPr/>
      <dgm:t>
        <a:bodyPr/>
        <a:lstStyle/>
        <a:p>
          <a:r>
            <a:rPr lang="el-GR" dirty="0"/>
            <a:t>Μη </a:t>
          </a:r>
          <a:r>
            <a:rPr lang="el-GR" dirty="0">
              <a:latin typeface="Candara" panose="020E0502030303020204" pitchFamily="34" charset="0"/>
            </a:rPr>
            <a:t>αναστρέψιμη</a:t>
          </a:r>
          <a:endParaRPr lang="el-GR" dirty="0"/>
        </a:p>
      </dgm:t>
    </dgm:pt>
    <dgm:pt modelId="{2100E18C-954E-44AC-B8C0-913E2985213D}" type="parTrans" cxnId="{099887F6-AAC0-4A88-9185-19A5083FD71E}">
      <dgm:prSet/>
      <dgm:spPr/>
      <dgm:t>
        <a:bodyPr/>
        <a:lstStyle/>
        <a:p>
          <a:endParaRPr lang="el-GR"/>
        </a:p>
      </dgm:t>
    </dgm:pt>
    <dgm:pt modelId="{F01EDB68-0CD6-4A17-9F0E-4A339D05DE9E}" type="sibTrans" cxnId="{099887F6-AAC0-4A88-9185-19A5083FD71E}">
      <dgm:prSet/>
      <dgm:spPr/>
      <dgm:t>
        <a:bodyPr/>
        <a:lstStyle/>
        <a:p>
          <a:endParaRPr lang="el-GR"/>
        </a:p>
      </dgm:t>
    </dgm:pt>
    <dgm:pt modelId="{4D397E26-FA48-4848-91D3-324248BB6FEC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εφαρμογή οδοντιατρικής θεραπείας </a:t>
          </a:r>
          <a:endParaRPr lang="el-GR" dirty="0"/>
        </a:p>
      </dgm:t>
    </dgm:pt>
    <dgm:pt modelId="{34AF96CB-1BFC-4BA6-8915-2316342F0866}" type="parTrans" cxnId="{344A0F28-63B6-4B39-A4FB-9DD9962159FD}">
      <dgm:prSet/>
      <dgm:spPr/>
      <dgm:t>
        <a:bodyPr/>
        <a:lstStyle/>
        <a:p>
          <a:endParaRPr lang="el-GR"/>
        </a:p>
      </dgm:t>
    </dgm:pt>
    <dgm:pt modelId="{FC5878FE-4601-4F03-8E2D-81395C098DA3}" type="sibTrans" cxnId="{344A0F28-63B6-4B39-A4FB-9DD9962159FD}">
      <dgm:prSet/>
      <dgm:spPr/>
      <dgm:t>
        <a:bodyPr/>
        <a:lstStyle/>
        <a:p>
          <a:endParaRPr lang="el-GR"/>
        </a:p>
      </dgm:t>
    </dgm:pt>
    <dgm:pt modelId="{BEF4AF07-A839-41C8-9286-8E2F88FB1793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σφράγισμα, απονεύρωση ή εξαγωγή του δοντιού.</a:t>
          </a:r>
          <a:endParaRPr lang="el-GR" dirty="0"/>
        </a:p>
      </dgm:t>
    </dgm:pt>
    <dgm:pt modelId="{7C4482CE-B9E9-43B3-AA1C-411019935A0A}" type="parTrans" cxnId="{6D821433-4D21-425F-AB97-6B879E312B7B}">
      <dgm:prSet/>
      <dgm:spPr/>
      <dgm:t>
        <a:bodyPr/>
        <a:lstStyle/>
        <a:p>
          <a:endParaRPr lang="el-GR"/>
        </a:p>
      </dgm:t>
    </dgm:pt>
    <dgm:pt modelId="{46DE1B44-AA7D-4DC7-A59C-6C61E8C338E4}" type="sibTrans" cxnId="{6D821433-4D21-425F-AB97-6B879E312B7B}">
      <dgm:prSet/>
      <dgm:spPr/>
      <dgm:t>
        <a:bodyPr/>
        <a:lstStyle/>
        <a:p>
          <a:endParaRPr lang="el-GR"/>
        </a:p>
      </dgm:t>
    </dgm:pt>
    <dgm:pt modelId="{E1A63F53-8CED-4366-A320-CEE617C4E306}">
      <dgm:prSet phldrT="[Κείμενο]"/>
      <dgm:spPr/>
      <dgm:t>
        <a:bodyPr/>
        <a:lstStyle/>
        <a:p>
          <a:r>
            <a:rPr lang="el-GR" dirty="0"/>
            <a:t>βλάβες στα δόντια (Λευκή κηλίδα) δημιουργώντας την οδοντική πλάκα.</a:t>
          </a:r>
        </a:p>
      </dgm:t>
    </dgm:pt>
    <dgm:pt modelId="{CC0CE53B-55AB-44EA-8BE9-E80ED1D7B8A7}" type="parTrans" cxnId="{A737BF85-341B-4414-9CAA-A2095187EB76}">
      <dgm:prSet/>
      <dgm:spPr/>
      <dgm:t>
        <a:bodyPr/>
        <a:lstStyle/>
        <a:p>
          <a:endParaRPr lang="el-GR"/>
        </a:p>
      </dgm:t>
    </dgm:pt>
    <dgm:pt modelId="{05587C43-6895-4246-B07B-2E96A00B5C46}" type="sibTrans" cxnId="{A737BF85-341B-4414-9CAA-A2095187EB76}">
      <dgm:prSet/>
      <dgm:spPr/>
      <dgm:t>
        <a:bodyPr/>
        <a:lstStyle/>
        <a:p>
          <a:endParaRPr lang="el-GR"/>
        </a:p>
      </dgm:t>
    </dgm:pt>
    <dgm:pt modelId="{2FD4B8E6-DA93-4DEF-B541-F38B0A096DDF}">
      <dgm:prSet/>
      <dgm:spPr/>
      <dgm:t>
        <a:bodyPr/>
        <a:lstStyle/>
        <a:p>
          <a:r>
            <a:rPr lang="el-GR"/>
            <a:t>Πόνο-Δυσφορία-Απόστημα</a:t>
          </a:r>
          <a:endParaRPr lang="el-GR" dirty="0"/>
        </a:p>
      </dgm:t>
    </dgm:pt>
    <dgm:pt modelId="{9DAA4A00-5D89-4FFD-8458-A578DAEF2F09}" type="parTrans" cxnId="{CA281602-78AF-4A2C-ADBC-7FCA560DFF27}">
      <dgm:prSet/>
      <dgm:spPr/>
      <dgm:t>
        <a:bodyPr/>
        <a:lstStyle/>
        <a:p>
          <a:endParaRPr lang="el-GR"/>
        </a:p>
      </dgm:t>
    </dgm:pt>
    <dgm:pt modelId="{6189ECBA-0B4C-4809-960A-3D7EA031A1B8}" type="sibTrans" cxnId="{CA281602-78AF-4A2C-ADBC-7FCA560DFF27}">
      <dgm:prSet/>
      <dgm:spPr/>
      <dgm:t>
        <a:bodyPr/>
        <a:lstStyle/>
        <a:p>
          <a:endParaRPr lang="el-GR"/>
        </a:p>
      </dgm:t>
    </dgm:pt>
    <dgm:pt modelId="{0D474A36-D1C5-4924-A2F4-FFFA8E6A3B95}" type="pres">
      <dgm:prSet presAssocID="{046483C8-041D-404E-AB1F-23B744428ABF}" presName="rootnode" presStyleCnt="0">
        <dgm:presLayoutVars>
          <dgm:chMax/>
          <dgm:chPref/>
          <dgm:dir/>
          <dgm:animLvl val="lvl"/>
        </dgm:presLayoutVars>
      </dgm:prSet>
      <dgm:spPr/>
    </dgm:pt>
    <dgm:pt modelId="{F69803BB-9BD6-484F-9255-CA57A780E5D4}" type="pres">
      <dgm:prSet presAssocID="{3C079E8C-7A43-457B-B3D5-C29F9581EB14}" presName="composite" presStyleCnt="0"/>
      <dgm:spPr/>
    </dgm:pt>
    <dgm:pt modelId="{2A410A72-B121-420E-AB1D-463C043FDDE2}" type="pres">
      <dgm:prSet presAssocID="{3C079E8C-7A43-457B-B3D5-C29F9581EB14}" presName="LShape" presStyleLbl="alignNode1" presStyleIdx="0" presStyleCnt="11"/>
      <dgm:spPr/>
    </dgm:pt>
    <dgm:pt modelId="{284E652D-71BC-49A1-AB0F-32E9AF8AB155}" type="pres">
      <dgm:prSet presAssocID="{3C079E8C-7A43-457B-B3D5-C29F9581EB14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5B7AE45-745D-4CA2-B9D9-609D8B58692B}" type="pres">
      <dgm:prSet presAssocID="{3C079E8C-7A43-457B-B3D5-C29F9581EB14}" presName="Triangle" presStyleLbl="alignNode1" presStyleIdx="1" presStyleCnt="11"/>
      <dgm:spPr/>
    </dgm:pt>
    <dgm:pt modelId="{84D40DF2-60C2-4E1E-8EC4-47622AEF9E62}" type="pres">
      <dgm:prSet presAssocID="{C1542692-5A97-4600-9C1B-A0B676582483}" presName="sibTrans" presStyleCnt="0"/>
      <dgm:spPr/>
    </dgm:pt>
    <dgm:pt modelId="{C1048E3A-31E2-4D64-B32C-D33E66B70DBC}" type="pres">
      <dgm:prSet presAssocID="{C1542692-5A97-4600-9C1B-A0B676582483}" presName="space" presStyleCnt="0"/>
      <dgm:spPr/>
    </dgm:pt>
    <dgm:pt modelId="{F68280D2-F13A-4364-BCB7-79E8115420B9}" type="pres">
      <dgm:prSet presAssocID="{E1A63F53-8CED-4366-A320-CEE617C4E306}" presName="composite" presStyleCnt="0"/>
      <dgm:spPr/>
    </dgm:pt>
    <dgm:pt modelId="{2718A8D9-7B71-496A-B74D-891914466026}" type="pres">
      <dgm:prSet presAssocID="{E1A63F53-8CED-4366-A320-CEE617C4E306}" presName="LShape" presStyleLbl="alignNode1" presStyleIdx="2" presStyleCnt="11"/>
      <dgm:spPr/>
    </dgm:pt>
    <dgm:pt modelId="{12412C41-F040-49D0-B6C0-E4F8EC1E2D29}" type="pres">
      <dgm:prSet presAssocID="{E1A63F53-8CED-4366-A320-CEE617C4E30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23F03D7-8E01-451D-A4DB-E3C121C9F2B2}" type="pres">
      <dgm:prSet presAssocID="{E1A63F53-8CED-4366-A320-CEE617C4E306}" presName="Triangle" presStyleLbl="alignNode1" presStyleIdx="3" presStyleCnt="11"/>
      <dgm:spPr/>
    </dgm:pt>
    <dgm:pt modelId="{F82C73EF-14F8-4CE0-9A55-D21F9A53F286}" type="pres">
      <dgm:prSet presAssocID="{05587C43-6895-4246-B07B-2E96A00B5C46}" presName="sibTrans" presStyleCnt="0"/>
      <dgm:spPr/>
    </dgm:pt>
    <dgm:pt modelId="{21A2982E-D1AB-4D83-8551-09B6DEA43164}" type="pres">
      <dgm:prSet presAssocID="{05587C43-6895-4246-B07B-2E96A00B5C46}" presName="space" presStyleCnt="0"/>
      <dgm:spPr/>
    </dgm:pt>
    <dgm:pt modelId="{01985680-9678-43D7-91C3-6F9D7EE317C4}" type="pres">
      <dgm:prSet presAssocID="{2FD4B8E6-DA93-4DEF-B541-F38B0A096DDF}" presName="composite" presStyleCnt="0"/>
      <dgm:spPr/>
    </dgm:pt>
    <dgm:pt modelId="{34B59435-5DFB-4C8F-8C20-D48403314FC7}" type="pres">
      <dgm:prSet presAssocID="{2FD4B8E6-DA93-4DEF-B541-F38B0A096DDF}" presName="LShape" presStyleLbl="alignNode1" presStyleIdx="4" presStyleCnt="11"/>
      <dgm:spPr/>
    </dgm:pt>
    <dgm:pt modelId="{37C25A52-D284-4294-80F3-4EF04CA50887}" type="pres">
      <dgm:prSet presAssocID="{2FD4B8E6-DA93-4DEF-B541-F38B0A096DDF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28E3EAEA-FB64-409C-8B62-1728FACCDBB1}" type="pres">
      <dgm:prSet presAssocID="{2FD4B8E6-DA93-4DEF-B541-F38B0A096DDF}" presName="Triangle" presStyleLbl="alignNode1" presStyleIdx="5" presStyleCnt="11"/>
      <dgm:spPr/>
    </dgm:pt>
    <dgm:pt modelId="{614C3095-696E-4424-A240-B89185BE25DE}" type="pres">
      <dgm:prSet presAssocID="{6189ECBA-0B4C-4809-960A-3D7EA031A1B8}" presName="sibTrans" presStyleCnt="0"/>
      <dgm:spPr/>
    </dgm:pt>
    <dgm:pt modelId="{E77AA821-6FCD-4CB9-A857-0C3EA943046F}" type="pres">
      <dgm:prSet presAssocID="{6189ECBA-0B4C-4809-960A-3D7EA031A1B8}" presName="space" presStyleCnt="0"/>
      <dgm:spPr/>
    </dgm:pt>
    <dgm:pt modelId="{43985484-BE30-4A9C-8E14-DED70FB1147A}" type="pres">
      <dgm:prSet presAssocID="{84DCFF94-BB30-4485-A049-F10A02A9E54E}" presName="composite" presStyleCnt="0"/>
      <dgm:spPr/>
    </dgm:pt>
    <dgm:pt modelId="{78666F3F-1FF0-4973-8E32-82AD44081C60}" type="pres">
      <dgm:prSet presAssocID="{84DCFF94-BB30-4485-A049-F10A02A9E54E}" presName="LShape" presStyleLbl="alignNode1" presStyleIdx="6" presStyleCnt="11"/>
      <dgm:spPr/>
    </dgm:pt>
    <dgm:pt modelId="{846EE35B-48FE-4837-A39F-5CB8DF7918BB}" type="pres">
      <dgm:prSet presAssocID="{84DCFF94-BB30-4485-A049-F10A02A9E54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25CA584-EFBF-4A2C-9082-2297BC83FF88}" type="pres">
      <dgm:prSet presAssocID="{84DCFF94-BB30-4485-A049-F10A02A9E54E}" presName="Triangle" presStyleLbl="alignNode1" presStyleIdx="7" presStyleCnt="11"/>
      <dgm:spPr/>
    </dgm:pt>
    <dgm:pt modelId="{8285B63F-9FE5-4D33-B18F-526DFCF762EA}" type="pres">
      <dgm:prSet presAssocID="{F01EDB68-0CD6-4A17-9F0E-4A339D05DE9E}" presName="sibTrans" presStyleCnt="0"/>
      <dgm:spPr/>
    </dgm:pt>
    <dgm:pt modelId="{C23612A2-D911-4ED0-8916-7B5ACF2B4092}" type="pres">
      <dgm:prSet presAssocID="{F01EDB68-0CD6-4A17-9F0E-4A339D05DE9E}" presName="space" presStyleCnt="0"/>
      <dgm:spPr/>
    </dgm:pt>
    <dgm:pt modelId="{A68964F3-D8AE-4F3A-9649-059ACA6B3D61}" type="pres">
      <dgm:prSet presAssocID="{4D397E26-FA48-4848-91D3-324248BB6FEC}" presName="composite" presStyleCnt="0"/>
      <dgm:spPr/>
    </dgm:pt>
    <dgm:pt modelId="{5549A13E-A99F-4940-92C8-F68B1DF8DC5C}" type="pres">
      <dgm:prSet presAssocID="{4D397E26-FA48-4848-91D3-324248BB6FEC}" presName="LShape" presStyleLbl="alignNode1" presStyleIdx="8" presStyleCnt="11"/>
      <dgm:spPr/>
    </dgm:pt>
    <dgm:pt modelId="{7C4C63B6-A652-4C65-B59D-9F3E97750F77}" type="pres">
      <dgm:prSet presAssocID="{4D397E26-FA48-4848-91D3-324248BB6FEC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8A84390-F44A-4E45-B419-3D64576D6FD4}" type="pres">
      <dgm:prSet presAssocID="{4D397E26-FA48-4848-91D3-324248BB6FEC}" presName="Triangle" presStyleLbl="alignNode1" presStyleIdx="9" presStyleCnt="11"/>
      <dgm:spPr/>
    </dgm:pt>
    <dgm:pt modelId="{06806596-63BA-4792-9DD8-F0848072BA07}" type="pres">
      <dgm:prSet presAssocID="{FC5878FE-4601-4F03-8E2D-81395C098DA3}" presName="sibTrans" presStyleCnt="0"/>
      <dgm:spPr/>
    </dgm:pt>
    <dgm:pt modelId="{A18C8EAD-7F0C-4333-AF97-0096E2A384FB}" type="pres">
      <dgm:prSet presAssocID="{FC5878FE-4601-4F03-8E2D-81395C098DA3}" presName="space" presStyleCnt="0"/>
      <dgm:spPr/>
    </dgm:pt>
    <dgm:pt modelId="{BC8DC859-E394-46E4-B336-E805CCD459B6}" type="pres">
      <dgm:prSet presAssocID="{BEF4AF07-A839-41C8-9286-8E2F88FB1793}" presName="composite" presStyleCnt="0"/>
      <dgm:spPr/>
    </dgm:pt>
    <dgm:pt modelId="{43635568-3453-41E5-9556-5992F852CAE6}" type="pres">
      <dgm:prSet presAssocID="{BEF4AF07-A839-41C8-9286-8E2F88FB1793}" presName="LShape" presStyleLbl="alignNode1" presStyleIdx="10" presStyleCnt="11"/>
      <dgm:spPr/>
    </dgm:pt>
    <dgm:pt modelId="{0F22C431-2D90-47AC-A126-1B293970C8EB}" type="pres">
      <dgm:prSet presAssocID="{BEF4AF07-A839-41C8-9286-8E2F88FB1793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A281602-78AF-4A2C-ADBC-7FCA560DFF27}" srcId="{046483C8-041D-404E-AB1F-23B744428ABF}" destId="{2FD4B8E6-DA93-4DEF-B541-F38B0A096DDF}" srcOrd="2" destOrd="0" parTransId="{9DAA4A00-5D89-4FFD-8458-A578DAEF2F09}" sibTransId="{6189ECBA-0B4C-4809-960A-3D7EA031A1B8}"/>
    <dgm:cxn modelId="{D6F84B05-203D-4012-B340-741BCD525DE9}" type="presOf" srcId="{84DCFF94-BB30-4485-A049-F10A02A9E54E}" destId="{846EE35B-48FE-4837-A39F-5CB8DF7918BB}" srcOrd="0" destOrd="0" presId="urn:microsoft.com/office/officeart/2009/3/layout/StepUpProcess"/>
    <dgm:cxn modelId="{844EE814-1AB4-4C33-BB66-055E2538A68E}" type="presOf" srcId="{4D397E26-FA48-4848-91D3-324248BB6FEC}" destId="{7C4C63B6-A652-4C65-B59D-9F3E97750F77}" srcOrd="0" destOrd="0" presId="urn:microsoft.com/office/officeart/2009/3/layout/StepUpProcess"/>
    <dgm:cxn modelId="{344A0F28-63B6-4B39-A4FB-9DD9962159FD}" srcId="{046483C8-041D-404E-AB1F-23B744428ABF}" destId="{4D397E26-FA48-4848-91D3-324248BB6FEC}" srcOrd="4" destOrd="0" parTransId="{34AF96CB-1BFC-4BA6-8915-2316342F0866}" sibTransId="{FC5878FE-4601-4F03-8E2D-81395C098DA3}"/>
    <dgm:cxn modelId="{6D821433-4D21-425F-AB97-6B879E312B7B}" srcId="{046483C8-041D-404E-AB1F-23B744428ABF}" destId="{BEF4AF07-A839-41C8-9286-8E2F88FB1793}" srcOrd="5" destOrd="0" parTransId="{7C4482CE-B9E9-43B3-AA1C-411019935A0A}" sibTransId="{46DE1B44-AA7D-4DC7-A59C-6C61E8C338E4}"/>
    <dgm:cxn modelId="{B056665F-933C-4DFE-9613-49EA28518934}" srcId="{046483C8-041D-404E-AB1F-23B744428ABF}" destId="{3C079E8C-7A43-457B-B3D5-C29F9581EB14}" srcOrd="0" destOrd="0" parTransId="{2141E1D7-852D-4A44-AA4A-7D6E35B769B7}" sibTransId="{C1542692-5A97-4600-9C1B-A0B676582483}"/>
    <dgm:cxn modelId="{0B94D26F-92CB-45A2-AB76-802DC02F72AD}" type="presOf" srcId="{2FD4B8E6-DA93-4DEF-B541-F38B0A096DDF}" destId="{37C25A52-D284-4294-80F3-4EF04CA50887}" srcOrd="0" destOrd="0" presId="urn:microsoft.com/office/officeart/2009/3/layout/StepUpProcess"/>
    <dgm:cxn modelId="{51C19352-391A-4C44-AEA0-4B4C5F368ABA}" type="presOf" srcId="{046483C8-041D-404E-AB1F-23B744428ABF}" destId="{0D474A36-D1C5-4924-A2F4-FFFA8E6A3B95}" srcOrd="0" destOrd="0" presId="urn:microsoft.com/office/officeart/2009/3/layout/StepUpProcess"/>
    <dgm:cxn modelId="{A737BF85-341B-4414-9CAA-A2095187EB76}" srcId="{046483C8-041D-404E-AB1F-23B744428ABF}" destId="{E1A63F53-8CED-4366-A320-CEE617C4E306}" srcOrd="1" destOrd="0" parTransId="{CC0CE53B-55AB-44EA-8BE9-E80ED1D7B8A7}" sibTransId="{05587C43-6895-4246-B07B-2E96A00B5C46}"/>
    <dgm:cxn modelId="{199D1B8B-6933-4955-A728-CA315B137E61}" type="presOf" srcId="{E1A63F53-8CED-4366-A320-CEE617C4E306}" destId="{12412C41-F040-49D0-B6C0-E4F8EC1E2D29}" srcOrd="0" destOrd="0" presId="urn:microsoft.com/office/officeart/2009/3/layout/StepUpProcess"/>
    <dgm:cxn modelId="{7E74D0AE-3C5B-4F86-BC1F-408E933784EF}" type="presOf" srcId="{BEF4AF07-A839-41C8-9286-8E2F88FB1793}" destId="{0F22C431-2D90-47AC-A126-1B293970C8EB}" srcOrd="0" destOrd="0" presId="urn:microsoft.com/office/officeart/2009/3/layout/StepUpProcess"/>
    <dgm:cxn modelId="{8428DCAE-CE46-49D2-A3DF-9686CC7C03C7}" type="presOf" srcId="{3C079E8C-7A43-457B-B3D5-C29F9581EB14}" destId="{284E652D-71BC-49A1-AB0F-32E9AF8AB155}" srcOrd="0" destOrd="0" presId="urn:microsoft.com/office/officeart/2009/3/layout/StepUpProcess"/>
    <dgm:cxn modelId="{099887F6-AAC0-4A88-9185-19A5083FD71E}" srcId="{046483C8-041D-404E-AB1F-23B744428ABF}" destId="{84DCFF94-BB30-4485-A049-F10A02A9E54E}" srcOrd="3" destOrd="0" parTransId="{2100E18C-954E-44AC-B8C0-913E2985213D}" sibTransId="{F01EDB68-0CD6-4A17-9F0E-4A339D05DE9E}"/>
    <dgm:cxn modelId="{6AFC11A6-1AFA-4E8A-A989-6287A1612ABE}" type="presParOf" srcId="{0D474A36-D1C5-4924-A2F4-FFFA8E6A3B95}" destId="{F69803BB-9BD6-484F-9255-CA57A780E5D4}" srcOrd="0" destOrd="0" presId="urn:microsoft.com/office/officeart/2009/3/layout/StepUpProcess"/>
    <dgm:cxn modelId="{F90F790C-631D-4E53-92DF-718347D56B0D}" type="presParOf" srcId="{F69803BB-9BD6-484F-9255-CA57A780E5D4}" destId="{2A410A72-B121-420E-AB1D-463C043FDDE2}" srcOrd="0" destOrd="0" presId="urn:microsoft.com/office/officeart/2009/3/layout/StepUpProcess"/>
    <dgm:cxn modelId="{A66E98BA-E553-4C44-AE28-ACDDF875A354}" type="presParOf" srcId="{F69803BB-9BD6-484F-9255-CA57A780E5D4}" destId="{284E652D-71BC-49A1-AB0F-32E9AF8AB155}" srcOrd="1" destOrd="0" presId="urn:microsoft.com/office/officeart/2009/3/layout/StepUpProcess"/>
    <dgm:cxn modelId="{9762BC9E-FC8A-4E64-B6A7-F88F22F6BBF7}" type="presParOf" srcId="{F69803BB-9BD6-484F-9255-CA57A780E5D4}" destId="{C5B7AE45-745D-4CA2-B9D9-609D8B58692B}" srcOrd="2" destOrd="0" presId="urn:microsoft.com/office/officeart/2009/3/layout/StepUpProcess"/>
    <dgm:cxn modelId="{86A57395-C0CB-489C-9800-A1ABC01D048B}" type="presParOf" srcId="{0D474A36-D1C5-4924-A2F4-FFFA8E6A3B95}" destId="{84D40DF2-60C2-4E1E-8EC4-47622AEF9E62}" srcOrd="1" destOrd="0" presId="urn:microsoft.com/office/officeart/2009/3/layout/StepUpProcess"/>
    <dgm:cxn modelId="{FD7ED073-D350-4D92-9A19-50701D7463B6}" type="presParOf" srcId="{84D40DF2-60C2-4E1E-8EC4-47622AEF9E62}" destId="{C1048E3A-31E2-4D64-B32C-D33E66B70DBC}" srcOrd="0" destOrd="0" presId="urn:microsoft.com/office/officeart/2009/3/layout/StepUpProcess"/>
    <dgm:cxn modelId="{779E26FF-48D4-49B8-985B-CF1938E20B73}" type="presParOf" srcId="{0D474A36-D1C5-4924-A2F4-FFFA8E6A3B95}" destId="{F68280D2-F13A-4364-BCB7-79E8115420B9}" srcOrd="2" destOrd="0" presId="urn:microsoft.com/office/officeart/2009/3/layout/StepUpProcess"/>
    <dgm:cxn modelId="{01A60F38-FE66-495F-8D03-484D194D4519}" type="presParOf" srcId="{F68280D2-F13A-4364-BCB7-79E8115420B9}" destId="{2718A8D9-7B71-496A-B74D-891914466026}" srcOrd="0" destOrd="0" presId="urn:microsoft.com/office/officeart/2009/3/layout/StepUpProcess"/>
    <dgm:cxn modelId="{B2A4F51C-BC78-4A87-B4E8-16E5C7DB385C}" type="presParOf" srcId="{F68280D2-F13A-4364-BCB7-79E8115420B9}" destId="{12412C41-F040-49D0-B6C0-E4F8EC1E2D29}" srcOrd="1" destOrd="0" presId="urn:microsoft.com/office/officeart/2009/3/layout/StepUpProcess"/>
    <dgm:cxn modelId="{E4FB0073-6C3E-4D1E-9869-6F1E8878E575}" type="presParOf" srcId="{F68280D2-F13A-4364-BCB7-79E8115420B9}" destId="{523F03D7-8E01-451D-A4DB-E3C121C9F2B2}" srcOrd="2" destOrd="0" presId="urn:microsoft.com/office/officeart/2009/3/layout/StepUpProcess"/>
    <dgm:cxn modelId="{B0E21A26-509C-4FA3-8DE5-02C88A7AA2DD}" type="presParOf" srcId="{0D474A36-D1C5-4924-A2F4-FFFA8E6A3B95}" destId="{F82C73EF-14F8-4CE0-9A55-D21F9A53F286}" srcOrd="3" destOrd="0" presId="urn:microsoft.com/office/officeart/2009/3/layout/StepUpProcess"/>
    <dgm:cxn modelId="{8DDBA31D-2CB4-41C4-81F5-FBF465536DDE}" type="presParOf" srcId="{F82C73EF-14F8-4CE0-9A55-D21F9A53F286}" destId="{21A2982E-D1AB-4D83-8551-09B6DEA43164}" srcOrd="0" destOrd="0" presId="urn:microsoft.com/office/officeart/2009/3/layout/StepUpProcess"/>
    <dgm:cxn modelId="{50F1E7F2-AF92-477D-9B24-FBE00C78A108}" type="presParOf" srcId="{0D474A36-D1C5-4924-A2F4-FFFA8E6A3B95}" destId="{01985680-9678-43D7-91C3-6F9D7EE317C4}" srcOrd="4" destOrd="0" presId="urn:microsoft.com/office/officeart/2009/3/layout/StepUpProcess"/>
    <dgm:cxn modelId="{5342E5C0-9A14-4906-8DEC-5620E8A1D7F9}" type="presParOf" srcId="{01985680-9678-43D7-91C3-6F9D7EE317C4}" destId="{34B59435-5DFB-4C8F-8C20-D48403314FC7}" srcOrd="0" destOrd="0" presId="urn:microsoft.com/office/officeart/2009/3/layout/StepUpProcess"/>
    <dgm:cxn modelId="{5F6720AB-F0F4-4F78-9C7D-56B5531D5076}" type="presParOf" srcId="{01985680-9678-43D7-91C3-6F9D7EE317C4}" destId="{37C25A52-D284-4294-80F3-4EF04CA50887}" srcOrd="1" destOrd="0" presId="urn:microsoft.com/office/officeart/2009/3/layout/StepUpProcess"/>
    <dgm:cxn modelId="{2DD20041-8108-473A-8F5C-B78A70976637}" type="presParOf" srcId="{01985680-9678-43D7-91C3-6F9D7EE317C4}" destId="{28E3EAEA-FB64-409C-8B62-1728FACCDBB1}" srcOrd="2" destOrd="0" presId="urn:microsoft.com/office/officeart/2009/3/layout/StepUpProcess"/>
    <dgm:cxn modelId="{15805D29-2088-4FBB-93A8-5E1017A31486}" type="presParOf" srcId="{0D474A36-D1C5-4924-A2F4-FFFA8E6A3B95}" destId="{614C3095-696E-4424-A240-B89185BE25DE}" srcOrd="5" destOrd="0" presId="urn:microsoft.com/office/officeart/2009/3/layout/StepUpProcess"/>
    <dgm:cxn modelId="{AE65579B-685A-49E8-8CB7-D7E00BC37799}" type="presParOf" srcId="{614C3095-696E-4424-A240-B89185BE25DE}" destId="{E77AA821-6FCD-4CB9-A857-0C3EA943046F}" srcOrd="0" destOrd="0" presId="urn:microsoft.com/office/officeart/2009/3/layout/StepUpProcess"/>
    <dgm:cxn modelId="{B8E20F42-E0B9-4144-ACEF-43D4F2F5F80D}" type="presParOf" srcId="{0D474A36-D1C5-4924-A2F4-FFFA8E6A3B95}" destId="{43985484-BE30-4A9C-8E14-DED70FB1147A}" srcOrd="6" destOrd="0" presId="urn:microsoft.com/office/officeart/2009/3/layout/StepUpProcess"/>
    <dgm:cxn modelId="{CDD0E3CD-9921-43A0-967F-200CCC5099C2}" type="presParOf" srcId="{43985484-BE30-4A9C-8E14-DED70FB1147A}" destId="{78666F3F-1FF0-4973-8E32-82AD44081C60}" srcOrd="0" destOrd="0" presId="urn:microsoft.com/office/officeart/2009/3/layout/StepUpProcess"/>
    <dgm:cxn modelId="{9F018AFC-F4BF-488D-B077-F9AFD70D52B7}" type="presParOf" srcId="{43985484-BE30-4A9C-8E14-DED70FB1147A}" destId="{846EE35B-48FE-4837-A39F-5CB8DF7918BB}" srcOrd="1" destOrd="0" presId="urn:microsoft.com/office/officeart/2009/3/layout/StepUpProcess"/>
    <dgm:cxn modelId="{915900EA-FCD7-4A8A-8A37-91045D40729C}" type="presParOf" srcId="{43985484-BE30-4A9C-8E14-DED70FB1147A}" destId="{E25CA584-EFBF-4A2C-9082-2297BC83FF88}" srcOrd="2" destOrd="0" presId="urn:microsoft.com/office/officeart/2009/3/layout/StepUpProcess"/>
    <dgm:cxn modelId="{18E7D927-EFE3-4ABE-8019-7F66A579BD2B}" type="presParOf" srcId="{0D474A36-D1C5-4924-A2F4-FFFA8E6A3B95}" destId="{8285B63F-9FE5-4D33-B18F-526DFCF762EA}" srcOrd="7" destOrd="0" presId="urn:microsoft.com/office/officeart/2009/3/layout/StepUpProcess"/>
    <dgm:cxn modelId="{7611909A-FE79-4C09-B843-EB4AED2C481F}" type="presParOf" srcId="{8285B63F-9FE5-4D33-B18F-526DFCF762EA}" destId="{C23612A2-D911-4ED0-8916-7B5ACF2B4092}" srcOrd="0" destOrd="0" presId="urn:microsoft.com/office/officeart/2009/3/layout/StepUpProcess"/>
    <dgm:cxn modelId="{018ACF9F-63CB-4AFB-A5B2-335BE6A63F54}" type="presParOf" srcId="{0D474A36-D1C5-4924-A2F4-FFFA8E6A3B95}" destId="{A68964F3-D8AE-4F3A-9649-059ACA6B3D61}" srcOrd="8" destOrd="0" presId="urn:microsoft.com/office/officeart/2009/3/layout/StepUpProcess"/>
    <dgm:cxn modelId="{0774E768-F709-45E4-9462-323E76380ECD}" type="presParOf" srcId="{A68964F3-D8AE-4F3A-9649-059ACA6B3D61}" destId="{5549A13E-A99F-4940-92C8-F68B1DF8DC5C}" srcOrd="0" destOrd="0" presId="urn:microsoft.com/office/officeart/2009/3/layout/StepUpProcess"/>
    <dgm:cxn modelId="{6FE23ECA-8B79-4500-8242-B4A06558983E}" type="presParOf" srcId="{A68964F3-D8AE-4F3A-9649-059ACA6B3D61}" destId="{7C4C63B6-A652-4C65-B59D-9F3E97750F77}" srcOrd="1" destOrd="0" presId="urn:microsoft.com/office/officeart/2009/3/layout/StepUpProcess"/>
    <dgm:cxn modelId="{8D19F4CE-61BF-46A4-A4CA-CDCAEEE70DC7}" type="presParOf" srcId="{A68964F3-D8AE-4F3A-9649-059ACA6B3D61}" destId="{A8A84390-F44A-4E45-B419-3D64576D6FD4}" srcOrd="2" destOrd="0" presId="urn:microsoft.com/office/officeart/2009/3/layout/StepUpProcess"/>
    <dgm:cxn modelId="{FF383DFE-4B96-40CC-970D-8553FAFBFEE6}" type="presParOf" srcId="{0D474A36-D1C5-4924-A2F4-FFFA8E6A3B95}" destId="{06806596-63BA-4792-9DD8-F0848072BA07}" srcOrd="9" destOrd="0" presId="urn:microsoft.com/office/officeart/2009/3/layout/StepUpProcess"/>
    <dgm:cxn modelId="{3DA31886-4100-43B7-8123-45C67292B11A}" type="presParOf" srcId="{06806596-63BA-4792-9DD8-F0848072BA07}" destId="{A18C8EAD-7F0C-4333-AF97-0096E2A384FB}" srcOrd="0" destOrd="0" presId="urn:microsoft.com/office/officeart/2009/3/layout/StepUpProcess"/>
    <dgm:cxn modelId="{A55AFD80-6C23-45EA-A93C-3EEF5FC02490}" type="presParOf" srcId="{0D474A36-D1C5-4924-A2F4-FFFA8E6A3B95}" destId="{BC8DC859-E394-46E4-B336-E805CCD459B6}" srcOrd="10" destOrd="0" presId="urn:microsoft.com/office/officeart/2009/3/layout/StepUpProcess"/>
    <dgm:cxn modelId="{D6229AC1-BD88-4E9E-B932-0377CE8B1915}" type="presParOf" srcId="{BC8DC859-E394-46E4-B336-E805CCD459B6}" destId="{43635568-3453-41E5-9556-5992F852CAE6}" srcOrd="0" destOrd="0" presId="urn:microsoft.com/office/officeart/2009/3/layout/StepUpProcess"/>
    <dgm:cxn modelId="{EAD61C43-BC9F-48CB-9144-54B65BDB3E23}" type="presParOf" srcId="{BC8DC859-E394-46E4-B336-E805CCD459B6}" destId="{0F22C431-2D90-47AC-A126-1B293970C8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FBED83-9F2A-4BFC-BBF0-0F4F3591FA3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0D5B4DDD-25A4-48AC-8A20-ED745E1D95C2}">
      <dgm:prSet phldrT="[Κείμενο]"/>
      <dgm:spPr/>
      <dgm:t>
        <a:bodyPr/>
        <a:lstStyle/>
        <a:p>
          <a:r>
            <a:rPr lang="el-GR" dirty="0"/>
            <a:t>Έκθεση στοματικής κοιλότητας </a:t>
          </a:r>
          <a:r>
            <a:rPr lang="el-GR" dirty="0">
              <a:latin typeface="Candara" panose="020E0502030303020204" pitchFamily="34" charset="0"/>
              <a:cs typeface="Arial" panose="020B0604020202020204" pitchFamily="34" charset="0"/>
            </a:rPr>
            <a:t>σε μικρόβια και παθογόνους μικροοργανισμούς</a:t>
          </a:r>
          <a:endParaRPr lang="el-GR" dirty="0"/>
        </a:p>
      </dgm:t>
    </dgm:pt>
    <dgm:pt modelId="{ED97DB4B-978F-4C2C-ACF8-4A81F8CE40C9}" type="parTrans" cxnId="{94CDC062-EC5E-443D-9768-7D00B91B84A1}">
      <dgm:prSet/>
      <dgm:spPr/>
      <dgm:t>
        <a:bodyPr/>
        <a:lstStyle/>
        <a:p>
          <a:endParaRPr lang="el-GR"/>
        </a:p>
      </dgm:t>
    </dgm:pt>
    <dgm:pt modelId="{8FF7D9E3-42F7-43EB-87D8-DF85B0B7CA0C}" type="sibTrans" cxnId="{94CDC062-EC5E-443D-9768-7D00B91B84A1}">
      <dgm:prSet/>
      <dgm:spPr/>
      <dgm:t>
        <a:bodyPr/>
        <a:lstStyle/>
        <a:p>
          <a:endParaRPr lang="el-GR"/>
        </a:p>
      </dgm:t>
    </dgm:pt>
    <dgm:pt modelId="{C174CD12-7B23-4E3B-8D9B-38548772075E}">
      <dgm:prSet phldrT="[Κείμενο]"/>
      <dgm:spPr/>
      <dgm:t>
        <a:bodyPr/>
        <a:lstStyle/>
        <a:p>
          <a:r>
            <a:rPr lang="el-GR" dirty="0"/>
            <a:t>Επέκταση λοίμωξης </a:t>
          </a:r>
          <a:r>
            <a:rPr lang="el-GR" dirty="0">
              <a:latin typeface="Candara" panose="020E0502030303020204" pitchFamily="34" charset="0"/>
              <a:cs typeface="Arial" panose="020B0604020202020204" pitchFamily="34" charset="0"/>
            </a:rPr>
            <a:t>προκαλώντας  συστηματικές λοιμώξεις στον ανθρώπινο οργανισμό</a:t>
          </a:r>
          <a:endParaRPr lang="el-GR" dirty="0"/>
        </a:p>
      </dgm:t>
    </dgm:pt>
    <dgm:pt modelId="{A0B8624F-5827-4CF9-B090-CFCE7A750F00}" type="parTrans" cxnId="{7D78E015-922C-461D-8935-656FDED255E9}">
      <dgm:prSet/>
      <dgm:spPr/>
      <dgm:t>
        <a:bodyPr/>
        <a:lstStyle/>
        <a:p>
          <a:endParaRPr lang="el-GR"/>
        </a:p>
      </dgm:t>
    </dgm:pt>
    <dgm:pt modelId="{8E04350B-E160-457B-947F-DE2F59F9B9FC}" type="sibTrans" cxnId="{7D78E015-922C-461D-8935-656FDED255E9}">
      <dgm:prSet/>
      <dgm:spPr/>
      <dgm:t>
        <a:bodyPr/>
        <a:lstStyle/>
        <a:p>
          <a:endParaRPr lang="el-GR"/>
        </a:p>
      </dgm:t>
    </dgm:pt>
    <dgm:pt modelId="{5D9C37ED-3D35-46BF-8D42-EEF0F405A6D1}">
      <dgm:prSet phldrT="[Κείμενο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u="sng" dirty="0">
              <a:latin typeface="Candara" panose="020E0502030303020204" pitchFamily="34" charset="0"/>
              <a:cs typeface="Arial" panose="020B0604020202020204" pitchFamily="34" charset="0"/>
            </a:rPr>
            <a:t>πιθανός </a:t>
          </a:r>
          <a:r>
            <a:rPr lang="el-GR" dirty="0">
              <a:latin typeface="Candara" panose="020E0502030303020204" pitchFamily="34" charset="0"/>
              <a:cs typeface="Arial" panose="020B0604020202020204" pitchFamily="34" charset="0"/>
            </a:rPr>
            <a:t>παράγοντας κινδύνου για την ανάπτυξη και την εξέλιξη μιας ασθένειας</a:t>
          </a:r>
          <a:r>
            <a:rPr lang="en-US" dirty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br>
            <a:rPr lang="el-GR" dirty="0">
              <a:latin typeface="Candara" panose="020E0502030303020204" pitchFamily="34" charset="0"/>
              <a:cs typeface="Arial" panose="020B0604020202020204" pitchFamily="34" charset="0"/>
            </a:rPr>
          </a:br>
          <a:br>
            <a:rPr lang="el-GR" dirty="0">
              <a:latin typeface="Candara" panose="020E0502030303020204" pitchFamily="34" charset="0"/>
              <a:cs typeface="Arial" panose="020B0604020202020204" pitchFamily="34" charset="0"/>
            </a:rPr>
          </a:br>
          <a:r>
            <a:rPr lang="el-GR" b="1" dirty="0">
              <a:latin typeface="Candara" panose="020E0502030303020204" pitchFamily="34" charset="0"/>
              <a:cs typeface="Arial" panose="020B0604020202020204" pitchFamily="34" charset="0"/>
            </a:rPr>
            <a:t>ΚΑΚΗ ΣΤΟΜΑΤΙΚΗ ΥΓΕΙΑ </a:t>
          </a:r>
          <a:endParaRPr lang="el-GR" b="1" dirty="0"/>
        </a:p>
      </dgm:t>
    </dgm:pt>
    <dgm:pt modelId="{A11FA6A0-9ADC-4FB4-B2E1-CD6862BB448B}" type="parTrans" cxnId="{16470873-9383-472E-ADCF-8DE28333FEBE}">
      <dgm:prSet/>
      <dgm:spPr/>
      <dgm:t>
        <a:bodyPr/>
        <a:lstStyle/>
        <a:p>
          <a:endParaRPr lang="el-GR"/>
        </a:p>
      </dgm:t>
    </dgm:pt>
    <dgm:pt modelId="{4F24E050-0A55-4958-82A0-92E55A7F6EEC}" type="sibTrans" cxnId="{16470873-9383-472E-ADCF-8DE28333FEBE}">
      <dgm:prSet/>
      <dgm:spPr/>
      <dgm:t>
        <a:bodyPr/>
        <a:lstStyle/>
        <a:p>
          <a:endParaRPr lang="el-GR"/>
        </a:p>
      </dgm:t>
    </dgm:pt>
    <dgm:pt modelId="{89494E39-345B-4E1F-959A-9FC82A5E174B}" type="pres">
      <dgm:prSet presAssocID="{8BFBED83-9F2A-4BFC-BBF0-0F4F3591FA3E}" presName="CompostProcess" presStyleCnt="0">
        <dgm:presLayoutVars>
          <dgm:dir/>
          <dgm:resizeHandles val="exact"/>
        </dgm:presLayoutVars>
      </dgm:prSet>
      <dgm:spPr/>
    </dgm:pt>
    <dgm:pt modelId="{D93F28BE-F5F9-4B69-B9D7-B1F6FA9AEDF1}" type="pres">
      <dgm:prSet presAssocID="{8BFBED83-9F2A-4BFC-BBF0-0F4F3591FA3E}" presName="arrow" presStyleLbl="bgShp" presStyleIdx="0" presStyleCnt="1"/>
      <dgm:spPr/>
    </dgm:pt>
    <dgm:pt modelId="{36A750C8-A2A1-431B-AB44-46D087083A4B}" type="pres">
      <dgm:prSet presAssocID="{8BFBED83-9F2A-4BFC-BBF0-0F4F3591FA3E}" presName="linearProcess" presStyleCnt="0"/>
      <dgm:spPr/>
    </dgm:pt>
    <dgm:pt modelId="{93D40229-B088-41FE-8968-8EDD1EF6B9A3}" type="pres">
      <dgm:prSet presAssocID="{0D5B4DDD-25A4-48AC-8A20-ED745E1D95C2}" presName="textNode" presStyleLbl="node1" presStyleIdx="0" presStyleCnt="3" custLinFactX="-4693" custLinFactNeighborX="-100000" custLinFactNeighborY="328">
        <dgm:presLayoutVars>
          <dgm:bulletEnabled val="1"/>
        </dgm:presLayoutVars>
      </dgm:prSet>
      <dgm:spPr/>
    </dgm:pt>
    <dgm:pt modelId="{A88251C5-685E-4495-AC0C-F46FBC3E9B5B}" type="pres">
      <dgm:prSet presAssocID="{8FF7D9E3-42F7-43EB-87D8-DF85B0B7CA0C}" presName="sibTrans" presStyleCnt="0"/>
      <dgm:spPr/>
    </dgm:pt>
    <dgm:pt modelId="{8001615E-DBF5-4F13-81A5-1AD5F93ADB39}" type="pres">
      <dgm:prSet presAssocID="{C174CD12-7B23-4E3B-8D9B-38548772075E}" presName="textNode" presStyleLbl="node1" presStyleIdx="1" presStyleCnt="3">
        <dgm:presLayoutVars>
          <dgm:bulletEnabled val="1"/>
        </dgm:presLayoutVars>
      </dgm:prSet>
      <dgm:spPr/>
    </dgm:pt>
    <dgm:pt modelId="{0CBA6BA8-D7F5-494D-A8E6-C6A7D1F78321}" type="pres">
      <dgm:prSet presAssocID="{8E04350B-E160-457B-947F-DE2F59F9B9FC}" presName="sibTrans" presStyleCnt="0"/>
      <dgm:spPr/>
    </dgm:pt>
    <dgm:pt modelId="{C9B4089C-C06A-4B27-9571-47DA6C160775}" type="pres">
      <dgm:prSet presAssocID="{5D9C37ED-3D35-46BF-8D42-EEF0F405A6D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D78E015-922C-461D-8935-656FDED255E9}" srcId="{8BFBED83-9F2A-4BFC-BBF0-0F4F3591FA3E}" destId="{C174CD12-7B23-4E3B-8D9B-38548772075E}" srcOrd="1" destOrd="0" parTransId="{A0B8624F-5827-4CF9-B090-CFCE7A750F00}" sibTransId="{8E04350B-E160-457B-947F-DE2F59F9B9FC}"/>
    <dgm:cxn modelId="{94CDC062-EC5E-443D-9768-7D00B91B84A1}" srcId="{8BFBED83-9F2A-4BFC-BBF0-0F4F3591FA3E}" destId="{0D5B4DDD-25A4-48AC-8A20-ED745E1D95C2}" srcOrd="0" destOrd="0" parTransId="{ED97DB4B-978F-4C2C-ACF8-4A81F8CE40C9}" sibTransId="{8FF7D9E3-42F7-43EB-87D8-DF85B0B7CA0C}"/>
    <dgm:cxn modelId="{16470873-9383-472E-ADCF-8DE28333FEBE}" srcId="{8BFBED83-9F2A-4BFC-BBF0-0F4F3591FA3E}" destId="{5D9C37ED-3D35-46BF-8D42-EEF0F405A6D1}" srcOrd="2" destOrd="0" parTransId="{A11FA6A0-9ADC-4FB4-B2E1-CD6862BB448B}" sibTransId="{4F24E050-0A55-4958-82A0-92E55A7F6EEC}"/>
    <dgm:cxn modelId="{4E5B6C59-ADCF-4F8C-8C92-A936CD8CD132}" type="presOf" srcId="{0D5B4DDD-25A4-48AC-8A20-ED745E1D95C2}" destId="{93D40229-B088-41FE-8968-8EDD1EF6B9A3}" srcOrd="0" destOrd="0" presId="urn:microsoft.com/office/officeart/2005/8/layout/hProcess9"/>
    <dgm:cxn modelId="{285105BA-FB7A-4D9B-A924-925EEBCC49F5}" type="presOf" srcId="{8BFBED83-9F2A-4BFC-BBF0-0F4F3591FA3E}" destId="{89494E39-345B-4E1F-959A-9FC82A5E174B}" srcOrd="0" destOrd="0" presId="urn:microsoft.com/office/officeart/2005/8/layout/hProcess9"/>
    <dgm:cxn modelId="{56BD0FDB-82F1-4E58-A4B1-85CD88D75A46}" type="presOf" srcId="{5D9C37ED-3D35-46BF-8D42-EEF0F405A6D1}" destId="{C9B4089C-C06A-4B27-9571-47DA6C160775}" srcOrd="0" destOrd="0" presId="urn:microsoft.com/office/officeart/2005/8/layout/hProcess9"/>
    <dgm:cxn modelId="{4C82DAF5-2385-4BAC-9D82-F544479868FE}" type="presOf" srcId="{C174CD12-7B23-4E3B-8D9B-38548772075E}" destId="{8001615E-DBF5-4F13-81A5-1AD5F93ADB39}" srcOrd="0" destOrd="0" presId="urn:microsoft.com/office/officeart/2005/8/layout/hProcess9"/>
    <dgm:cxn modelId="{F085FD1D-2F36-4194-8443-08F2BFE4B8E6}" type="presParOf" srcId="{89494E39-345B-4E1F-959A-9FC82A5E174B}" destId="{D93F28BE-F5F9-4B69-B9D7-B1F6FA9AEDF1}" srcOrd="0" destOrd="0" presId="urn:microsoft.com/office/officeart/2005/8/layout/hProcess9"/>
    <dgm:cxn modelId="{1EBA057F-8264-4B87-8FB1-DE726E3EB1B6}" type="presParOf" srcId="{89494E39-345B-4E1F-959A-9FC82A5E174B}" destId="{36A750C8-A2A1-431B-AB44-46D087083A4B}" srcOrd="1" destOrd="0" presId="urn:microsoft.com/office/officeart/2005/8/layout/hProcess9"/>
    <dgm:cxn modelId="{6EFB00FF-ED02-400C-AA52-E2AE1672F622}" type="presParOf" srcId="{36A750C8-A2A1-431B-AB44-46D087083A4B}" destId="{93D40229-B088-41FE-8968-8EDD1EF6B9A3}" srcOrd="0" destOrd="0" presId="urn:microsoft.com/office/officeart/2005/8/layout/hProcess9"/>
    <dgm:cxn modelId="{1D6FC264-E521-4BDE-A0B6-624BDA54B619}" type="presParOf" srcId="{36A750C8-A2A1-431B-AB44-46D087083A4B}" destId="{A88251C5-685E-4495-AC0C-F46FBC3E9B5B}" srcOrd="1" destOrd="0" presId="urn:microsoft.com/office/officeart/2005/8/layout/hProcess9"/>
    <dgm:cxn modelId="{254585D0-5540-49E0-BF13-81A359C1D83C}" type="presParOf" srcId="{36A750C8-A2A1-431B-AB44-46D087083A4B}" destId="{8001615E-DBF5-4F13-81A5-1AD5F93ADB39}" srcOrd="2" destOrd="0" presId="urn:microsoft.com/office/officeart/2005/8/layout/hProcess9"/>
    <dgm:cxn modelId="{24366FD6-14E9-4474-84AD-A3099A547E22}" type="presParOf" srcId="{36A750C8-A2A1-431B-AB44-46D087083A4B}" destId="{0CBA6BA8-D7F5-494D-A8E6-C6A7D1F78321}" srcOrd="3" destOrd="0" presId="urn:microsoft.com/office/officeart/2005/8/layout/hProcess9"/>
    <dgm:cxn modelId="{4500CAB3-4E3F-4670-927D-3FE167C7A929}" type="presParOf" srcId="{36A750C8-A2A1-431B-AB44-46D087083A4B}" destId="{C9B4089C-C06A-4B27-9571-47DA6C16077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508050-8627-4836-A9DA-8343324914AB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4750CFC-4108-4EC2-9CD5-BD2D333676F3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από το στόμα και τη μύτη</a:t>
          </a:r>
          <a:endParaRPr lang="el-GR" dirty="0"/>
        </a:p>
      </dgm:t>
    </dgm:pt>
    <dgm:pt modelId="{D076A88C-1B2A-42EA-A670-DEBACBA566F7}" type="parTrans" cxnId="{F5B964B0-8BEB-4AD2-8645-FDF71B2C7370}">
      <dgm:prSet/>
      <dgm:spPr/>
      <dgm:t>
        <a:bodyPr/>
        <a:lstStyle/>
        <a:p>
          <a:endParaRPr lang="el-GR"/>
        </a:p>
      </dgm:t>
    </dgm:pt>
    <dgm:pt modelId="{58C40AD6-1238-4B15-8E07-6DF7686F93A7}" type="sibTrans" cxnId="{F5B964B0-8BEB-4AD2-8645-FDF71B2C7370}">
      <dgm:prSet/>
      <dgm:spPr/>
      <dgm:t>
        <a:bodyPr/>
        <a:lstStyle/>
        <a:p>
          <a:endParaRPr lang="el-GR"/>
        </a:p>
      </dgm:t>
    </dgm:pt>
    <dgm:pt modelId="{F7833F12-E9AD-43DC-9C91-67AB38F1A8B2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τοπικές λοιμώξεις στις γνάθους, στις δομές του προσώπου</a:t>
          </a:r>
          <a:endParaRPr lang="el-GR" dirty="0"/>
        </a:p>
      </dgm:t>
    </dgm:pt>
    <dgm:pt modelId="{23832150-A3BA-40B6-AF8A-6BFC12735931}" type="parTrans" cxnId="{72E85D7D-0F5F-476B-96D5-0042F6BC4973}">
      <dgm:prSet/>
      <dgm:spPr/>
      <dgm:t>
        <a:bodyPr/>
        <a:lstStyle/>
        <a:p>
          <a:endParaRPr lang="el-GR"/>
        </a:p>
      </dgm:t>
    </dgm:pt>
    <dgm:pt modelId="{20BE85A2-EBEE-4700-BBCE-5E68DBFC9576}" type="sibTrans" cxnId="{72E85D7D-0F5F-476B-96D5-0042F6BC4973}">
      <dgm:prSet/>
      <dgm:spPr/>
      <dgm:t>
        <a:bodyPr/>
        <a:lstStyle/>
        <a:p>
          <a:endParaRPr lang="el-GR"/>
        </a:p>
      </dgm:t>
    </dgm:pt>
    <dgm:pt modelId="{29A540BE-0D3D-48EC-8EB7-AEA5C47A1A55}">
      <dgm:prSet phldrT="[Κείμενο]"/>
      <dgm:spPr/>
      <dgm:t>
        <a:bodyPr/>
        <a:lstStyle/>
        <a:p>
          <a:r>
            <a:rPr lang="el-GR" dirty="0">
              <a:latin typeface="Candara" panose="020E0502030303020204" pitchFamily="34" charset="0"/>
            </a:rPr>
            <a:t>και στους  </a:t>
          </a:r>
          <a:r>
            <a:rPr lang="el-GR" dirty="0" err="1">
              <a:latin typeface="Candara" panose="020E0502030303020204" pitchFamily="34" charset="0"/>
            </a:rPr>
            <a:t>περιαμυγδαλικούς</a:t>
          </a:r>
          <a:r>
            <a:rPr lang="el-GR" dirty="0">
              <a:latin typeface="Candara" panose="020E0502030303020204" pitchFamily="34" charset="0"/>
            </a:rPr>
            <a:t> χώρους</a:t>
          </a:r>
          <a:endParaRPr lang="el-GR" dirty="0"/>
        </a:p>
      </dgm:t>
    </dgm:pt>
    <dgm:pt modelId="{97973818-3067-494B-AC18-F482E380BF2F}" type="parTrans" cxnId="{05B8C896-39D3-4924-8C87-7304F15A9344}">
      <dgm:prSet/>
      <dgm:spPr/>
      <dgm:t>
        <a:bodyPr/>
        <a:lstStyle/>
        <a:p>
          <a:endParaRPr lang="el-GR"/>
        </a:p>
      </dgm:t>
    </dgm:pt>
    <dgm:pt modelId="{2C8973BF-8C7D-4FD7-B598-FB703A5AAE60}" type="sibTrans" cxnId="{05B8C896-39D3-4924-8C87-7304F15A9344}">
      <dgm:prSet/>
      <dgm:spPr/>
      <dgm:t>
        <a:bodyPr/>
        <a:lstStyle/>
        <a:p>
          <a:endParaRPr lang="el-GR"/>
        </a:p>
      </dgm:t>
    </dgm:pt>
    <dgm:pt modelId="{00173AD4-8920-4050-9973-699230BDEFF3}">
      <dgm:prSet phldrT="[Κείμενο]"/>
      <dgm:spPr/>
      <dgm:t>
        <a:bodyPr/>
        <a:lstStyle/>
        <a:p>
          <a:endParaRPr lang="el-GR" dirty="0"/>
        </a:p>
      </dgm:t>
    </dgm:pt>
    <dgm:pt modelId="{96F047F3-FCFC-48D9-8DCF-9A803FECBA8B}" type="sibTrans" cxnId="{4884DC77-C396-43D6-949F-0724EC63D338}">
      <dgm:prSet/>
      <dgm:spPr/>
      <dgm:t>
        <a:bodyPr/>
        <a:lstStyle/>
        <a:p>
          <a:endParaRPr lang="el-GR"/>
        </a:p>
      </dgm:t>
    </dgm:pt>
    <dgm:pt modelId="{6EA835FC-DB62-4E54-81F7-B5FEA04A33F7}" type="parTrans" cxnId="{4884DC77-C396-43D6-949F-0724EC63D338}">
      <dgm:prSet/>
      <dgm:spPr/>
      <dgm:t>
        <a:bodyPr/>
        <a:lstStyle/>
        <a:p>
          <a:endParaRPr lang="el-GR"/>
        </a:p>
      </dgm:t>
    </dgm:pt>
    <dgm:pt modelId="{146264F1-AA98-4A62-84B0-117CB8BF2846}" type="pres">
      <dgm:prSet presAssocID="{B3508050-8627-4836-A9DA-8343324914AB}" presName="vert0" presStyleCnt="0">
        <dgm:presLayoutVars>
          <dgm:dir/>
          <dgm:animOne val="branch"/>
          <dgm:animLvl val="lvl"/>
        </dgm:presLayoutVars>
      </dgm:prSet>
      <dgm:spPr/>
    </dgm:pt>
    <dgm:pt modelId="{CCE37BDE-8BA2-4137-8946-684E2EE8479C}" type="pres">
      <dgm:prSet presAssocID="{00173AD4-8920-4050-9973-699230BDEFF3}" presName="thickLine" presStyleLbl="alignNode1" presStyleIdx="0" presStyleCnt="1"/>
      <dgm:spPr/>
    </dgm:pt>
    <dgm:pt modelId="{FA18E627-D356-4C55-BAAB-496978B88BC5}" type="pres">
      <dgm:prSet presAssocID="{00173AD4-8920-4050-9973-699230BDEFF3}" presName="horz1" presStyleCnt="0"/>
      <dgm:spPr/>
    </dgm:pt>
    <dgm:pt modelId="{E5920D64-9029-4804-B9F0-60E9606C9578}" type="pres">
      <dgm:prSet presAssocID="{00173AD4-8920-4050-9973-699230BDEFF3}" presName="tx1" presStyleLbl="revTx" presStyleIdx="0" presStyleCnt="4" custScaleX="138373" custScaleY="38101" custLinFactNeighborX="-868" custLinFactNeighborY="-3872"/>
      <dgm:spPr/>
    </dgm:pt>
    <dgm:pt modelId="{9655D13C-3E61-4E23-AF81-5A09974EBD7D}" type="pres">
      <dgm:prSet presAssocID="{00173AD4-8920-4050-9973-699230BDEFF3}" presName="vert1" presStyleCnt="0"/>
      <dgm:spPr/>
    </dgm:pt>
    <dgm:pt modelId="{E8C2A747-B4A8-4ADF-A794-CA6C65B6F77B}" type="pres">
      <dgm:prSet presAssocID="{64750CFC-4108-4EC2-9CD5-BD2D333676F3}" presName="vertSpace2a" presStyleCnt="0"/>
      <dgm:spPr/>
    </dgm:pt>
    <dgm:pt modelId="{5EC74AEB-2E65-4578-A52C-D4863D2AAC2A}" type="pres">
      <dgm:prSet presAssocID="{64750CFC-4108-4EC2-9CD5-BD2D333676F3}" presName="horz2" presStyleCnt="0"/>
      <dgm:spPr/>
    </dgm:pt>
    <dgm:pt modelId="{739DAE73-3B1C-4F9B-93F9-0D5F201DA355}" type="pres">
      <dgm:prSet presAssocID="{64750CFC-4108-4EC2-9CD5-BD2D333676F3}" presName="horzSpace2" presStyleCnt="0"/>
      <dgm:spPr/>
    </dgm:pt>
    <dgm:pt modelId="{E618BF0B-FA96-42B3-89AC-FC70F0BB71A2}" type="pres">
      <dgm:prSet presAssocID="{64750CFC-4108-4EC2-9CD5-BD2D333676F3}" presName="tx2" presStyleLbl="revTx" presStyleIdx="1" presStyleCnt="4" custScaleY="35677"/>
      <dgm:spPr/>
    </dgm:pt>
    <dgm:pt modelId="{0146867A-CD88-4C52-B88A-D3FF69C3D5EF}" type="pres">
      <dgm:prSet presAssocID="{64750CFC-4108-4EC2-9CD5-BD2D333676F3}" presName="vert2" presStyleCnt="0"/>
      <dgm:spPr/>
    </dgm:pt>
    <dgm:pt modelId="{C39E6C0F-ECA8-4196-8E8B-33047B85AE52}" type="pres">
      <dgm:prSet presAssocID="{64750CFC-4108-4EC2-9CD5-BD2D333676F3}" presName="thinLine2b" presStyleLbl="callout" presStyleIdx="0" presStyleCnt="3"/>
      <dgm:spPr/>
    </dgm:pt>
    <dgm:pt modelId="{350C9D43-7C97-4E63-940C-E55CA686FC94}" type="pres">
      <dgm:prSet presAssocID="{64750CFC-4108-4EC2-9CD5-BD2D333676F3}" presName="vertSpace2b" presStyleCnt="0"/>
      <dgm:spPr/>
    </dgm:pt>
    <dgm:pt modelId="{3F25A3F4-3714-4FA5-896D-17CFA19FABD5}" type="pres">
      <dgm:prSet presAssocID="{F7833F12-E9AD-43DC-9C91-67AB38F1A8B2}" presName="horz2" presStyleCnt="0"/>
      <dgm:spPr/>
    </dgm:pt>
    <dgm:pt modelId="{FDE82406-1A02-4AA1-8538-2C353D196D63}" type="pres">
      <dgm:prSet presAssocID="{F7833F12-E9AD-43DC-9C91-67AB38F1A8B2}" presName="horzSpace2" presStyleCnt="0"/>
      <dgm:spPr/>
    </dgm:pt>
    <dgm:pt modelId="{5BB7C3CA-0B3E-4FAB-91DA-72DA0161D234}" type="pres">
      <dgm:prSet presAssocID="{F7833F12-E9AD-43DC-9C91-67AB38F1A8B2}" presName="tx2" presStyleLbl="revTx" presStyleIdx="2" presStyleCnt="4" custScaleY="76121"/>
      <dgm:spPr/>
    </dgm:pt>
    <dgm:pt modelId="{F89BD08E-B363-47FC-B76F-9645313F26D3}" type="pres">
      <dgm:prSet presAssocID="{F7833F12-E9AD-43DC-9C91-67AB38F1A8B2}" presName="vert2" presStyleCnt="0"/>
      <dgm:spPr/>
    </dgm:pt>
    <dgm:pt modelId="{1761C090-4D30-489B-8BD3-7F77BF322E4C}" type="pres">
      <dgm:prSet presAssocID="{F7833F12-E9AD-43DC-9C91-67AB38F1A8B2}" presName="thinLine2b" presStyleLbl="callout" presStyleIdx="1" presStyleCnt="3"/>
      <dgm:spPr/>
    </dgm:pt>
    <dgm:pt modelId="{17275B81-5543-431A-AD00-66346391206D}" type="pres">
      <dgm:prSet presAssocID="{F7833F12-E9AD-43DC-9C91-67AB38F1A8B2}" presName="vertSpace2b" presStyleCnt="0"/>
      <dgm:spPr/>
    </dgm:pt>
    <dgm:pt modelId="{38EF6C5E-154B-4D8C-8F09-6F6F0D2951D8}" type="pres">
      <dgm:prSet presAssocID="{29A540BE-0D3D-48EC-8EB7-AEA5C47A1A55}" presName="horz2" presStyleCnt="0"/>
      <dgm:spPr/>
    </dgm:pt>
    <dgm:pt modelId="{0029CED4-A734-4956-AB66-8C54D4D2A0F2}" type="pres">
      <dgm:prSet presAssocID="{29A540BE-0D3D-48EC-8EB7-AEA5C47A1A55}" presName="horzSpace2" presStyleCnt="0"/>
      <dgm:spPr/>
    </dgm:pt>
    <dgm:pt modelId="{9850183D-C5F1-4EBE-96B0-CD840014D02C}" type="pres">
      <dgm:prSet presAssocID="{29A540BE-0D3D-48EC-8EB7-AEA5C47A1A55}" presName="tx2" presStyleLbl="revTx" presStyleIdx="3" presStyleCnt="4"/>
      <dgm:spPr/>
    </dgm:pt>
    <dgm:pt modelId="{2BAAA83E-044B-4DCB-9B6B-A995EBEE6A6A}" type="pres">
      <dgm:prSet presAssocID="{29A540BE-0D3D-48EC-8EB7-AEA5C47A1A55}" presName="vert2" presStyleCnt="0"/>
      <dgm:spPr/>
    </dgm:pt>
    <dgm:pt modelId="{F35E9C28-3938-4D72-AE4B-DF186693E07C}" type="pres">
      <dgm:prSet presAssocID="{29A540BE-0D3D-48EC-8EB7-AEA5C47A1A55}" presName="thinLine2b" presStyleLbl="callout" presStyleIdx="2" presStyleCnt="3"/>
      <dgm:spPr/>
    </dgm:pt>
    <dgm:pt modelId="{47963D30-7B4F-4B13-B4BB-87C110C8E21F}" type="pres">
      <dgm:prSet presAssocID="{29A540BE-0D3D-48EC-8EB7-AEA5C47A1A55}" presName="vertSpace2b" presStyleCnt="0"/>
      <dgm:spPr/>
    </dgm:pt>
  </dgm:ptLst>
  <dgm:cxnLst>
    <dgm:cxn modelId="{D1201A60-B987-4EB7-97BD-EC3A29CEA427}" type="presOf" srcId="{64750CFC-4108-4EC2-9CD5-BD2D333676F3}" destId="{E618BF0B-FA96-42B3-89AC-FC70F0BB71A2}" srcOrd="0" destOrd="0" presId="urn:microsoft.com/office/officeart/2008/layout/LinedList"/>
    <dgm:cxn modelId="{4884DC77-C396-43D6-949F-0724EC63D338}" srcId="{B3508050-8627-4836-A9DA-8343324914AB}" destId="{00173AD4-8920-4050-9973-699230BDEFF3}" srcOrd="0" destOrd="0" parTransId="{6EA835FC-DB62-4E54-81F7-B5FEA04A33F7}" sibTransId="{96F047F3-FCFC-48D9-8DCF-9A803FECBA8B}"/>
    <dgm:cxn modelId="{39286D7A-F852-4DE7-885D-985E05EBC3F7}" type="presOf" srcId="{00173AD4-8920-4050-9973-699230BDEFF3}" destId="{E5920D64-9029-4804-B9F0-60E9606C9578}" srcOrd="0" destOrd="0" presId="urn:microsoft.com/office/officeart/2008/layout/LinedList"/>
    <dgm:cxn modelId="{72E85D7D-0F5F-476B-96D5-0042F6BC4973}" srcId="{00173AD4-8920-4050-9973-699230BDEFF3}" destId="{F7833F12-E9AD-43DC-9C91-67AB38F1A8B2}" srcOrd="1" destOrd="0" parTransId="{23832150-A3BA-40B6-AF8A-6BFC12735931}" sibTransId="{20BE85A2-EBEE-4700-BBCE-5E68DBFC9576}"/>
    <dgm:cxn modelId="{05B8C896-39D3-4924-8C87-7304F15A9344}" srcId="{00173AD4-8920-4050-9973-699230BDEFF3}" destId="{29A540BE-0D3D-48EC-8EB7-AEA5C47A1A55}" srcOrd="2" destOrd="0" parTransId="{97973818-3067-494B-AC18-F482E380BF2F}" sibTransId="{2C8973BF-8C7D-4FD7-B598-FB703A5AAE60}"/>
    <dgm:cxn modelId="{F5B964B0-8BEB-4AD2-8645-FDF71B2C7370}" srcId="{00173AD4-8920-4050-9973-699230BDEFF3}" destId="{64750CFC-4108-4EC2-9CD5-BD2D333676F3}" srcOrd="0" destOrd="0" parTransId="{D076A88C-1B2A-42EA-A670-DEBACBA566F7}" sibTransId="{58C40AD6-1238-4B15-8E07-6DF7686F93A7}"/>
    <dgm:cxn modelId="{140074DF-0E73-4632-B1FD-21338874B5A1}" type="presOf" srcId="{F7833F12-E9AD-43DC-9C91-67AB38F1A8B2}" destId="{5BB7C3CA-0B3E-4FAB-91DA-72DA0161D234}" srcOrd="0" destOrd="0" presId="urn:microsoft.com/office/officeart/2008/layout/LinedList"/>
    <dgm:cxn modelId="{3887E7E1-7CEC-4630-A7AC-078DF0145A20}" type="presOf" srcId="{B3508050-8627-4836-A9DA-8343324914AB}" destId="{146264F1-AA98-4A62-84B0-117CB8BF2846}" srcOrd="0" destOrd="0" presId="urn:microsoft.com/office/officeart/2008/layout/LinedList"/>
    <dgm:cxn modelId="{745EBAE7-9488-4B00-8F71-4DDF253EEB35}" type="presOf" srcId="{29A540BE-0D3D-48EC-8EB7-AEA5C47A1A55}" destId="{9850183D-C5F1-4EBE-96B0-CD840014D02C}" srcOrd="0" destOrd="0" presId="urn:microsoft.com/office/officeart/2008/layout/LinedList"/>
    <dgm:cxn modelId="{8F314254-A501-4CDB-ACA6-E6137F2C57D7}" type="presParOf" srcId="{146264F1-AA98-4A62-84B0-117CB8BF2846}" destId="{CCE37BDE-8BA2-4137-8946-684E2EE8479C}" srcOrd="0" destOrd="0" presId="urn:microsoft.com/office/officeart/2008/layout/LinedList"/>
    <dgm:cxn modelId="{F85B2F0F-E0FF-4941-AB47-01E50936AF57}" type="presParOf" srcId="{146264F1-AA98-4A62-84B0-117CB8BF2846}" destId="{FA18E627-D356-4C55-BAAB-496978B88BC5}" srcOrd="1" destOrd="0" presId="urn:microsoft.com/office/officeart/2008/layout/LinedList"/>
    <dgm:cxn modelId="{79DD9208-8293-4959-B26F-2EE3AC5CE656}" type="presParOf" srcId="{FA18E627-D356-4C55-BAAB-496978B88BC5}" destId="{E5920D64-9029-4804-B9F0-60E9606C9578}" srcOrd="0" destOrd="0" presId="urn:microsoft.com/office/officeart/2008/layout/LinedList"/>
    <dgm:cxn modelId="{8B84A640-7CB4-49B8-AFF4-005D70B2DB4B}" type="presParOf" srcId="{FA18E627-D356-4C55-BAAB-496978B88BC5}" destId="{9655D13C-3E61-4E23-AF81-5A09974EBD7D}" srcOrd="1" destOrd="0" presId="urn:microsoft.com/office/officeart/2008/layout/LinedList"/>
    <dgm:cxn modelId="{35358B8F-9C74-4A7D-9217-3327FD84E4D1}" type="presParOf" srcId="{9655D13C-3E61-4E23-AF81-5A09974EBD7D}" destId="{E8C2A747-B4A8-4ADF-A794-CA6C65B6F77B}" srcOrd="0" destOrd="0" presId="urn:microsoft.com/office/officeart/2008/layout/LinedList"/>
    <dgm:cxn modelId="{FE5768A0-65E8-4CC2-A61A-86CBC839E689}" type="presParOf" srcId="{9655D13C-3E61-4E23-AF81-5A09974EBD7D}" destId="{5EC74AEB-2E65-4578-A52C-D4863D2AAC2A}" srcOrd="1" destOrd="0" presId="urn:microsoft.com/office/officeart/2008/layout/LinedList"/>
    <dgm:cxn modelId="{3F8DE308-1FE5-4DE6-9BC3-CEC1BB0470F0}" type="presParOf" srcId="{5EC74AEB-2E65-4578-A52C-D4863D2AAC2A}" destId="{739DAE73-3B1C-4F9B-93F9-0D5F201DA355}" srcOrd="0" destOrd="0" presId="urn:microsoft.com/office/officeart/2008/layout/LinedList"/>
    <dgm:cxn modelId="{92BC9A6C-E3F6-44D8-B470-9C767FDEAB0C}" type="presParOf" srcId="{5EC74AEB-2E65-4578-A52C-D4863D2AAC2A}" destId="{E618BF0B-FA96-42B3-89AC-FC70F0BB71A2}" srcOrd="1" destOrd="0" presId="urn:microsoft.com/office/officeart/2008/layout/LinedList"/>
    <dgm:cxn modelId="{AE26B666-FD2C-44EE-9584-6986FBD6A362}" type="presParOf" srcId="{5EC74AEB-2E65-4578-A52C-D4863D2AAC2A}" destId="{0146867A-CD88-4C52-B88A-D3FF69C3D5EF}" srcOrd="2" destOrd="0" presId="urn:microsoft.com/office/officeart/2008/layout/LinedList"/>
    <dgm:cxn modelId="{4C5E086B-95AF-4F93-87C5-C765AC927AAC}" type="presParOf" srcId="{9655D13C-3E61-4E23-AF81-5A09974EBD7D}" destId="{C39E6C0F-ECA8-4196-8E8B-33047B85AE52}" srcOrd="2" destOrd="0" presId="urn:microsoft.com/office/officeart/2008/layout/LinedList"/>
    <dgm:cxn modelId="{BEA58647-1BC9-438F-A2EA-D90950BAE4A5}" type="presParOf" srcId="{9655D13C-3E61-4E23-AF81-5A09974EBD7D}" destId="{350C9D43-7C97-4E63-940C-E55CA686FC94}" srcOrd="3" destOrd="0" presId="urn:microsoft.com/office/officeart/2008/layout/LinedList"/>
    <dgm:cxn modelId="{07ED2953-18B3-4C5C-8D9A-3722A9D28AD5}" type="presParOf" srcId="{9655D13C-3E61-4E23-AF81-5A09974EBD7D}" destId="{3F25A3F4-3714-4FA5-896D-17CFA19FABD5}" srcOrd="4" destOrd="0" presId="urn:microsoft.com/office/officeart/2008/layout/LinedList"/>
    <dgm:cxn modelId="{F57F7975-C0DF-4695-861A-3BCB70C26A6F}" type="presParOf" srcId="{3F25A3F4-3714-4FA5-896D-17CFA19FABD5}" destId="{FDE82406-1A02-4AA1-8538-2C353D196D63}" srcOrd="0" destOrd="0" presId="urn:microsoft.com/office/officeart/2008/layout/LinedList"/>
    <dgm:cxn modelId="{2A1AFE6E-238C-4ED9-B6D6-2DF9AA839534}" type="presParOf" srcId="{3F25A3F4-3714-4FA5-896D-17CFA19FABD5}" destId="{5BB7C3CA-0B3E-4FAB-91DA-72DA0161D234}" srcOrd="1" destOrd="0" presId="urn:microsoft.com/office/officeart/2008/layout/LinedList"/>
    <dgm:cxn modelId="{9707DF47-DF4B-4F84-B4AF-A9D95CEDFFDA}" type="presParOf" srcId="{3F25A3F4-3714-4FA5-896D-17CFA19FABD5}" destId="{F89BD08E-B363-47FC-B76F-9645313F26D3}" srcOrd="2" destOrd="0" presId="urn:microsoft.com/office/officeart/2008/layout/LinedList"/>
    <dgm:cxn modelId="{E154FCBD-B624-49E4-BA60-95E0DDD47BF7}" type="presParOf" srcId="{9655D13C-3E61-4E23-AF81-5A09974EBD7D}" destId="{1761C090-4D30-489B-8BD3-7F77BF322E4C}" srcOrd="5" destOrd="0" presId="urn:microsoft.com/office/officeart/2008/layout/LinedList"/>
    <dgm:cxn modelId="{4458FF3A-BEE4-47AB-93CB-D35175EA20D3}" type="presParOf" srcId="{9655D13C-3E61-4E23-AF81-5A09974EBD7D}" destId="{17275B81-5543-431A-AD00-66346391206D}" srcOrd="6" destOrd="0" presId="urn:microsoft.com/office/officeart/2008/layout/LinedList"/>
    <dgm:cxn modelId="{6E4498DC-90F1-48ED-9F70-EF7E7C69EC7F}" type="presParOf" srcId="{9655D13C-3E61-4E23-AF81-5A09974EBD7D}" destId="{38EF6C5E-154B-4D8C-8F09-6F6F0D2951D8}" srcOrd="7" destOrd="0" presId="urn:microsoft.com/office/officeart/2008/layout/LinedList"/>
    <dgm:cxn modelId="{3C88B531-F79C-430D-9941-18E00C944090}" type="presParOf" srcId="{38EF6C5E-154B-4D8C-8F09-6F6F0D2951D8}" destId="{0029CED4-A734-4956-AB66-8C54D4D2A0F2}" srcOrd="0" destOrd="0" presId="urn:microsoft.com/office/officeart/2008/layout/LinedList"/>
    <dgm:cxn modelId="{7C8B8787-17AF-43FB-A8C4-98C5FD27070D}" type="presParOf" srcId="{38EF6C5E-154B-4D8C-8F09-6F6F0D2951D8}" destId="{9850183D-C5F1-4EBE-96B0-CD840014D02C}" srcOrd="1" destOrd="0" presId="urn:microsoft.com/office/officeart/2008/layout/LinedList"/>
    <dgm:cxn modelId="{F423F166-0BA4-429D-886A-9739A5829420}" type="presParOf" srcId="{38EF6C5E-154B-4D8C-8F09-6F6F0D2951D8}" destId="{2BAAA83E-044B-4DCB-9B6B-A995EBEE6A6A}" srcOrd="2" destOrd="0" presId="urn:microsoft.com/office/officeart/2008/layout/LinedList"/>
    <dgm:cxn modelId="{532B1923-9C05-4CC9-BE99-F5139BA2CEB2}" type="presParOf" srcId="{9655D13C-3E61-4E23-AF81-5A09974EBD7D}" destId="{F35E9C28-3938-4D72-AE4B-DF186693E07C}" srcOrd="8" destOrd="0" presId="urn:microsoft.com/office/officeart/2008/layout/LinedList"/>
    <dgm:cxn modelId="{9BFB1F03-2930-49D3-921F-BE9972604F41}" type="presParOf" srcId="{9655D13C-3E61-4E23-AF81-5A09974EBD7D}" destId="{47963D30-7B4F-4B13-B4BB-87C110C8E21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B7661-1B8D-4DB3-BA1D-BA5A4DD2E3A1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C9625A98-BC96-425A-8DB5-E89E7C613495}">
      <dgm:prSet phldrT="[Κείμενο]" custT="1"/>
      <dgm:spPr/>
      <dgm:t>
        <a:bodyPr/>
        <a:lstStyle/>
        <a:p>
          <a:r>
            <a: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Τα βακτηρίδια εισερχόμενα στην κυκλοφορία του αίματος, κάθονται πάνω στις  </a:t>
          </a:r>
          <a:r>
            <a:rPr lang="el-GR" sz="24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αθηρωματικές</a:t>
          </a:r>
          <a:r>
            <a: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πλάκες.</a:t>
          </a:r>
        </a:p>
      </dgm:t>
    </dgm:pt>
    <dgm:pt modelId="{88A7E588-9CF6-41E5-BB95-558A5ED0C3CF}" type="parTrans" cxnId="{CAF902A7-85AF-438F-A27E-8E35253351FA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4398C7-6FC4-45AC-80BF-8BBC2C0AAE34}" type="sibTrans" cxnId="{CAF902A7-85AF-438F-A27E-8E35253351FA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FB4F69-D597-42C1-BA43-CF11C6559F52}">
      <dgm:prSet phldrT="[Κείμενο]" custT="1"/>
      <dgm:spPr/>
      <dgm:t>
        <a:bodyPr/>
        <a:lstStyle/>
        <a:p>
          <a:r>
            <a: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δημιουργείτε  πήγμα, που είναι δυνατόν να προκαλέσει απόφραξη του αγγείου).</a:t>
          </a:r>
        </a:p>
      </dgm:t>
    </dgm:pt>
    <dgm:pt modelId="{EB377D0E-D99C-4FC8-B548-4A65DE420B17}" type="parTrans" cxnId="{39498379-7FE3-4385-A9B2-D1EDFC9387E0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227D1D-955E-4A54-A1F7-081254DC6686}" type="sibTrans" cxnId="{39498379-7FE3-4385-A9B2-D1EDFC9387E0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C68746-02E5-48FF-951C-E213ACD31C89}">
      <dgm:prSet phldrT="[Κείμενο]" custT="1"/>
      <dgm:spPr/>
      <dgm:t>
        <a:bodyPr/>
        <a:lstStyle/>
        <a:p>
          <a:r>
            <a: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δύο φορές μεγαλύτερο κίνδυνο για θανατηφόρο έμφραγμα του μυοκαρδίου</a:t>
          </a:r>
        </a:p>
      </dgm:t>
    </dgm:pt>
    <dgm:pt modelId="{C091669F-D18F-4556-A14D-EAED88F51E45}" type="parTrans" cxnId="{0A22FBD0-440E-40FC-9076-46159C6A654D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F72C84-ACF9-4E26-9745-FC29AC800B16}" type="sibTrans" cxnId="{0A22FBD0-440E-40FC-9076-46159C6A654D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E0D91DF-4D92-4632-93D4-71FED03731A2}">
      <dgm:prSet phldrT="[Κείμενο]" custT="1"/>
      <dgm:spPr/>
      <dgm:t>
        <a:bodyPr/>
        <a:lstStyle/>
        <a:p>
          <a:r>
            <a: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Η περιοδοντίτιδα προκαλεί ή επιβαρύνει την ήδη υπάρχουσα υπέρταση</a:t>
          </a:r>
        </a:p>
      </dgm:t>
    </dgm:pt>
    <dgm:pt modelId="{2889DFEE-C98D-4B14-B99D-77A86BE2A352}" type="parTrans" cxnId="{EF49F35B-C45D-4B12-9285-AFDD2BD0C5D9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6C303CD-5D54-447B-A81F-247BEEBDADD8}" type="sibTrans" cxnId="{EF49F35B-C45D-4B12-9285-AFDD2BD0C5D9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49F13C-C070-4646-8B8F-5ED4578DE41C}">
      <dgm:prSet phldrT="[Κείμενο]" custT="1"/>
      <dgm:spPr/>
      <dgm:t>
        <a:bodyPr/>
        <a:lstStyle/>
        <a:p>
          <a:r>
            <a:rPr lang="el-G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5 Χ νεφρικής ή αγγειακής βλάβης </a:t>
          </a:r>
        </a:p>
      </dgm:t>
    </dgm:pt>
    <dgm:pt modelId="{4B6B6521-9635-42A1-A47C-15C64356761A}" type="parTrans" cxnId="{F88A0437-9389-479A-B80E-C6D1298340B2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E053A3-69D5-4DE9-9BCB-76FB12F59B97}" type="sibTrans" cxnId="{F88A0437-9389-479A-B80E-C6D1298340B2}">
      <dgm:prSet/>
      <dgm:spPr/>
      <dgm:t>
        <a:bodyPr/>
        <a:lstStyle/>
        <a:p>
          <a:endParaRPr lang="el-G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B1242C4-CF91-424E-9CAF-67E308607CF8}" type="pres">
      <dgm:prSet presAssocID="{B33B7661-1B8D-4DB3-BA1D-BA5A4DD2E3A1}" presName="linearFlow" presStyleCnt="0">
        <dgm:presLayoutVars>
          <dgm:resizeHandles val="exact"/>
        </dgm:presLayoutVars>
      </dgm:prSet>
      <dgm:spPr/>
    </dgm:pt>
    <dgm:pt modelId="{F165B9AD-4C54-4CD8-96B1-903FF17F625C}" type="pres">
      <dgm:prSet presAssocID="{C9625A98-BC96-425A-8DB5-E89E7C613495}" presName="node" presStyleLbl="node1" presStyleIdx="0" presStyleCnt="5" custScaleX="213932" custLinFactNeighborX="0" custLinFactNeighborY="-951">
        <dgm:presLayoutVars>
          <dgm:bulletEnabled val="1"/>
        </dgm:presLayoutVars>
      </dgm:prSet>
      <dgm:spPr/>
    </dgm:pt>
    <dgm:pt modelId="{17319A5D-A1CE-46AD-8336-7622D47D61C6}" type="pres">
      <dgm:prSet presAssocID="{CF4398C7-6FC4-45AC-80BF-8BBC2C0AAE34}" presName="sibTrans" presStyleLbl="sibTrans2D1" presStyleIdx="0" presStyleCnt="4"/>
      <dgm:spPr/>
    </dgm:pt>
    <dgm:pt modelId="{7C650753-FEE1-4AF4-8634-6A56D0677439}" type="pres">
      <dgm:prSet presAssocID="{CF4398C7-6FC4-45AC-80BF-8BBC2C0AAE34}" presName="connectorText" presStyleLbl="sibTrans2D1" presStyleIdx="0" presStyleCnt="4"/>
      <dgm:spPr/>
    </dgm:pt>
    <dgm:pt modelId="{E8D7CBAF-EBB4-48CD-8F41-A589EF118178}" type="pres">
      <dgm:prSet presAssocID="{27FB4F69-D597-42C1-BA43-CF11C6559F52}" presName="node" presStyleLbl="node1" presStyleIdx="1" presStyleCnt="5" custScaleX="213705">
        <dgm:presLayoutVars>
          <dgm:bulletEnabled val="1"/>
        </dgm:presLayoutVars>
      </dgm:prSet>
      <dgm:spPr/>
    </dgm:pt>
    <dgm:pt modelId="{324FEB0D-F55B-4B2D-AB1E-29EDDFE57D57}" type="pres">
      <dgm:prSet presAssocID="{ED227D1D-955E-4A54-A1F7-081254DC6686}" presName="sibTrans" presStyleLbl="sibTrans2D1" presStyleIdx="1" presStyleCnt="4"/>
      <dgm:spPr/>
    </dgm:pt>
    <dgm:pt modelId="{5D3C085A-D64C-4E44-993B-DAD600A6ADD4}" type="pres">
      <dgm:prSet presAssocID="{ED227D1D-955E-4A54-A1F7-081254DC6686}" presName="connectorText" presStyleLbl="sibTrans2D1" presStyleIdx="1" presStyleCnt="4"/>
      <dgm:spPr/>
    </dgm:pt>
    <dgm:pt modelId="{73AE7D75-2740-4329-B1D9-44BE42313B2D}" type="pres">
      <dgm:prSet presAssocID="{68C68746-02E5-48FF-951C-E213ACD31C89}" presName="node" presStyleLbl="node1" presStyleIdx="2" presStyleCnt="5" custScaleX="209037">
        <dgm:presLayoutVars>
          <dgm:bulletEnabled val="1"/>
        </dgm:presLayoutVars>
      </dgm:prSet>
      <dgm:spPr/>
    </dgm:pt>
    <dgm:pt modelId="{19F53149-A0DB-433B-B9F7-8F7CED458931}" type="pres">
      <dgm:prSet presAssocID="{AEF72C84-ACF9-4E26-9745-FC29AC800B16}" presName="sibTrans" presStyleLbl="sibTrans2D1" presStyleIdx="2" presStyleCnt="4"/>
      <dgm:spPr/>
    </dgm:pt>
    <dgm:pt modelId="{BA2E92D1-A9A3-4EE4-8353-CF6965128ECF}" type="pres">
      <dgm:prSet presAssocID="{AEF72C84-ACF9-4E26-9745-FC29AC800B16}" presName="connectorText" presStyleLbl="sibTrans2D1" presStyleIdx="2" presStyleCnt="4"/>
      <dgm:spPr/>
    </dgm:pt>
    <dgm:pt modelId="{5B387251-AD50-4F27-9F94-F1377E1F995A}" type="pres">
      <dgm:prSet presAssocID="{7E0D91DF-4D92-4632-93D4-71FED03731A2}" presName="node" presStyleLbl="node1" presStyleIdx="3" presStyleCnt="5" custScaleX="204368">
        <dgm:presLayoutVars>
          <dgm:bulletEnabled val="1"/>
        </dgm:presLayoutVars>
      </dgm:prSet>
      <dgm:spPr/>
    </dgm:pt>
    <dgm:pt modelId="{7F0A45C7-AC5E-4964-8C1F-C90E5E6E6C19}" type="pres">
      <dgm:prSet presAssocID="{C6C303CD-5D54-447B-A81F-247BEEBDADD8}" presName="sibTrans" presStyleLbl="sibTrans2D1" presStyleIdx="3" presStyleCnt="4"/>
      <dgm:spPr/>
    </dgm:pt>
    <dgm:pt modelId="{F1E3EC75-0E09-4097-A94D-8EFA43DE49A8}" type="pres">
      <dgm:prSet presAssocID="{C6C303CD-5D54-447B-A81F-247BEEBDADD8}" presName="connectorText" presStyleLbl="sibTrans2D1" presStyleIdx="3" presStyleCnt="4"/>
      <dgm:spPr/>
    </dgm:pt>
    <dgm:pt modelId="{DED6D6CB-0485-46ED-B5C6-07F53C06F9FD}" type="pres">
      <dgm:prSet presAssocID="{9D49F13C-C070-4646-8B8F-5ED4578DE41C}" presName="node" presStyleLbl="node1" presStyleIdx="4" presStyleCnt="5" custScaleX="204714" custScaleY="60340">
        <dgm:presLayoutVars>
          <dgm:bulletEnabled val="1"/>
        </dgm:presLayoutVars>
      </dgm:prSet>
      <dgm:spPr/>
    </dgm:pt>
  </dgm:ptLst>
  <dgm:cxnLst>
    <dgm:cxn modelId="{0A4BDD17-BAEB-4A84-8054-D44D450AA201}" type="presOf" srcId="{C6C303CD-5D54-447B-A81F-247BEEBDADD8}" destId="{7F0A45C7-AC5E-4964-8C1F-C90E5E6E6C19}" srcOrd="0" destOrd="0" presId="urn:microsoft.com/office/officeart/2005/8/layout/process2"/>
    <dgm:cxn modelId="{841F7F29-572F-40FC-B8A9-D47E6D29B80C}" type="presOf" srcId="{68C68746-02E5-48FF-951C-E213ACD31C89}" destId="{73AE7D75-2740-4329-B1D9-44BE42313B2D}" srcOrd="0" destOrd="0" presId="urn:microsoft.com/office/officeart/2005/8/layout/process2"/>
    <dgm:cxn modelId="{F88A0437-9389-479A-B80E-C6D1298340B2}" srcId="{B33B7661-1B8D-4DB3-BA1D-BA5A4DD2E3A1}" destId="{9D49F13C-C070-4646-8B8F-5ED4578DE41C}" srcOrd="4" destOrd="0" parTransId="{4B6B6521-9635-42A1-A47C-15C64356761A}" sibTransId="{88E053A3-69D5-4DE9-9BCB-76FB12F59B97}"/>
    <dgm:cxn modelId="{4BDEE03B-9CAB-49A0-A845-00CCF5B565E8}" type="presOf" srcId="{ED227D1D-955E-4A54-A1F7-081254DC6686}" destId="{324FEB0D-F55B-4B2D-AB1E-29EDDFE57D57}" srcOrd="0" destOrd="0" presId="urn:microsoft.com/office/officeart/2005/8/layout/process2"/>
    <dgm:cxn modelId="{974FBB40-4384-41CC-A41C-51C4D71BF665}" type="presOf" srcId="{C9625A98-BC96-425A-8DB5-E89E7C613495}" destId="{F165B9AD-4C54-4CD8-96B1-903FF17F625C}" srcOrd="0" destOrd="0" presId="urn:microsoft.com/office/officeart/2005/8/layout/process2"/>
    <dgm:cxn modelId="{EF49F35B-C45D-4B12-9285-AFDD2BD0C5D9}" srcId="{B33B7661-1B8D-4DB3-BA1D-BA5A4DD2E3A1}" destId="{7E0D91DF-4D92-4632-93D4-71FED03731A2}" srcOrd="3" destOrd="0" parTransId="{2889DFEE-C98D-4B14-B99D-77A86BE2A352}" sibTransId="{C6C303CD-5D54-447B-A81F-247BEEBDADD8}"/>
    <dgm:cxn modelId="{3098AB68-CAEA-44DC-AC63-2F635923C7A1}" type="presOf" srcId="{AEF72C84-ACF9-4E26-9745-FC29AC800B16}" destId="{BA2E92D1-A9A3-4EE4-8353-CF6965128ECF}" srcOrd="1" destOrd="0" presId="urn:microsoft.com/office/officeart/2005/8/layout/process2"/>
    <dgm:cxn modelId="{5C9E366A-25BD-4401-AE5A-DE8239B901B3}" type="presOf" srcId="{9D49F13C-C070-4646-8B8F-5ED4578DE41C}" destId="{DED6D6CB-0485-46ED-B5C6-07F53C06F9FD}" srcOrd="0" destOrd="0" presId="urn:microsoft.com/office/officeart/2005/8/layout/process2"/>
    <dgm:cxn modelId="{2A53D750-7EC8-49B9-8CC7-E809BC0FC84C}" type="presOf" srcId="{ED227D1D-955E-4A54-A1F7-081254DC6686}" destId="{5D3C085A-D64C-4E44-993B-DAD600A6ADD4}" srcOrd="1" destOrd="0" presId="urn:microsoft.com/office/officeart/2005/8/layout/process2"/>
    <dgm:cxn modelId="{39498379-7FE3-4385-A9B2-D1EDFC9387E0}" srcId="{B33B7661-1B8D-4DB3-BA1D-BA5A4DD2E3A1}" destId="{27FB4F69-D597-42C1-BA43-CF11C6559F52}" srcOrd="1" destOrd="0" parTransId="{EB377D0E-D99C-4FC8-B548-4A65DE420B17}" sibTransId="{ED227D1D-955E-4A54-A1F7-081254DC6686}"/>
    <dgm:cxn modelId="{03EBA27A-2575-42FB-A79E-94B7D69920BE}" type="presOf" srcId="{C6C303CD-5D54-447B-A81F-247BEEBDADD8}" destId="{F1E3EC75-0E09-4097-A94D-8EFA43DE49A8}" srcOrd="1" destOrd="0" presId="urn:microsoft.com/office/officeart/2005/8/layout/process2"/>
    <dgm:cxn modelId="{ADC38C82-472F-4125-B860-C21E3E3DD4D8}" type="presOf" srcId="{7E0D91DF-4D92-4632-93D4-71FED03731A2}" destId="{5B387251-AD50-4F27-9F94-F1377E1F995A}" srcOrd="0" destOrd="0" presId="urn:microsoft.com/office/officeart/2005/8/layout/process2"/>
    <dgm:cxn modelId="{F4760099-6F50-4C6C-ADFC-0D305C314E3B}" type="presOf" srcId="{CF4398C7-6FC4-45AC-80BF-8BBC2C0AAE34}" destId="{17319A5D-A1CE-46AD-8336-7622D47D61C6}" srcOrd="0" destOrd="0" presId="urn:microsoft.com/office/officeart/2005/8/layout/process2"/>
    <dgm:cxn modelId="{CAF902A7-85AF-438F-A27E-8E35253351FA}" srcId="{B33B7661-1B8D-4DB3-BA1D-BA5A4DD2E3A1}" destId="{C9625A98-BC96-425A-8DB5-E89E7C613495}" srcOrd="0" destOrd="0" parTransId="{88A7E588-9CF6-41E5-BB95-558A5ED0C3CF}" sibTransId="{CF4398C7-6FC4-45AC-80BF-8BBC2C0AAE34}"/>
    <dgm:cxn modelId="{F70816B9-71EF-4D46-855E-91B4B08127B2}" type="presOf" srcId="{27FB4F69-D597-42C1-BA43-CF11C6559F52}" destId="{E8D7CBAF-EBB4-48CD-8F41-A589EF118178}" srcOrd="0" destOrd="0" presId="urn:microsoft.com/office/officeart/2005/8/layout/process2"/>
    <dgm:cxn modelId="{0A22FBD0-440E-40FC-9076-46159C6A654D}" srcId="{B33B7661-1B8D-4DB3-BA1D-BA5A4DD2E3A1}" destId="{68C68746-02E5-48FF-951C-E213ACD31C89}" srcOrd="2" destOrd="0" parTransId="{C091669F-D18F-4556-A14D-EAED88F51E45}" sibTransId="{AEF72C84-ACF9-4E26-9745-FC29AC800B16}"/>
    <dgm:cxn modelId="{26E387D6-D708-4043-B870-7ABDC9DD4C31}" type="presOf" srcId="{CF4398C7-6FC4-45AC-80BF-8BBC2C0AAE34}" destId="{7C650753-FEE1-4AF4-8634-6A56D0677439}" srcOrd="1" destOrd="0" presId="urn:microsoft.com/office/officeart/2005/8/layout/process2"/>
    <dgm:cxn modelId="{4FC593D9-9020-4EEC-BF0D-2B4BF12A04B5}" type="presOf" srcId="{AEF72C84-ACF9-4E26-9745-FC29AC800B16}" destId="{19F53149-A0DB-433B-B9F7-8F7CED458931}" srcOrd="0" destOrd="0" presId="urn:microsoft.com/office/officeart/2005/8/layout/process2"/>
    <dgm:cxn modelId="{73B203EA-C99C-40BD-9505-05CB2064450C}" type="presOf" srcId="{B33B7661-1B8D-4DB3-BA1D-BA5A4DD2E3A1}" destId="{3B1242C4-CF91-424E-9CAF-67E308607CF8}" srcOrd="0" destOrd="0" presId="urn:microsoft.com/office/officeart/2005/8/layout/process2"/>
    <dgm:cxn modelId="{1F5CDEAF-7306-4DEB-80E6-0F1AE3DE98D9}" type="presParOf" srcId="{3B1242C4-CF91-424E-9CAF-67E308607CF8}" destId="{F165B9AD-4C54-4CD8-96B1-903FF17F625C}" srcOrd="0" destOrd="0" presId="urn:microsoft.com/office/officeart/2005/8/layout/process2"/>
    <dgm:cxn modelId="{59DC20FD-6B6E-430D-A700-480EFF737F38}" type="presParOf" srcId="{3B1242C4-CF91-424E-9CAF-67E308607CF8}" destId="{17319A5D-A1CE-46AD-8336-7622D47D61C6}" srcOrd="1" destOrd="0" presId="urn:microsoft.com/office/officeart/2005/8/layout/process2"/>
    <dgm:cxn modelId="{44E2C53E-E89C-4945-861A-596AC2A4E138}" type="presParOf" srcId="{17319A5D-A1CE-46AD-8336-7622D47D61C6}" destId="{7C650753-FEE1-4AF4-8634-6A56D0677439}" srcOrd="0" destOrd="0" presId="urn:microsoft.com/office/officeart/2005/8/layout/process2"/>
    <dgm:cxn modelId="{226147BA-7396-4F0F-A3AF-B7EB85E7AB77}" type="presParOf" srcId="{3B1242C4-CF91-424E-9CAF-67E308607CF8}" destId="{E8D7CBAF-EBB4-48CD-8F41-A589EF118178}" srcOrd="2" destOrd="0" presId="urn:microsoft.com/office/officeart/2005/8/layout/process2"/>
    <dgm:cxn modelId="{52E28202-F917-44BF-BA9E-150A73DAB86D}" type="presParOf" srcId="{3B1242C4-CF91-424E-9CAF-67E308607CF8}" destId="{324FEB0D-F55B-4B2D-AB1E-29EDDFE57D57}" srcOrd="3" destOrd="0" presId="urn:microsoft.com/office/officeart/2005/8/layout/process2"/>
    <dgm:cxn modelId="{05076F21-1C74-4AE7-A0CC-217B841A5543}" type="presParOf" srcId="{324FEB0D-F55B-4B2D-AB1E-29EDDFE57D57}" destId="{5D3C085A-D64C-4E44-993B-DAD600A6ADD4}" srcOrd="0" destOrd="0" presId="urn:microsoft.com/office/officeart/2005/8/layout/process2"/>
    <dgm:cxn modelId="{CCAF03A4-E9E3-4AD0-8B08-672568AA166B}" type="presParOf" srcId="{3B1242C4-CF91-424E-9CAF-67E308607CF8}" destId="{73AE7D75-2740-4329-B1D9-44BE42313B2D}" srcOrd="4" destOrd="0" presId="urn:microsoft.com/office/officeart/2005/8/layout/process2"/>
    <dgm:cxn modelId="{41DF84FB-254B-4903-86EC-5A77D276505F}" type="presParOf" srcId="{3B1242C4-CF91-424E-9CAF-67E308607CF8}" destId="{19F53149-A0DB-433B-B9F7-8F7CED458931}" srcOrd="5" destOrd="0" presId="urn:microsoft.com/office/officeart/2005/8/layout/process2"/>
    <dgm:cxn modelId="{47D7DCEB-BD9A-43A8-8513-5928324C4AEC}" type="presParOf" srcId="{19F53149-A0DB-433B-B9F7-8F7CED458931}" destId="{BA2E92D1-A9A3-4EE4-8353-CF6965128ECF}" srcOrd="0" destOrd="0" presId="urn:microsoft.com/office/officeart/2005/8/layout/process2"/>
    <dgm:cxn modelId="{E89B7BB3-AA7B-45B7-BF99-5A0FCA297314}" type="presParOf" srcId="{3B1242C4-CF91-424E-9CAF-67E308607CF8}" destId="{5B387251-AD50-4F27-9F94-F1377E1F995A}" srcOrd="6" destOrd="0" presId="urn:microsoft.com/office/officeart/2005/8/layout/process2"/>
    <dgm:cxn modelId="{5D40E5F9-308A-46A7-8406-6FF7FA8B34E5}" type="presParOf" srcId="{3B1242C4-CF91-424E-9CAF-67E308607CF8}" destId="{7F0A45C7-AC5E-4964-8C1F-C90E5E6E6C19}" srcOrd="7" destOrd="0" presId="urn:microsoft.com/office/officeart/2005/8/layout/process2"/>
    <dgm:cxn modelId="{BD0DCE27-0161-43D4-8ABA-51D39A391FB6}" type="presParOf" srcId="{7F0A45C7-AC5E-4964-8C1F-C90E5E6E6C19}" destId="{F1E3EC75-0E09-4097-A94D-8EFA43DE49A8}" srcOrd="0" destOrd="0" presId="urn:microsoft.com/office/officeart/2005/8/layout/process2"/>
    <dgm:cxn modelId="{DFFFEAAD-6220-43B0-B183-ADFA09AB3331}" type="presParOf" srcId="{3B1242C4-CF91-424E-9CAF-67E308607CF8}" destId="{DED6D6CB-0485-46ED-B5C6-07F53C06F9F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B5441B-77D8-4924-AFEC-A54F9D55BB46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A668023-DD93-4B36-961C-F447216C4CF2}">
      <dgm:prSet phldrT="[Κείμενο]"/>
      <dgm:spPr/>
      <dgm:t>
        <a:bodyPr/>
        <a:lstStyle/>
        <a:p>
          <a:r>
            <a:rPr lang="el-G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 διαβήτης επιβαρύνει σημαντικά την υγεία του στόματος </a:t>
          </a:r>
        </a:p>
      </dgm:t>
    </dgm:pt>
    <dgm:pt modelId="{3E1FA650-6E12-4AEA-97E4-3A6CDF99FBC2}" type="parTrans" cxnId="{2D25044E-3DF8-401F-B820-7215445F9CCE}">
      <dgm:prSet/>
      <dgm:spPr/>
      <dgm:t>
        <a:bodyPr/>
        <a:lstStyle/>
        <a:p>
          <a:endParaRPr lang="el-GR"/>
        </a:p>
      </dgm:t>
    </dgm:pt>
    <dgm:pt modelId="{5515D94E-CFB0-4A55-BFF2-992112F6327C}" type="sibTrans" cxnId="{2D25044E-3DF8-401F-B820-7215445F9CCE}">
      <dgm:prSet/>
      <dgm:spPr/>
      <dgm:t>
        <a:bodyPr/>
        <a:lstStyle/>
        <a:p>
          <a:endParaRPr lang="el-GR"/>
        </a:p>
      </dgm:t>
    </dgm:pt>
    <dgm:pt modelId="{2D1524DC-1989-45F2-9FB8-FAE3C40DC745}">
      <dgm:prSet phldrT="[Κείμενο]" custT="1"/>
      <dgm:spPr/>
      <dgm:t>
        <a:bodyPr/>
        <a:lstStyle/>
        <a:p>
          <a:r>
            <a:rPr lang="el-GR" sz="24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Ο οδοντίατρος συμβάλει στην έγκαιρη διάγνωση και αντιμετώπιση των επιπλοκών του διαβήτη στη στοματική κοιλότητα. </a:t>
          </a:r>
        </a:p>
      </dgm:t>
    </dgm:pt>
    <dgm:pt modelId="{4F094396-3F6C-47A1-93B3-90BE09C9722F}" type="parTrans" cxnId="{F54ACE3A-FF79-4E0B-B5EE-078A8A363DB1}">
      <dgm:prSet/>
      <dgm:spPr/>
      <dgm:t>
        <a:bodyPr/>
        <a:lstStyle/>
        <a:p>
          <a:endParaRPr lang="el-GR"/>
        </a:p>
      </dgm:t>
    </dgm:pt>
    <dgm:pt modelId="{BE3B451C-45D7-45CA-8C73-EAD19D4983A1}" type="sibTrans" cxnId="{F54ACE3A-FF79-4E0B-B5EE-078A8A363DB1}">
      <dgm:prSet/>
      <dgm:spPr/>
      <dgm:t>
        <a:bodyPr/>
        <a:lstStyle/>
        <a:p>
          <a:endParaRPr lang="el-GR"/>
        </a:p>
      </dgm:t>
    </dgm:pt>
    <dgm:pt modelId="{A75E9257-3B4D-40BF-9794-F52FB810CED1}" type="pres">
      <dgm:prSet presAssocID="{C1B5441B-77D8-4924-AFEC-A54F9D55BB46}" presName="diagram" presStyleCnt="0">
        <dgm:presLayoutVars>
          <dgm:dir/>
          <dgm:resizeHandles val="exact"/>
        </dgm:presLayoutVars>
      </dgm:prSet>
      <dgm:spPr/>
    </dgm:pt>
    <dgm:pt modelId="{31B530A1-C814-447A-8BBF-6BA14B565246}" type="pres">
      <dgm:prSet presAssocID="{3A668023-DD93-4B36-961C-F447216C4CF2}" presName="arrow" presStyleLbl="node1" presStyleIdx="0" presStyleCnt="2" custScaleX="46544" custScaleY="79694" custRadScaleRad="113403" custRadScaleInc="-833">
        <dgm:presLayoutVars>
          <dgm:bulletEnabled val="1"/>
        </dgm:presLayoutVars>
      </dgm:prSet>
      <dgm:spPr/>
    </dgm:pt>
    <dgm:pt modelId="{D75DD7CB-8C65-44BB-A2EB-2A27CF8BCBE9}" type="pres">
      <dgm:prSet presAssocID="{2D1524DC-1989-45F2-9FB8-FAE3C40DC745}" presName="arrow" presStyleLbl="node1" presStyleIdx="1" presStyleCnt="2" custScaleX="42231" custScaleY="87295" custRadScaleRad="105659" custRadScaleInc="894">
        <dgm:presLayoutVars>
          <dgm:bulletEnabled val="1"/>
        </dgm:presLayoutVars>
      </dgm:prSet>
      <dgm:spPr/>
    </dgm:pt>
  </dgm:ptLst>
  <dgm:cxnLst>
    <dgm:cxn modelId="{99F39E07-83F6-42B7-B1BD-A8D05FA61393}" type="presOf" srcId="{C1B5441B-77D8-4924-AFEC-A54F9D55BB46}" destId="{A75E9257-3B4D-40BF-9794-F52FB810CED1}" srcOrd="0" destOrd="0" presId="urn:microsoft.com/office/officeart/2005/8/layout/arrow5"/>
    <dgm:cxn modelId="{F54ACE3A-FF79-4E0B-B5EE-078A8A363DB1}" srcId="{C1B5441B-77D8-4924-AFEC-A54F9D55BB46}" destId="{2D1524DC-1989-45F2-9FB8-FAE3C40DC745}" srcOrd="1" destOrd="0" parTransId="{4F094396-3F6C-47A1-93B3-90BE09C9722F}" sibTransId="{BE3B451C-45D7-45CA-8C73-EAD19D4983A1}"/>
    <dgm:cxn modelId="{2D25044E-3DF8-401F-B820-7215445F9CCE}" srcId="{C1B5441B-77D8-4924-AFEC-A54F9D55BB46}" destId="{3A668023-DD93-4B36-961C-F447216C4CF2}" srcOrd="0" destOrd="0" parTransId="{3E1FA650-6E12-4AEA-97E4-3A6CDF99FBC2}" sibTransId="{5515D94E-CFB0-4A55-BFF2-992112F6327C}"/>
    <dgm:cxn modelId="{A2BA8072-28C6-47F1-A02A-C10F20DFA588}" type="presOf" srcId="{2D1524DC-1989-45F2-9FB8-FAE3C40DC745}" destId="{D75DD7CB-8C65-44BB-A2EB-2A27CF8BCBE9}" srcOrd="0" destOrd="0" presId="urn:microsoft.com/office/officeart/2005/8/layout/arrow5"/>
    <dgm:cxn modelId="{CE2D34AD-4B27-46A8-8400-3BE3F23FFCDA}" type="presOf" srcId="{3A668023-DD93-4B36-961C-F447216C4CF2}" destId="{31B530A1-C814-447A-8BBF-6BA14B565246}" srcOrd="0" destOrd="0" presId="urn:microsoft.com/office/officeart/2005/8/layout/arrow5"/>
    <dgm:cxn modelId="{0A328768-47D6-4F7F-B7DA-B5696C97645B}" type="presParOf" srcId="{A75E9257-3B4D-40BF-9794-F52FB810CED1}" destId="{31B530A1-C814-447A-8BBF-6BA14B565246}" srcOrd="0" destOrd="0" presId="urn:microsoft.com/office/officeart/2005/8/layout/arrow5"/>
    <dgm:cxn modelId="{3008DBB7-FD19-4B7C-89B5-452A310FC953}" type="presParOf" srcId="{A75E9257-3B4D-40BF-9794-F52FB810CED1}" destId="{D75DD7CB-8C65-44BB-A2EB-2A27CF8BCBE9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67556F-338D-483A-881F-2EEFB49DF317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9729702-CBC3-4B70-BCA4-DD0F28816C26}">
      <dgm:prSet phldrT="[Κείμενο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2400" dirty="0">
              <a:latin typeface="Candara" panose="020E0502030303020204" pitchFamily="34" charset="0"/>
            </a:rPr>
            <a:t>υγιεινή διατροφή, με χαμηλή περιεκτικότητα ζάχαρης και πλούσια κατανάλωση φρούτων και λαχανικών. </a:t>
          </a:r>
        </a:p>
        <a:p>
          <a:pPr>
            <a:buFont typeface="Wingdings" panose="05000000000000000000" pitchFamily="2" charset="2"/>
            <a:buChar char="ü"/>
          </a:pPr>
          <a:r>
            <a:rPr lang="el-GR" sz="2400" dirty="0">
              <a:latin typeface="Candara" panose="020E0502030303020204" pitchFamily="34" charset="0"/>
            </a:rPr>
            <a:t>πλούσια σε βιταμίνες Α,</a:t>
          </a:r>
          <a:r>
            <a:rPr lang="en-US" sz="2400" dirty="0">
              <a:latin typeface="Candara" panose="020E0502030303020204" pitchFamily="34" charset="0"/>
            </a:rPr>
            <a:t>C, E</a:t>
          </a:r>
          <a:endParaRPr lang="el-GR" sz="2400" dirty="0"/>
        </a:p>
      </dgm:t>
    </dgm:pt>
    <dgm:pt modelId="{FE46C5BD-6E3C-45BB-A345-E277E1EF2F67}" type="parTrans" cxnId="{F1C4774D-BC50-451E-BC70-FD9BD90CD18E}">
      <dgm:prSet/>
      <dgm:spPr/>
      <dgm:t>
        <a:bodyPr/>
        <a:lstStyle/>
        <a:p>
          <a:endParaRPr lang="el-GR"/>
        </a:p>
      </dgm:t>
    </dgm:pt>
    <dgm:pt modelId="{E5EDD11B-D72F-4E88-880F-AF2938F0EEA9}" type="sibTrans" cxnId="{F1C4774D-BC50-451E-BC70-FD9BD90CD18E}">
      <dgm:prSet/>
      <dgm:spPr/>
      <dgm:t>
        <a:bodyPr/>
        <a:lstStyle/>
        <a:p>
          <a:endParaRPr lang="el-GR"/>
        </a:p>
      </dgm:t>
    </dgm:pt>
    <dgm:pt modelId="{1BA57B1B-E8F1-47BC-922C-4662EB4CCCE8}">
      <dgm:prSet phldrT="[Κείμενο]" custT="1"/>
      <dgm:spPr/>
      <dgm:t>
        <a:bodyPr/>
        <a:lstStyle/>
        <a:p>
          <a:r>
            <a:rPr lang="el-GR" sz="2400" dirty="0"/>
            <a:t>Αποφυγή τροφών πλούσιων σε σάκχαρα και κορεσμένα λιπαρά.</a:t>
          </a:r>
        </a:p>
        <a:p>
          <a:endParaRPr lang="el-GR" sz="2400" dirty="0"/>
        </a:p>
      </dgm:t>
    </dgm:pt>
    <dgm:pt modelId="{8AE8C246-1C38-4B2C-AA29-E5302BAC90F1}" type="parTrans" cxnId="{1EF6F4D2-8846-4009-A776-751ADDC1A7C8}">
      <dgm:prSet/>
      <dgm:spPr/>
      <dgm:t>
        <a:bodyPr/>
        <a:lstStyle/>
        <a:p>
          <a:endParaRPr lang="el-GR"/>
        </a:p>
      </dgm:t>
    </dgm:pt>
    <dgm:pt modelId="{B5A623A4-BCE1-4A67-963D-C1F65B2255CE}" type="sibTrans" cxnId="{1EF6F4D2-8846-4009-A776-751ADDC1A7C8}">
      <dgm:prSet/>
      <dgm:spPr/>
      <dgm:t>
        <a:bodyPr/>
        <a:lstStyle/>
        <a:p>
          <a:endParaRPr lang="el-GR"/>
        </a:p>
      </dgm:t>
    </dgm:pt>
    <dgm:pt modelId="{9DBD841A-1FD8-490B-A4A1-C0EC4824CABA}" type="pres">
      <dgm:prSet presAssocID="{2B67556F-338D-483A-881F-2EEFB49DF31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38CB4DC-12D1-4F67-BFEB-419338E06D20}" type="pres">
      <dgm:prSet presAssocID="{2B67556F-338D-483A-881F-2EEFB49DF317}" presName="Background" presStyleLbl="bgImgPlace1" presStyleIdx="0" presStyleCnt="1" custLinFactNeighborX="-1409" custLinFactNeighborY="-20174"/>
      <dgm:spPr/>
    </dgm:pt>
    <dgm:pt modelId="{126970AF-E452-4D23-AA13-752247FEFE4E}" type="pres">
      <dgm:prSet presAssocID="{2B67556F-338D-483A-881F-2EEFB49DF317}" presName="ParentText1" presStyleLbl="revTx" presStyleIdx="0" presStyleCnt="2" custScaleY="75565" custLinFactNeighborX="-903" custLinFactNeighborY="-19327">
        <dgm:presLayoutVars>
          <dgm:chMax val="0"/>
          <dgm:chPref val="0"/>
          <dgm:bulletEnabled val="1"/>
        </dgm:presLayoutVars>
      </dgm:prSet>
      <dgm:spPr/>
    </dgm:pt>
    <dgm:pt modelId="{391B7DFC-D7B2-461D-8341-1490E03A567B}" type="pres">
      <dgm:prSet presAssocID="{2B67556F-338D-483A-881F-2EEFB49DF31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01F3EB9-7C7F-438F-B4FF-7E6F952CE421}" type="pres">
      <dgm:prSet presAssocID="{2B67556F-338D-483A-881F-2EEFB49DF317}" presName="Plus" presStyleLbl="alignNode1" presStyleIdx="0" presStyleCnt="2" custLinFactNeighborX="-19423" custLinFactNeighborY="-2564"/>
      <dgm:spPr/>
    </dgm:pt>
    <dgm:pt modelId="{1A7A0837-9553-46F8-B80D-880A057EA18A}" type="pres">
      <dgm:prSet presAssocID="{2B67556F-338D-483A-881F-2EEFB49DF317}" presName="Minus" presStyleLbl="alignNode1" presStyleIdx="1" presStyleCnt="2" custLinFactY="-6221" custLinFactNeighborX="5363" custLinFactNeighborY="-100000"/>
      <dgm:spPr/>
    </dgm:pt>
    <dgm:pt modelId="{6A68292F-4E1A-4C3D-8771-98295A3B7496}" type="pres">
      <dgm:prSet presAssocID="{2B67556F-338D-483A-881F-2EEFB49DF317}" presName="Divider" presStyleLbl="parChTrans1D1" presStyleIdx="0" presStyleCnt="1"/>
      <dgm:spPr/>
    </dgm:pt>
  </dgm:ptLst>
  <dgm:cxnLst>
    <dgm:cxn modelId="{4B54EE36-B340-4D18-8C74-D29DBD312BA2}" type="presOf" srcId="{1BA57B1B-E8F1-47BC-922C-4662EB4CCCE8}" destId="{391B7DFC-D7B2-461D-8341-1490E03A567B}" srcOrd="0" destOrd="0" presId="urn:microsoft.com/office/officeart/2009/3/layout/PlusandMinus"/>
    <dgm:cxn modelId="{F1C4774D-BC50-451E-BC70-FD9BD90CD18E}" srcId="{2B67556F-338D-483A-881F-2EEFB49DF317}" destId="{A9729702-CBC3-4B70-BCA4-DD0F28816C26}" srcOrd="0" destOrd="0" parTransId="{FE46C5BD-6E3C-45BB-A345-E277E1EF2F67}" sibTransId="{E5EDD11B-D72F-4E88-880F-AF2938F0EEA9}"/>
    <dgm:cxn modelId="{617E4A6E-49A4-4BC7-8BD0-B7D9C4E50AA8}" type="presOf" srcId="{2B67556F-338D-483A-881F-2EEFB49DF317}" destId="{9DBD841A-1FD8-490B-A4A1-C0EC4824CABA}" srcOrd="0" destOrd="0" presId="urn:microsoft.com/office/officeart/2009/3/layout/PlusandMinus"/>
    <dgm:cxn modelId="{1EF6F4D2-8846-4009-A776-751ADDC1A7C8}" srcId="{2B67556F-338D-483A-881F-2EEFB49DF317}" destId="{1BA57B1B-E8F1-47BC-922C-4662EB4CCCE8}" srcOrd="1" destOrd="0" parTransId="{8AE8C246-1C38-4B2C-AA29-E5302BAC90F1}" sibTransId="{B5A623A4-BCE1-4A67-963D-C1F65B2255CE}"/>
    <dgm:cxn modelId="{B7CD4ADC-1B46-449E-8AB8-5984912C4168}" type="presOf" srcId="{A9729702-CBC3-4B70-BCA4-DD0F28816C26}" destId="{126970AF-E452-4D23-AA13-752247FEFE4E}" srcOrd="0" destOrd="0" presId="urn:microsoft.com/office/officeart/2009/3/layout/PlusandMinus"/>
    <dgm:cxn modelId="{41783C38-BEBD-454A-9DA9-966FED1DA66B}" type="presParOf" srcId="{9DBD841A-1FD8-490B-A4A1-C0EC4824CABA}" destId="{E38CB4DC-12D1-4F67-BFEB-419338E06D20}" srcOrd="0" destOrd="0" presId="urn:microsoft.com/office/officeart/2009/3/layout/PlusandMinus"/>
    <dgm:cxn modelId="{9666AAFB-1B6C-4474-8C56-CCB34AA91E72}" type="presParOf" srcId="{9DBD841A-1FD8-490B-A4A1-C0EC4824CABA}" destId="{126970AF-E452-4D23-AA13-752247FEFE4E}" srcOrd="1" destOrd="0" presId="urn:microsoft.com/office/officeart/2009/3/layout/PlusandMinus"/>
    <dgm:cxn modelId="{44A1BEE4-58F7-4279-BE75-61760218504E}" type="presParOf" srcId="{9DBD841A-1FD8-490B-A4A1-C0EC4824CABA}" destId="{391B7DFC-D7B2-461D-8341-1490E03A567B}" srcOrd="2" destOrd="0" presId="urn:microsoft.com/office/officeart/2009/3/layout/PlusandMinus"/>
    <dgm:cxn modelId="{DA7AAFB3-D369-4098-BD5A-4D07A69E80E2}" type="presParOf" srcId="{9DBD841A-1FD8-490B-A4A1-C0EC4824CABA}" destId="{A01F3EB9-7C7F-438F-B4FF-7E6F952CE421}" srcOrd="3" destOrd="0" presId="urn:microsoft.com/office/officeart/2009/3/layout/PlusandMinus"/>
    <dgm:cxn modelId="{FDEE8711-B574-4FE8-8F96-14EEF27E3048}" type="presParOf" srcId="{9DBD841A-1FD8-490B-A4A1-C0EC4824CABA}" destId="{1A7A0837-9553-46F8-B80D-880A057EA18A}" srcOrd="4" destOrd="0" presId="urn:microsoft.com/office/officeart/2009/3/layout/PlusandMinus"/>
    <dgm:cxn modelId="{FC913E5B-A48A-4474-AACC-6A8331FDA2AA}" type="presParOf" srcId="{9DBD841A-1FD8-490B-A4A1-C0EC4824CABA}" destId="{6A68292F-4E1A-4C3D-8771-98295A3B749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4CD4B-FD86-4E8C-988C-390E31E09699}">
      <dsp:nvSpPr>
        <dsp:cNvPr id="0" name=""/>
        <dsp:cNvSpPr/>
      </dsp:nvSpPr>
      <dsp:spPr>
        <a:xfrm>
          <a:off x="1907283" y="1041568"/>
          <a:ext cx="3848990" cy="23823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700" kern="1200" dirty="0">
              <a:latin typeface="Candara" panose="020E0502030303020204" pitchFamily="34" charset="0"/>
            </a:rPr>
            <a:t> αύξηση αυτοεκτίμησης και αυτοπεποίθησης</a:t>
          </a:r>
          <a:endParaRPr lang="el-GR" sz="2700" kern="1200" dirty="0"/>
        </a:p>
      </dsp:txBody>
      <dsp:txXfrm>
        <a:off x="2523121" y="1041568"/>
        <a:ext cx="3233151" cy="2382381"/>
      </dsp:txXfrm>
    </dsp:sp>
    <dsp:sp modelId="{528C4D44-06DB-49CD-B3BA-8E2CC08C4127}">
      <dsp:nvSpPr>
        <dsp:cNvPr id="0" name=""/>
        <dsp:cNvSpPr/>
      </dsp:nvSpPr>
      <dsp:spPr>
        <a:xfrm>
          <a:off x="1907283" y="3391730"/>
          <a:ext cx="3848990" cy="21527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latin typeface="Candara" panose="020E0502030303020204" pitchFamily="34" charset="0"/>
            </a:rPr>
            <a:t>βελτίωση ποιότητας ζωής. </a:t>
          </a:r>
          <a:endParaRPr lang="el-GR" sz="2700" kern="1200" dirty="0"/>
        </a:p>
      </dsp:txBody>
      <dsp:txXfrm>
        <a:off x="2523121" y="3391730"/>
        <a:ext cx="3233151" cy="2152738"/>
      </dsp:txXfrm>
    </dsp:sp>
    <dsp:sp modelId="{61129D65-F693-4A25-8B0D-47F737CD6D20}">
      <dsp:nvSpPr>
        <dsp:cNvPr id="0" name=""/>
        <dsp:cNvSpPr/>
      </dsp:nvSpPr>
      <dsp:spPr>
        <a:xfrm>
          <a:off x="0" y="0"/>
          <a:ext cx="2565993" cy="2565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3000" kern="1200" dirty="0">
              <a:latin typeface="Candara" panose="020E0502030303020204" pitchFamily="34" charset="0"/>
            </a:rPr>
            <a:t> υγιές στόμα</a:t>
          </a:r>
          <a:endParaRPr lang="el-GR" sz="3000" kern="1200" dirty="0"/>
        </a:p>
      </dsp:txBody>
      <dsp:txXfrm>
        <a:off x="375781" y="375781"/>
        <a:ext cx="1814431" cy="1814431"/>
      </dsp:txXfrm>
    </dsp:sp>
    <dsp:sp modelId="{BBB2ABA3-9E50-457F-A014-6E72519A65B8}">
      <dsp:nvSpPr>
        <dsp:cNvPr id="0" name=""/>
        <dsp:cNvSpPr/>
      </dsp:nvSpPr>
      <dsp:spPr>
        <a:xfrm>
          <a:off x="8940839" y="1030554"/>
          <a:ext cx="3873469" cy="2138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700" kern="1200" dirty="0">
              <a:latin typeface="Candara" panose="020E0502030303020204" pitchFamily="34" charset="0"/>
            </a:rPr>
            <a:t>Εμπόδιο στην κοινωνικοποίηση</a:t>
          </a:r>
          <a:endParaRPr lang="el-GR" sz="2700" kern="1200" dirty="0"/>
        </a:p>
      </dsp:txBody>
      <dsp:txXfrm>
        <a:off x="9560594" y="1030554"/>
        <a:ext cx="3253714" cy="2138875"/>
      </dsp:txXfrm>
    </dsp:sp>
    <dsp:sp modelId="{535460E6-648F-471D-87A3-FEE29AB1EE1E}">
      <dsp:nvSpPr>
        <dsp:cNvPr id="0" name=""/>
        <dsp:cNvSpPr/>
      </dsp:nvSpPr>
      <dsp:spPr>
        <a:xfrm>
          <a:off x="8940839" y="3169429"/>
          <a:ext cx="3873469" cy="15291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latin typeface="Candara" panose="020E0502030303020204" pitchFamily="34" charset="0"/>
            </a:rPr>
            <a:t>περιορίζει τις διατροφικές επιλογές. </a:t>
          </a:r>
        </a:p>
      </dsp:txBody>
      <dsp:txXfrm>
        <a:off x="9560594" y="3169429"/>
        <a:ext cx="3253714" cy="1529146"/>
      </dsp:txXfrm>
    </dsp:sp>
    <dsp:sp modelId="{42FF2D25-21B7-4967-98F1-D22292684C0E}">
      <dsp:nvSpPr>
        <dsp:cNvPr id="0" name=""/>
        <dsp:cNvSpPr/>
      </dsp:nvSpPr>
      <dsp:spPr>
        <a:xfrm>
          <a:off x="8928521" y="4698576"/>
          <a:ext cx="3898105" cy="18885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2024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>
              <a:latin typeface="Candara" panose="020E0502030303020204" pitchFamily="34" charset="0"/>
            </a:rPr>
            <a:t> οδηγεί σε στρες και άγχος.</a:t>
          </a:r>
        </a:p>
      </dsp:txBody>
      <dsp:txXfrm>
        <a:off x="9552218" y="4698576"/>
        <a:ext cx="3274408" cy="1888565"/>
      </dsp:txXfrm>
    </dsp:sp>
    <dsp:sp modelId="{463797D1-05AB-4968-8B4A-9EF141382636}">
      <dsp:nvSpPr>
        <dsp:cNvPr id="0" name=""/>
        <dsp:cNvSpPr/>
      </dsp:nvSpPr>
      <dsp:spPr>
        <a:xfrm>
          <a:off x="6924841" y="4157"/>
          <a:ext cx="2565993" cy="2565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>
              <a:latin typeface="Candara" panose="020E0502030303020204" pitchFamily="34" charset="0"/>
            </a:rPr>
            <a:t>κακή στοματική υγεία </a:t>
          </a:r>
          <a:endParaRPr lang="el-GR" sz="3000" kern="1200" dirty="0"/>
        </a:p>
      </dsp:txBody>
      <dsp:txXfrm>
        <a:off x="7300622" y="379938"/>
        <a:ext cx="1814431" cy="1814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0A72-B121-420E-AB1D-463C043FDDE2}">
      <dsp:nvSpPr>
        <dsp:cNvPr id="0" name=""/>
        <dsp:cNvSpPr/>
      </dsp:nvSpPr>
      <dsp:spPr>
        <a:xfrm rot="5400000">
          <a:off x="534685" y="3837717"/>
          <a:ext cx="1606150" cy="2672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E652D-71BC-49A1-AB0F-32E9AF8AB155}">
      <dsp:nvSpPr>
        <dsp:cNvPr id="0" name=""/>
        <dsp:cNvSpPr/>
      </dsp:nvSpPr>
      <dsp:spPr>
        <a:xfrm>
          <a:off x="266579" y="4636249"/>
          <a:ext cx="2412837" cy="211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Candara" panose="020E0502030303020204" pitchFamily="34" charset="0"/>
            </a:rPr>
            <a:t>εξωτερική, σκληρή επιφάνεια του δοντιού. </a:t>
          </a:r>
          <a:endParaRPr lang="el-GR" sz="2300" kern="1200" dirty="0"/>
        </a:p>
      </dsp:txBody>
      <dsp:txXfrm>
        <a:off x="266579" y="4636249"/>
        <a:ext cx="2412837" cy="2114993"/>
      </dsp:txXfrm>
    </dsp:sp>
    <dsp:sp modelId="{C5B7AE45-745D-4CA2-B9D9-609D8B58692B}">
      <dsp:nvSpPr>
        <dsp:cNvPr id="0" name=""/>
        <dsp:cNvSpPr/>
      </dsp:nvSpPr>
      <dsp:spPr>
        <a:xfrm>
          <a:off x="2224164" y="3640958"/>
          <a:ext cx="455252" cy="455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18A8D9-7B71-496A-B74D-891914466026}">
      <dsp:nvSpPr>
        <dsp:cNvPr id="0" name=""/>
        <dsp:cNvSpPr/>
      </dsp:nvSpPr>
      <dsp:spPr>
        <a:xfrm rot="5400000">
          <a:off x="3488469" y="3106800"/>
          <a:ext cx="1606150" cy="2672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12C41-F040-49D0-B6C0-E4F8EC1E2D29}">
      <dsp:nvSpPr>
        <dsp:cNvPr id="0" name=""/>
        <dsp:cNvSpPr/>
      </dsp:nvSpPr>
      <dsp:spPr>
        <a:xfrm>
          <a:off x="3220363" y="3905332"/>
          <a:ext cx="2412837" cy="211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βλάβες στα δόντια (Λευκή κηλίδα) δημιουργώντας την οδοντική πλάκα.</a:t>
          </a:r>
        </a:p>
      </dsp:txBody>
      <dsp:txXfrm>
        <a:off x="3220363" y="3905332"/>
        <a:ext cx="2412837" cy="2114993"/>
      </dsp:txXfrm>
    </dsp:sp>
    <dsp:sp modelId="{523F03D7-8E01-451D-A4DB-E3C121C9F2B2}">
      <dsp:nvSpPr>
        <dsp:cNvPr id="0" name=""/>
        <dsp:cNvSpPr/>
      </dsp:nvSpPr>
      <dsp:spPr>
        <a:xfrm>
          <a:off x="5177948" y="2910041"/>
          <a:ext cx="455252" cy="455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59435-5DFB-4C8F-8C20-D48403314FC7}">
      <dsp:nvSpPr>
        <dsp:cNvPr id="0" name=""/>
        <dsp:cNvSpPr/>
      </dsp:nvSpPr>
      <dsp:spPr>
        <a:xfrm rot="5400000">
          <a:off x="6442254" y="2375883"/>
          <a:ext cx="1606150" cy="2672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25A52-D284-4294-80F3-4EF04CA50887}">
      <dsp:nvSpPr>
        <dsp:cNvPr id="0" name=""/>
        <dsp:cNvSpPr/>
      </dsp:nvSpPr>
      <dsp:spPr>
        <a:xfrm>
          <a:off x="6174147" y="3174415"/>
          <a:ext cx="2412837" cy="211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/>
            <a:t>Πόνο-Δυσφορία-Απόστημα</a:t>
          </a:r>
          <a:endParaRPr lang="el-GR" sz="2300" kern="1200" dirty="0"/>
        </a:p>
      </dsp:txBody>
      <dsp:txXfrm>
        <a:off x="6174147" y="3174415"/>
        <a:ext cx="2412837" cy="2114993"/>
      </dsp:txXfrm>
    </dsp:sp>
    <dsp:sp modelId="{28E3EAEA-FB64-409C-8B62-1728FACCDBB1}">
      <dsp:nvSpPr>
        <dsp:cNvPr id="0" name=""/>
        <dsp:cNvSpPr/>
      </dsp:nvSpPr>
      <dsp:spPr>
        <a:xfrm>
          <a:off x="8131732" y="2179124"/>
          <a:ext cx="455252" cy="455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66F3F-1FF0-4973-8E32-82AD44081C60}">
      <dsp:nvSpPr>
        <dsp:cNvPr id="0" name=""/>
        <dsp:cNvSpPr/>
      </dsp:nvSpPr>
      <dsp:spPr>
        <a:xfrm rot="5400000">
          <a:off x="9396038" y="1644967"/>
          <a:ext cx="1606150" cy="2672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EE35B-48FE-4837-A39F-5CB8DF7918BB}">
      <dsp:nvSpPr>
        <dsp:cNvPr id="0" name=""/>
        <dsp:cNvSpPr/>
      </dsp:nvSpPr>
      <dsp:spPr>
        <a:xfrm>
          <a:off x="9127932" y="2443498"/>
          <a:ext cx="2412837" cy="211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Μη </a:t>
          </a:r>
          <a:r>
            <a:rPr lang="el-GR" sz="2300" kern="1200" dirty="0">
              <a:latin typeface="Candara" panose="020E0502030303020204" pitchFamily="34" charset="0"/>
            </a:rPr>
            <a:t>αναστρέψιμη</a:t>
          </a:r>
          <a:endParaRPr lang="el-GR" sz="2300" kern="1200" dirty="0"/>
        </a:p>
      </dsp:txBody>
      <dsp:txXfrm>
        <a:off x="9127932" y="2443498"/>
        <a:ext cx="2412837" cy="2114993"/>
      </dsp:txXfrm>
    </dsp:sp>
    <dsp:sp modelId="{E25CA584-EFBF-4A2C-9082-2297BC83FF88}">
      <dsp:nvSpPr>
        <dsp:cNvPr id="0" name=""/>
        <dsp:cNvSpPr/>
      </dsp:nvSpPr>
      <dsp:spPr>
        <a:xfrm>
          <a:off x="11085517" y="1448207"/>
          <a:ext cx="455252" cy="455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49A13E-A99F-4940-92C8-F68B1DF8DC5C}">
      <dsp:nvSpPr>
        <dsp:cNvPr id="0" name=""/>
        <dsp:cNvSpPr/>
      </dsp:nvSpPr>
      <dsp:spPr>
        <a:xfrm rot="5400000">
          <a:off x="12349823" y="914050"/>
          <a:ext cx="1606150" cy="2672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C63B6-A652-4C65-B59D-9F3E97750F77}">
      <dsp:nvSpPr>
        <dsp:cNvPr id="0" name=""/>
        <dsp:cNvSpPr/>
      </dsp:nvSpPr>
      <dsp:spPr>
        <a:xfrm>
          <a:off x="12081716" y="1712581"/>
          <a:ext cx="2412837" cy="211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Candara" panose="020E0502030303020204" pitchFamily="34" charset="0"/>
            </a:rPr>
            <a:t>εφαρμογή οδοντιατρικής θεραπείας </a:t>
          </a:r>
          <a:endParaRPr lang="el-GR" sz="2300" kern="1200" dirty="0"/>
        </a:p>
      </dsp:txBody>
      <dsp:txXfrm>
        <a:off x="12081716" y="1712581"/>
        <a:ext cx="2412837" cy="2114993"/>
      </dsp:txXfrm>
    </dsp:sp>
    <dsp:sp modelId="{A8A84390-F44A-4E45-B419-3D64576D6FD4}">
      <dsp:nvSpPr>
        <dsp:cNvPr id="0" name=""/>
        <dsp:cNvSpPr/>
      </dsp:nvSpPr>
      <dsp:spPr>
        <a:xfrm>
          <a:off x="14039301" y="717290"/>
          <a:ext cx="455252" cy="4552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635568-3453-41E5-9556-5992F852CAE6}">
      <dsp:nvSpPr>
        <dsp:cNvPr id="0" name=""/>
        <dsp:cNvSpPr/>
      </dsp:nvSpPr>
      <dsp:spPr>
        <a:xfrm rot="5400000">
          <a:off x="15303607" y="183133"/>
          <a:ext cx="1606150" cy="267259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2C431-2D90-47AC-A126-1B293970C8EB}">
      <dsp:nvSpPr>
        <dsp:cNvPr id="0" name=""/>
        <dsp:cNvSpPr/>
      </dsp:nvSpPr>
      <dsp:spPr>
        <a:xfrm>
          <a:off x="15035500" y="981664"/>
          <a:ext cx="2412837" cy="211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>
              <a:latin typeface="Candara" panose="020E0502030303020204" pitchFamily="34" charset="0"/>
            </a:rPr>
            <a:t>σφράγισμα, απονεύρωση ή εξαγωγή του δοντιού.</a:t>
          </a:r>
          <a:endParaRPr lang="el-GR" sz="2300" kern="1200" dirty="0"/>
        </a:p>
      </dsp:txBody>
      <dsp:txXfrm>
        <a:off x="15035500" y="981664"/>
        <a:ext cx="2412837" cy="2114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F28BE-F5F9-4B69-B9D7-B1F6FA9AEDF1}">
      <dsp:nvSpPr>
        <dsp:cNvPr id="0" name=""/>
        <dsp:cNvSpPr/>
      </dsp:nvSpPr>
      <dsp:spPr>
        <a:xfrm>
          <a:off x="1048702" y="0"/>
          <a:ext cx="11885295" cy="5816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40229-B088-41FE-8968-8EDD1EF6B9A3}">
      <dsp:nvSpPr>
        <dsp:cNvPr id="0" name=""/>
        <dsp:cNvSpPr/>
      </dsp:nvSpPr>
      <dsp:spPr>
        <a:xfrm>
          <a:off x="0" y="1752611"/>
          <a:ext cx="4500681" cy="23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Έκθεση στοματικής κοιλότητας </a:t>
          </a:r>
          <a:r>
            <a:rPr lang="el-GR" sz="2400" kern="1200" dirty="0">
              <a:latin typeface="Candara" panose="020E0502030303020204" pitchFamily="34" charset="0"/>
              <a:cs typeface="Arial" panose="020B0604020202020204" pitchFamily="34" charset="0"/>
            </a:rPr>
            <a:t>σε μικρόβια και παθογόνους μικροοργανισμούς</a:t>
          </a:r>
          <a:endParaRPr lang="el-GR" sz="2400" kern="1200" dirty="0"/>
        </a:p>
      </dsp:txBody>
      <dsp:txXfrm>
        <a:off x="113577" y="1866188"/>
        <a:ext cx="4273527" cy="2099486"/>
      </dsp:txXfrm>
    </dsp:sp>
    <dsp:sp modelId="{8001615E-DBF5-4F13-81A5-1AD5F93ADB39}">
      <dsp:nvSpPr>
        <dsp:cNvPr id="0" name=""/>
        <dsp:cNvSpPr/>
      </dsp:nvSpPr>
      <dsp:spPr>
        <a:xfrm>
          <a:off x="4741009" y="1744980"/>
          <a:ext cx="4500681" cy="23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Επέκταση λοίμωξης </a:t>
          </a:r>
          <a:r>
            <a:rPr lang="el-GR" sz="2400" kern="1200" dirty="0">
              <a:latin typeface="Candara" panose="020E0502030303020204" pitchFamily="34" charset="0"/>
              <a:cs typeface="Arial" panose="020B0604020202020204" pitchFamily="34" charset="0"/>
            </a:rPr>
            <a:t>προκαλώντας  συστηματικές λοιμώξεις στον ανθρώπινο οργανισμό</a:t>
          </a:r>
          <a:endParaRPr lang="el-GR" sz="2400" kern="1200" dirty="0"/>
        </a:p>
      </dsp:txBody>
      <dsp:txXfrm>
        <a:off x="4854586" y="1858557"/>
        <a:ext cx="4273527" cy="2099486"/>
      </dsp:txXfrm>
    </dsp:sp>
    <dsp:sp modelId="{C9B4089C-C06A-4B27-9571-47DA6C160775}">
      <dsp:nvSpPr>
        <dsp:cNvPr id="0" name=""/>
        <dsp:cNvSpPr/>
      </dsp:nvSpPr>
      <dsp:spPr>
        <a:xfrm>
          <a:off x="9466997" y="1744980"/>
          <a:ext cx="4500681" cy="23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400" u="sng" kern="1200" dirty="0">
              <a:latin typeface="Candara" panose="020E0502030303020204" pitchFamily="34" charset="0"/>
              <a:cs typeface="Arial" panose="020B0604020202020204" pitchFamily="34" charset="0"/>
            </a:rPr>
            <a:t>πιθανός </a:t>
          </a:r>
          <a:r>
            <a:rPr lang="el-GR" sz="2400" kern="1200" dirty="0">
              <a:latin typeface="Candara" panose="020E0502030303020204" pitchFamily="34" charset="0"/>
              <a:cs typeface="Arial" panose="020B0604020202020204" pitchFamily="34" charset="0"/>
            </a:rPr>
            <a:t>παράγοντας κινδύνου για την ανάπτυξη και την εξέλιξη μιας ασθένειας</a:t>
          </a:r>
          <a:r>
            <a:rPr lang="en-US" sz="2400" kern="1200" dirty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br>
            <a:rPr lang="el-GR" sz="2400" kern="1200" dirty="0">
              <a:latin typeface="Candara" panose="020E0502030303020204" pitchFamily="34" charset="0"/>
              <a:cs typeface="Arial" panose="020B0604020202020204" pitchFamily="34" charset="0"/>
            </a:rPr>
          </a:br>
          <a:br>
            <a:rPr lang="el-GR" sz="2400" kern="1200" dirty="0">
              <a:latin typeface="Candara" panose="020E0502030303020204" pitchFamily="34" charset="0"/>
              <a:cs typeface="Arial" panose="020B0604020202020204" pitchFamily="34" charset="0"/>
            </a:rPr>
          </a:br>
          <a:r>
            <a:rPr lang="el-GR" sz="2400" b="1" kern="1200" dirty="0">
              <a:latin typeface="Candara" panose="020E0502030303020204" pitchFamily="34" charset="0"/>
              <a:cs typeface="Arial" panose="020B0604020202020204" pitchFamily="34" charset="0"/>
            </a:rPr>
            <a:t>ΚΑΚΗ ΣΤΟΜΑΤΙΚΗ ΥΓΕΙΑ </a:t>
          </a:r>
          <a:endParaRPr lang="el-GR" sz="2400" b="1" kern="1200" dirty="0"/>
        </a:p>
      </dsp:txBody>
      <dsp:txXfrm>
        <a:off x="9580574" y="1858557"/>
        <a:ext cx="4273527" cy="2099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37BDE-8BA2-4137-8946-684E2EE8479C}">
      <dsp:nvSpPr>
        <dsp:cNvPr id="0" name=""/>
        <dsp:cNvSpPr/>
      </dsp:nvSpPr>
      <dsp:spPr>
        <a:xfrm>
          <a:off x="0" y="1616"/>
          <a:ext cx="10972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920D64-9029-4804-B9F0-60E9606C9578}">
      <dsp:nvSpPr>
        <dsp:cNvPr id="0" name=""/>
        <dsp:cNvSpPr/>
      </dsp:nvSpPr>
      <dsp:spPr>
        <a:xfrm>
          <a:off x="0" y="0"/>
          <a:ext cx="2820196" cy="2061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6500" kern="1200" dirty="0"/>
        </a:p>
      </dsp:txBody>
      <dsp:txXfrm>
        <a:off x="0" y="0"/>
        <a:ext cx="2820196" cy="2061340"/>
      </dsp:txXfrm>
    </dsp:sp>
    <dsp:sp modelId="{E618BF0B-FA96-42B3-89AC-FC70F0BB71A2}">
      <dsp:nvSpPr>
        <dsp:cNvPr id="0" name=""/>
        <dsp:cNvSpPr/>
      </dsp:nvSpPr>
      <dsp:spPr>
        <a:xfrm>
          <a:off x="2973054" y="118247"/>
          <a:ext cx="7999589" cy="83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>
              <a:latin typeface="Candara" panose="020E0502030303020204" pitchFamily="34" charset="0"/>
            </a:rPr>
            <a:t>από το στόμα και τη μύτη</a:t>
          </a:r>
          <a:endParaRPr lang="el-GR" sz="3800" kern="1200" dirty="0"/>
        </a:p>
      </dsp:txBody>
      <dsp:txXfrm>
        <a:off x="2973054" y="118247"/>
        <a:ext cx="7999589" cy="832208"/>
      </dsp:txXfrm>
    </dsp:sp>
    <dsp:sp modelId="{C39E6C0F-ECA8-4196-8E8B-33047B85AE52}">
      <dsp:nvSpPr>
        <dsp:cNvPr id="0" name=""/>
        <dsp:cNvSpPr/>
      </dsp:nvSpPr>
      <dsp:spPr>
        <a:xfrm>
          <a:off x="2820196" y="950456"/>
          <a:ext cx="8152447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BB7C3CA-0B3E-4FAB-91DA-72DA0161D234}">
      <dsp:nvSpPr>
        <dsp:cNvPr id="0" name=""/>
        <dsp:cNvSpPr/>
      </dsp:nvSpPr>
      <dsp:spPr>
        <a:xfrm>
          <a:off x="2973054" y="1067087"/>
          <a:ext cx="7999589" cy="1775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>
              <a:latin typeface="Candara" panose="020E0502030303020204" pitchFamily="34" charset="0"/>
            </a:rPr>
            <a:t>τοπικές λοιμώξεις στις γνάθους, στις δομές του προσώπου</a:t>
          </a:r>
          <a:endParaRPr lang="el-GR" sz="3800" kern="1200" dirty="0"/>
        </a:p>
      </dsp:txBody>
      <dsp:txXfrm>
        <a:off x="2973054" y="1067087"/>
        <a:ext cx="7999589" cy="1775613"/>
      </dsp:txXfrm>
    </dsp:sp>
    <dsp:sp modelId="{1761C090-4D30-489B-8BD3-7F77BF322E4C}">
      <dsp:nvSpPr>
        <dsp:cNvPr id="0" name=""/>
        <dsp:cNvSpPr/>
      </dsp:nvSpPr>
      <dsp:spPr>
        <a:xfrm>
          <a:off x="2820196" y="2842701"/>
          <a:ext cx="8152447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850183D-C5F1-4EBE-96B0-CD840014D02C}">
      <dsp:nvSpPr>
        <dsp:cNvPr id="0" name=""/>
        <dsp:cNvSpPr/>
      </dsp:nvSpPr>
      <dsp:spPr>
        <a:xfrm>
          <a:off x="2973054" y="2959332"/>
          <a:ext cx="7999589" cy="2332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800" kern="1200" dirty="0">
              <a:latin typeface="Candara" panose="020E0502030303020204" pitchFamily="34" charset="0"/>
            </a:rPr>
            <a:t>και στους  </a:t>
          </a:r>
          <a:r>
            <a:rPr lang="el-GR" sz="3800" kern="1200" dirty="0" err="1">
              <a:latin typeface="Candara" panose="020E0502030303020204" pitchFamily="34" charset="0"/>
            </a:rPr>
            <a:t>περιαμυγδαλικούς</a:t>
          </a:r>
          <a:r>
            <a:rPr lang="el-GR" sz="3800" kern="1200" dirty="0">
              <a:latin typeface="Candara" panose="020E0502030303020204" pitchFamily="34" charset="0"/>
            </a:rPr>
            <a:t> χώρους</a:t>
          </a:r>
          <a:endParaRPr lang="el-GR" sz="3800" kern="1200" dirty="0"/>
        </a:p>
      </dsp:txBody>
      <dsp:txXfrm>
        <a:off x="2973054" y="2959332"/>
        <a:ext cx="7999589" cy="2332620"/>
      </dsp:txXfrm>
    </dsp:sp>
    <dsp:sp modelId="{F35E9C28-3938-4D72-AE4B-DF186693E07C}">
      <dsp:nvSpPr>
        <dsp:cNvPr id="0" name=""/>
        <dsp:cNvSpPr/>
      </dsp:nvSpPr>
      <dsp:spPr>
        <a:xfrm>
          <a:off x="2820196" y="5291952"/>
          <a:ext cx="8152447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B9AD-4C54-4CD8-96B1-903FF17F625C}">
      <dsp:nvSpPr>
        <dsp:cNvPr id="0" name=""/>
        <dsp:cNvSpPr/>
      </dsp:nvSpPr>
      <dsp:spPr>
        <a:xfrm>
          <a:off x="2017117" y="0"/>
          <a:ext cx="8157764" cy="953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Τα βακτηρίδια εισερχόμενα στην κυκλοφορία του αίματος, κάθονται πάνω στις  </a:t>
          </a:r>
          <a:r>
            <a:rPr lang="el-GR" sz="24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αθηρωματικές</a:t>
          </a:r>
          <a:r>
            <a:rPr lang="el-G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πλάκες.</a:t>
          </a:r>
        </a:p>
      </dsp:txBody>
      <dsp:txXfrm>
        <a:off x="2045039" y="27922"/>
        <a:ext cx="8101920" cy="897468"/>
      </dsp:txXfrm>
    </dsp:sp>
    <dsp:sp modelId="{17319A5D-A1CE-46AD-8336-7622D47D61C6}">
      <dsp:nvSpPr>
        <dsp:cNvPr id="0" name=""/>
        <dsp:cNvSpPr/>
      </dsp:nvSpPr>
      <dsp:spPr>
        <a:xfrm rot="5400000">
          <a:off x="5915554" y="979411"/>
          <a:ext cx="360891" cy="428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5967303" y="1013461"/>
        <a:ext cx="257394" cy="252624"/>
      </dsp:txXfrm>
    </dsp:sp>
    <dsp:sp modelId="{E8D7CBAF-EBB4-48CD-8F41-A589EF118178}">
      <dsp:nvSpPr>
        <dsp:cNvPr id="0" name=""/>
        <dsp:cNvSpPr/>
      </dsp:nvSpPr>
      <dsp:spPr>
        <a:xfrm>
          <a:off x="2021445" y="1434501"/>
          <a:ext cx="8149108" cy="953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δημιουργείτε  πήγμα, που είναι δυνατόν να προκαλέσει απόφραξη του αγγείου).</a:t>
          </a:r>
        </a:p>
      </dsp:txBody>
      <dsp:txXfrm>
        <a:off x="2049367" y="1462423"/>
        <a:ext cx="8093264" cy="897468"/>
      </dsp:txXfrm>
    </dsp:sp>
    <dsp:sp modelId="{324FEB0D-F55B-4B2D-AB1E-29EDDFE57D57}">
      <dsp:nvSpPr>
        <dsp:cNvPr id="0" name=""/>
        <dsp:cNvSpPr/>
      </dsp:nvSpPr>
      <dsp:spPr>
        <a:xfrm rot="5400000">
          <a:off x="5917253" y="2411647"/>
          <a:ext cx="357492" cy="428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5967302" y="2447396"/>
        <a:ext cx="257394" cy="250244"/>
      </dsp:txXfrm>
    </dsp:sp>
    <dsp:sp modelId="{73AE7D75-2740-4329-B1D9-44BE42313B2D}">
      <dsp:nvSpPr>
        <dsp:cNvPr id="0" name=""/>
        <dsp:cNvSpPr/>
      </dsp:nvSpPr>
      <dsp:spPr>
        <a:xfrm>
          <a:off x="2110447" y="2864471"/>
          <a:ext cx="7971105" cy="953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δύο φορές μεγαλύτερο κίνδυνο για θανατηφόρο έμφραγμα του μυοκαρδίου</a:t>
          </a:r>
        </a:p>
      </dsp:txBody>
      <dsp:txXfrm>
        <a:off x="2138369" y="2892393"/>
        <a:ext cx="7915261" cy="897468"/>
      </dsp:txXfrm>
    </dsp:sp>
    <dsp:sp modelId="{19F53149-A0DB-433B-B9F7-8F7CED458931}">
      <dsp:nvSpPr>
        <dsp:cNvPr id="0" name=""/>
        <dsp:cNvSpPr/>
      </dsp:nvSpPr>
      <dsp:spPr>
        <a:xfrm rot="5400000">
          <a:off x="5917253" y="3841616"/>
          <a:ext cx="357492" cy="428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5967302" y="3877365"/>
        <a:ext cx="257394" cy="250244"/>
      </dsp:txXfrm>
    </dsp:sp>
    <dsp:sp modelId="{5B387251-AD50-4F27-9F94-F1377E1F995A}">
      <dsp:nvSpPr>
        <dsp:cNvPr id="0" name=""/>
        <dsp:cNvSpPr/>
      </dsp:nvSpPr>
      <dsp:spPr>
        <a:xfrm>
          <a:off x="2199467" y="4294440"/>
          <a:ext cx="7793064" cy="953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Η περιοδοντίτιδα προκαλεί ή επιβαρύνει την ήδη υπάρχουσα υπέρταση</a:t>
          </a:r>
        </a:p>
      </dsp:txBody>
      <dsp:txXfrm>
        <a:off x="2227389" y="4322362"/>
        <a:ext cx="7737220" cy="897468"/>
      </dsp:txXfrm>
    </dsp:sp>
    <dsp:sp modelId="{7F0A45C7-AC5E-4964-8C1F-C90E5E6E6C19}">
      <dsp:nvSpPr>
        <dsp:cNvPr id="0" name=""/>
        <dsp:cNvSpPr/>
      </dsp:nvSpPr>
      <dsp:spPr>
        <a:xfrm rot="5400000">
          <a:off x="5917253" y="5271585"/>
          <a:ext cx="357492" cy="428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5967302" y="5307334"/>
        <a:ext cx="257394" cy="250244"/>
      </dsp:txXfrm>
    </dsp:sp>
    <dsp:sp modelId="{DED6D6CB-0485-46ED-B5C6-07F53C06F9FD}">
      <dsp:nvSpPr>
        <dsp:cNvPr id="0" name=""/>
        <dsp:cNvSpPr/>
      </dsp:nvSpPr>
      <dsp:spPr>
        <a:xfrm>
          <a:off x="2192870" y="5724409"/>
          <a:ext cx="7806258" cy="575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5 Χ νεφρικής ή αγγειακής βλάβης </a:t>
          </a:r>
        </a:p>
      </dsp:txBody>
      <dsp:txXfrm>
        <a:off x="2209718" y="5741257"/>
        <a:ext cx="7772562" cy="5415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530A1-C814-447A-8BBF-6BA14B565246}">
      <dsp:nvSpPr>
        <dsp:cNvPr id="0" name=""/>
        <dsp:cNvSpPr/>
      </dsp:nvSpPr>
      <dsp:spPr>
        <a:xfrm rot="16200000">
          <a:off x="1255533" y="874489"/>
          <a:ext cx="3286472" cy="562719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 διαβήτης επιβαρύνει σημαντικά την υγεία του στόματος </a:t>
          </a:r>
        </a:p>
      </dsp:txBody>
      <dsp:txXfrm rot="5400000">
        <a:off x="85173" y="2866467"/>
        <a:ext cx="5052061" cy="1643236"/>
      </dsp:txXfrm>
    </dsp:sp>
    <dsp:sp modelId="{D75DD7CB-8C65-44BB-A2EB-2A27CF8BCBE9}">
      <dsp:nvSpPr>
        <dsp:cNvPr id="0" name=""/>
        <dsp:cNvSpPr/>
      </dsp:nvSpPr>
      <dsp:spPr>
        <a:xfrm rot="5400000">
          <a:off x="13029786" y="606124"/>
          <a:ext cx="2981931" cy="616390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rPr>
            <a:t>Ο οδοντίατρος συμβάλει στην έγκαιρη διάγνωση και αντιμετώπιση των επιπλοκών του διαβήτη στη στοματική κοιλότητα. </a:t>
          </a:r>
        </a:p>
      </dsp:txBody>
      <dsp:txXfrm rot="-5400000">
        <a:off x="11960640" y="2942591"/>
        <a:ext cx="5642062" cy="14909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CB4DC-12D1-4F67-BFEB-419338E06D20}">
      <dsp:nvSpPr>
        <dsp:cNvPr id="0" name=""/>
        <dsp:cNvSpPr/>
      </dsp:nvSpPr>
      <dsp:spPr>
        <a:xfrm>
          <a:off x="2895638" y="39975"/>
          <a:ext cx="9576841" cy="49492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70AF-E452-4D23-AA13-752247FEFE4E}">
      <dsp:nvSpPr>
        <dsp:cNvPr id="0" name=""/>
        <dsp:cNvSpPr/>
      </dsp:nvSpPr>
      <dsp:spPr>
        <a:xfrm>
          <a:off x="3276622" y="1316241"/>
          <a:ext cx="4447177" cy="319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400" kern="1200" dirty="0">
              <a:latin typeface="Candara" panose="020E0502030303020204" pitchFamily="34" charset="0"/>
            </a:rPr>
            <a:t>υγιεινή διατροφή, με χαμηλή περιεκτικότητα ζάχαρης και πλούσια κατανάλωση φρούτων και λαχανικών.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l-GR" sz="2400" kern="1200" dirty="0">
              <a:latin typeface="Candara" panose="020E0502030303020204" pitchFamily="34" charset="0"/>
            </a:rPr>
            <a:t>πλούσια σε βιταμίνες Α,</a:t>
          </a:r>
          <a:r>
            <a:rPr lang="en-US" sz="2400" kern="1200" dirty="0">
              <a:latin typeface="Candara" panose="020E0502030303020204" pitchFamily="34" charset="0"/>
            </a:rPr>
            <a:t>C, E</a:t>
          </a:r>
          <a:endParaRPr lang="el-GR" sz="2400" kern="1200" dirty="0"/>
        </a:p>
      </dsp:txBody>
      <dsp:txXfrm>
        <a:off x="3276622" y="1316241"/>
        <a:ext cx="4447177" cy="3199441"/>
      </dsp:txXfrm>
    </dsp:sp>
    <dsp:sp modelId="{391B7DFC-D7B2-461D-8341-1490E03A567B}">
      <dsp:nvSpPr>
        <dsp:cNvPr id="0" name=""/>
        <dsp:cNvSpPr/>
      </dsp:nvSpPr>
      <dsp:spPr>
        <a:xfrm>
          <a:off x="7863028" y="1617259"/>
          <a:ext cx="4447177" cy="4234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Αποφυγή τροφών πλούσιων σε σάκχαρα και κορεσμένα λιπαρά.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 dirty="0"/>
        </a:p>
      </dsp:txBody>
      <dsp:txXfrm>
        <a:off x="7863028" y="1617259"/>
        <a:ext cx="4447177" cy="4234026"/>
      </dsp:txXfrm>
    </dsp:sp>
    <dsp:sp modelId="{A01F3EB9-7C7F-438F-B4FF-7E6F952CE421}">
      <dsp:nvSpPr>
        <dsp:cNvPr id="0" name=""/>
        <dsp:cNvSpPr/>
      </dsp:nvSpPr>
      <dsp:spPr>
        <a:xfrm>
          <a:off x="1676398" y="2"/>
          <a:ext cx="1871336" cy="187133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A0837-9553-46F8-B80D-880A057EA18A}">
      <dsp:nvSpPr>
        <dsp:cNvPr id="0" name=""/>
        <dsp:cNvSpPr/>
      </dsp:nvSpPr>
      <dsp:spPr>
        <a:xfrm>
          <a:off x="11380930" y="79845"/>
          <a:ext cx="1761258" cy="603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8292F-4E1A-4C3D-8771-98295A3B7496}">
      <dsp:nvSpPr>
        <dsp:cNvPr id="0" name=""/>
        <dsp:cNvSpPr/>
      </dsp:nvSpPr>
      <dsp:spPr>
        <a:xfrm>
          <a:off x="7818996" y="1626312"/>
          <a:ext cx="1100" cy="4043902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9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69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70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98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438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08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919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2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2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8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2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70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7" y="2768601"/>
            <a:ext cx="7406640" cy="603504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87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4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79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8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7612380"/>
            <a:ext cx="15170468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6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8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18453"/>
            <a:ext cx="3943350" cy="863984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18453"/>
            <a:ext cx="11601450" cy="8639847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768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5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8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2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22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55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D115-C3A3-4B8D-A84B-10BC4F880718}" type="datetimeFigureOut">
              <a:rPr lang="el-GR" smtClean="0"/>
              <a:t>18/3/2025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6B841-195B-4FB4-BDB6-4E079D93A3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924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30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9501474"/>
            <a:ext cx="18287978" cy="99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5.xml"/><Relationship Id="rId2" Type="http://schemas.openxmlformats.org/officeDocument/2006/relationships/hyperlink" Target="https://www.hygeia.gr/ygieini-toy-stomatos-gera-dontiageri-kardia/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png"/><Relationship Id="rId9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geia.gr/ygieini-toy-stomatos-gera-dontiageri-kardia/" TargetMode="External"/><Relationship Id="rId2" Type="http://schemas.openxmlformats.org/officeDocument/2006/relationships/hyperlink" Target="https://www.who.int/news/item/26-05-2024-who-releases-global-strategy-and-action-plan-on-oral-health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88175" y="1482123"/>
            <a:ext cx="5804947" cy="7322754"/>
          </a:xfrm>
          <a:custGeom>
            <a:avLst/>
            <a:gdLst/>
            <a:ahLst/>
            <a:cxnLst/>
            <a:rect l="l" t="t" r="r" b="b"/>
            <a:pathLst>
              <a:path w="5804947" h="7322754">
                <a:moveTo>
                  <a:pt x="0" y="0"/>
                </a:moveTo>
                <a:lnTo>
                  <a:pt x="5804947" y="0"/>
                </a:lnTo>
                <a:lnTo>
                  <a:pt x="5804947" y="7322754"/>
                </a:lnTo>
                <a:lnTo>
                  <a:pt x="0" y="7322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3" name="TextBox 3"/>
          <p:cNvSpPr txBox="1"/>
          <p:nvPr/>
        </p:nvSpPr>
        <p:spPr>
          <a:xfrm>
            <a:off x="676266" y="7935985"/>
            <a:ext cx="7119301" cy="514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1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4AA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ΔΙΕΥΘΥΝΣΗ ΔΗΜΟΣΙΑΣ ΥΓΕΙΑΣ</a:t>
            </a:r>
          </a:p>
        </p:txBody>
      </p:sp>
      <p:sp>
        <p:nvSpPr>
          <p:cNvPr id="4" name="Freeform 4"/>
          <p:cNvSpPr/>
          <p:nvPr/>
        </p:nvSpPr>
        <p:spPr>
          <a:xfrm>
            <a:off x="10740575" y="1634523"/>
            <a:ext cx="5804947" cy="7322754"/>
          </a:xfrm>
          <a:custGeom>
            <a:avLst/>
            <a:gdLst/>
            <a:ahLst/>
            <a:cxnLst/>
            <a:rect l="l" t="t" r="r" b="b"/>
            <a:pathLst>
              <a:path w="5804947" h="7322754">
                <a:moveTo>
                  <a:pt x="0" y="0"/>
                </a:moveTo>
                <a:lnTo>
                  <a:pt x="5804947" y="0"/>
                </a:lnTo>
                <a:lnTo>
                  <a:pt x="5804947" y="7322754"/>
                </a:lnTo>
                <a:lnTo>
                  <a:pt x="0" y="7322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5" name="TextBox 5"/>
          <p:cNvSpPr txBox="1"/>
          <p:nvPr/>
        </p:nvSpPr>
        <p:spPr>
          <a:xfrm>
            <a:off x="1480935" y="1985838"/>
            <a:ext cx="7444829" cy="312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ΣΤΟΜΑΤΙΚΗ ΥΓΙΕΙΝΗ </a:t>
            </a:r>
          </a:p>
          <a:p>
            <a:pPr algn="ctr">
              <a:lnSpc>
                <a:spcPts val="6159"/>
              </a:lnSpc>
            </a:pPr>
            <a:endParaRPr lang="en-US" sz="4399" b="1" dirty="0">
              <a:solidFill>
                <a:srgbClr val="004AAD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ΣΤΗ</a:t>
            </a:r>
            <a:r>
              <a:rPr lang="el-GR" sz="4399" b="1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Ν</a:t>
            </a:r>
            <a:r>
              <a:rPr lang="en-US" sz="4399" b="1" dirty="0">
                <a:solidFill>
                  <a:srgbClr val="004AAD"/>
                </a:solidFill>
                <a:latin typeface="Roboto Bold"/>
                <a:ea typeface="Roboto Bold"/>
                <a:cs typeface="Roboto Bold"/>
                <a:sym typeface="Roboto Bold"/>
              </a:rPr>
              <a:t> ΜΕΣΗ ΚΑΙ ΤΡΙΤΗ ΗΛΙΚΙΑ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404FCDF-60BD-4FEF-9D14-4B88D5FAB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648700"/>
            <a:ext cx="2601503" cy="14917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09C5D4C-B081-45FD-85DF-1C343D3B4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1" y="3233057"/>
            <a:ext cx="10023410" cy="5456100"/>
          </a:xfrm>
          <a:prstGeom prst="rect">
            <a:avLst/>
          </a:prstGeom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F1937056-17DF-41DB-8E2D-39DD08ADC4AB}"/>
              </a:ext>
            </a:extLst>
          </p:cNvPr>
          <p:cNvSpPr/>
          <p:nvPr/>
        </p:nvSpPr>
        <p:spPr>
          <a:xfrm>
            <a:off x="11672597" y="3624944"/>
            <a:ext cx="5822303" cy="431074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l-GR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Πνευμονία</a:t>
            </a: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l-GR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Αλτσχάιμερ</a:t>
            </a:r>
            <a:endParaRPr lang="el-GR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l-GR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Νεφροπάθεια</a:t>
            </a: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l-GR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Ηπατική Νόσος</a:t>
            </a:r>
          </a:p>
          <a:p>
            <a:pPr marL="514350" indent="-514350" algn="just" defTabSz="1371600">
              <a:buFont typeface="Wingdings" panose="05000000000000000000" pitchFamily="2" charset="2"/>
              <a:buChar char="ü"/>
            </a:pPr>
            <a:r>
              <a:rPr lang="el-GR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Η νόσος του </a:t>
            </a:r>
            <a:r>
              <a:rPr lang="el-GR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Crohn</a:t>
            </a:r>
            <a:r>
              <a:rPr lang="el-GR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και η ελκώδης κολίτιδα</a:t>
            </a:r>
          </a:p>
          <a:p>
            <a:pPr algn="ctr" defTabSz="1371600"/>
            <a:endParaRPr lang="el-GR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18216A6-07D3-456B-961A-A0CF9F10F37C}"/>
              </a:ext>
            </a:extLst>
          </p:cNvPr>
          <p:cNvSpPr/>
          <p:nvPr/>
        </p:nvSpPr>
        <p:spPr>
          <a:xfrm>
            <a:off x="3581400" y="723900"/>
            <a:ext cx="109728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l-GR" sz="2800" dirty="0"/>
              <a:t>πληθώρα ερευνητικών εκθέσεων </a:t>
            </a:r>
            <a:r>
              <a:rPr lang="el-GR" sz="2800" dirty="0">
                <a:solidFill>
                  <a:prstClr val="black"/>
                </a:solidFill>
              </a:rPr>
              <a:t>τα τελευταία 20 χρόνια, </a:t>
            </a:r>
            <a:r>
              <a:rPr lang="el-GR" sz="2800" dirty="0"/>
              <a:t>δείχνουν μια στατιστική συσχέτιση μεταξύ της κακής στοματικής υγείας και αρκετών παθήσεων. </a:t>
            </a:r>
          </a:p>
        </p:txBody>
      </p:sp>
    </p:spTree>
    <p:extLst>
      <p:ext uri="{BB962C8B-B14F-4D97-AF65-F5344CB8AC3E}">
        <p14:creationId xmlns:p14="http://schemas.microsoft.com/office/powerpoint/2010/main" val="407986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AC9560-7F1C-4898-9921-04CBCD18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0" y="419100"/>
            <a:ext cx="12179301" cy="1333501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l-GR">
                <a:solidFill>
                  <a:prstClr val="black">
                    <a:lumMod val="75000"/>
                    <a:lumOff val="25000"/>
                  </a:prstClr>
                </a:solidFill>
              </a:rPr>
              <a:t>Στοματική υγιεινή και πνευμονία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59FAB4-64CC-41F1-B46C-1000ED9AC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60601"/>
            <a:ext cx="15773400" cy="700484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l-GR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>
                <a:latin typeface="Candara" panose="020E0502030303020204" pitchFamily="34" charset="0"/>
              </a:rPr>
              <a:t>Η πνευμονία (της κοινότητας) είναι διαδεδομένη μεταξύ των ευπαθών και των ηλικιωμένων ατόμων. </a:t>
            </a:r>
          </a:p>
          <a:p>
            <a:pPr marL="0" indent="0" algn="just">
              <a:buNone/>
            </a:pPr>
            <a:endParaRPr lang="el-GR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>
                <a:latin typeface="Candara" panose="020E0502030303020204" pitchFamily="34" charset="0"/>
              </a:rPr>
              <a:t>Οι μικροοργανισμοί του στόματος μπορούν να μεταφερθούν στους βρόγχους και τα </a:t>
            </a:r>
            <a:r>
              <a:rPr lang="el-GR" dirty="0" err="1">
                <a:latin typeface="Candara" panose="020E0502030303020204" pitchFamily="34" charset="0"/>
              </a:rPr>
              <a:t>βρογχίδια</a:t>
            </a:r>
            <a:r>
              <a:rPr lang="el-GR" dirty="0">
                <a:latin typeface="Candara" panose="020E0502030303020204" pitchFamily="34" charset="0"/>
              </a:rPr>
              <a:t> (βρογχικό δέντρο)  με την αναρρόφηση. Ο κίνδυνος γίνεται έντονος μεταξύ ασθενών με διαταραχή της κατάποσης  ή του αντανακλαστικού βήχα. </a:t>
            </a:r>
          </a:p>
          <a:p>
            <a:pPr marL="0" indent="0" algn="just">
              <a:buNone/>
            </a:pPr>
            <a:endParaRPr lang="el-GR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>
                <a:latin typeface="Candara" panose="020E0502030303020204" pitchFamily="34" charset="0"/>
              </a:rPr>
              <a:t>Αρκετές μελέτες αποδεικνύουν ότι η θεραπεία της περιοδοντίτιδας μειώνει τον κίνδυνο αναπνευστικών επιπλοκών.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827693-3A69-4E70-A39A-2DF8D654E693}"/>
              </a:ext>
            </a:extLst>
          </p:cNvPr>
          <p:cNvSpPr/>
          <p:nvPr/>
        </p:nvSpPr>
        <p:spPr>
          <a:xfrm>
            <a:off x="9283700" y="8864600"/>
            <a:ext cx="8470901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Annapurna Gupta 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Α</a:t>
            </a:r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, Lilly M. </a:t>
            </a:r>
            <a:r>
              <a:rPr lang="en-US" sz="1575" b="1" i="1" dirty="0" err="1">
                <a:solidFill>
                  <a:prstClr val="black"/>
                </a:solidFill>
                <a:latin typeface="Calibri" panose="020F0502020204030204"/>
              </a:rPr>
              <a:t>Saleena</a:t>
            </a:r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, Priya Kannan, A </a:t>
            </a:r>
            <a:r>
              <a:rPr lang="en-US" sz="1575" b="1" i="1" dirty="0" err="1">
                <a:solidFill>
                  <a:prstClr val="black"/>
                </a:solidFill>
                <a:latin typeface="Calibri" panose="020F0502020204030204"/>
              </a:rPr>
              <a:t>Shivachandran</a:t>
            </a:r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. The impact of oral diseases on respiratory health and the influence of respiratory infections on the oral microbiome. 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2024 </a:t>
            </a:r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Sep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 105213. </a:t>
            </a:r>
            <a:r>
              <a:rPr lang="en-US" sz="1575" b="1" i="1" dirty="0" err="1">
                <a:solidFill>
                  <a:prstClr val="black"/>
                </a:solidFill>
                <a:latin typeface="Calibri" panose="020F0502020204030204"/>
              </a:rPr>
              <a:t>doi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org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/10.1016/</a:t>
            </a:r>
            <a:r>
              <a:rPr lang="en-US" sz="1575" b="1" i="1" dirty="0">
                <a:solidFill>
                  <a:prstClr val="black"/>
                </a:solidFill>
                <a:latin typeface="Calibri" panose="020F0502020204030204"/>
              </a:rPr>
              <a:t>j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lang="en-US" sz="1575" b="1" i="1" dirty="0" err="1">
                <a:solidFill>
                  <a:prstClr val="black"/>
                </a:solidFill>
                <a:latin typeface="Calibri" panose="020F0502020204030204"/>
              </a:rPr>
              <a:t>jdent</a:t>
            </a:r>
            <a:r>
              <a:rPr lang="el-GR" sz="1575" b="1" i="1" dirty="0">
                <a:solidFill>
                  <a:prstClr val="black"/>
                </a:solidFill>
                <a:latin typeface="Calibri" panose="020F0502020204030204"/>
              </a:rPr>
              <a:t>.2024.105213.</a:t>
            </a:r>
            <a:endParaRPr lang="el-GR" sz="1575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8290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A524AD-7A2A-4C39-AE70-6FFF33DC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270000"/>
            <a:ext cx="11536680" cy="1272541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l-GR" i="1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Καρδιαγγειακά Νοσήματα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666DD4-3D2D-427D-826C-632B423D8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Οι στοματικές λοιμώξεις είναι ένας αναγνωρισμένος παράγοντας κινδύνου για τις καρδιακές παθήσεις.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Συγκεκριμένα βακτήρια όπως (</a:t>
            </a:r>
            <a:r>
              <a:rPr lang="el-GR" dirty="0" err="1"/>
              <a:t>Aggregatibacter</a:t>
            </a:r>
            <a:r>
              <a:rPr lang="el-GR" dirty="0"/>
              <a:t>, </a:t>
            </a:r>
            <a:r>
              <a:rPr lang="el-GR" dirty="0" err="1"/>
              <a:t>Porphyromonas</a:t>
            </a:r>
            <a:r>
              <a:rPr lang="el-GR" dirty="0"/>
              <a:t> </a:t>
            </a:r>
            <a:r>
              <a:rPr lang="el-GR" dirty="0" err="1"/>
              <a:t>gingivalis</a:t>
            </a:r>
            <a:r>
              <a:rPr lang="el-GR" dirty="0"/>
              <a:t>) έχουν την ικανότητα να μπορούν να διεισδύσουν στα ούλα και μετέπειτα στην κυκλοφορία του αίματος και στα αγγεία της καρδίας, (όπου η χοληστερόλη και άλλα λιπίδια σχηματίζουν εναποθέσεις τους) προκαλώντας φλεγμονή στις αρτηρίες.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1C6AC23-5998-46D9-A615-8B5CABB1954A}"/>
              </a:ext>
            </a:extLst>
          </p:cNvPr>
          <p:cNvSpPr/>
          <p:nvPr/>
        </p:nvSpPr>
        <p:spPr>
          <a:xfrm>
            <a:off x="8724899" y="9029701"/>
            <a:ext cx="9359901" cy="7096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71600"/>
            <a:r>
              <a:rPr lang="en-US" sz="16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Meurman</a:t>
            </a:r>
            <a:r>
              <a:rPr lang="en-US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JH, </a:t>
            </a:r>
            <a:r>
              <a:rPr lang="en-US" sz="16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Bascones</a:t>
            </a:r>
            <a:r>
              <a:rPr lang="en-US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-Martinez A. Oral Infections and Systemic Health - More than Just Links to Cardiovascular Diseases. Oral Health </a:t>
            </a:r>
            <a:r>
              <a:rPr lang="en-US" sz="16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Prev</a:t>
            </a:r>
            <a:r>
              <a:rPr lang="en-US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Dent. 2021 Sep 11;19:441-448. </a:t>
            </a:r>
            <a:r>
              <a:rPr lang="en-US" sz="16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doi</a:t>
            </a:r>
            <a:r>
              <a:rPr lang="en-US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: 10.3290/j.ohpd.b1993965. PMID: 34505498; PMCID: PMC11640876.</a:t>
            </a:r>
            <a:endParaRPr lang="el-GR" sz="16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851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6943D4A-2B80-4B63-A702-1933A9B17C7A}"/>
              </a:ext>
            </a:extLst>
          </p:cNvPr>
          <p:cNvSpPr/>
          <p:nvPr/>
        </p:nvSpPr>
        <p:spPr>
          <a:xfrm>
            <a:off x="11633201" y="9461501"/>
            <a:ext cx="6426200" cy="431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l-GR" sz="1650" dirty="0">
                <a:solidFill>
                  <a:prstClr val="black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https://www.hygeia.gr/ygieini-toy-stomatos-gera-dontiageri-kardia/</a:t>
            </a:r>
            <a:endParaRPr lang="el-GR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F44F2F2-8D6B-4A26-8A35-BFCC7C8C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132" y="5448300"/>
            <a:ext cx="5306667" cy="380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3D5B7D4-C686-4E47-8E7A-6C541D6E3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133" y="1333500"/>
            <a:ext cx="5276850" cy="3647661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FCCD1639-2F1D-4757-A05E-576771865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119444"/>
              </p:ext>
            </p:extLst>
          </p:nvPr>
        </p:nvGraphicFramePr>
        <p:xfrm>
          <a:off x="-372533" y="2476500"/>
          <a:ext cx="12192000" cy="630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DA1EBE2-E910-466E-B8A7-DF93238BC19D}"/>
              </a:ext>
            </a:extLst>
          </p:cNvPr>
          <p:cNvSpPr/>
          <p:nvPr/>
        </p:nvSpPr>
        <p:spPr>
          <a:xfrm>
            <a:off x="1828800" y="498038"/>
            <a:ext cx="9144000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el-GR" sz="2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Συμβολή της χρόνιας ουλίτιδας και της περιοδοντίτιδας στη στένωση και στην απόφραξη των αρτηριών.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64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8798276-B6EB-4DED-B78C-A17B0C6A1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"/>
            <a:ext cx="10406441" cy="10143087"/>
          </a:xfrm>
        </p:spPr>
      </p:pic>
    </p:spTree>
    <p:extLst>
      <p:ext uri="{BB962C8B-B14F-4D97-AF65-F5344CB8AC3E}">
        <p14:creationId xmlns:p14="http://schemas.microsoft.com/office/powerpoint/2010/main" val="92905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CDC47B55-F6B7-4A3F-8C3D-0DABA8D0C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612920"/>
              </p:ext>
            </p:extLst>
          </p:nvPr>
        </p:nvGraphicFramePr>
        <p:xfrm>
          <a:off x="177800" y="1904999"/>
          <a:ext cx="17678399" cy="706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DF86F3D-76D9-443C-9D56-FF65BE695E9A}"/>
              </a:ext>
            </a:extLst>
          </p:cNvPr>
          <p:cNvSpPr/>
          <p:nvPr/>
        </p:nvSpPr>
        <p:spPr>
          <a:xfrm>
            <a:off x="723902" y="469901"/>
            <a:ext cx="10540998" cy="1181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l-GR" sz="36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Ο διαβήτης επηρεάζει την υγεία του στόματος.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8D3BADF-6FC2-458D-8E81-F1DA59EB9A96}"/>
              </a:ext>
            </a:extLst>
          </p:cNvPr>
          <p:cNvSpPr/>
          <p:nvPr/>
        </p:nvSpPr>
        <p:spPr>
          <a:xfrm>
            <a:off x="11963400" y="9047404"/>
            <a:ext cx="6032499" cy="345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l-GR" sz="24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ΕΛΛΗΝΙΚΗ ΟΔΟΝΤΙΑΤΡΙΚΗ ΟΜΟΣΠΟΝΔΙΑ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4FA8C1F-695E-4406-A4B4-5A87337722AF}"/>
              </a:ext>
            </a:extLst>
          </p:cNvPr>
          <p:cNvSpPr/>
          <p:nvPr/>
        </p:nvSpPr>
        <p:spPr>
          <a:xfrm>
            <a:off x="5905502" y="2062403"/>
            <a:ext cx="5511801" cy="70612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l-GR" sz="2400" b="1" i="1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Αυξημένη Γλυκόζη στο αίμα.</a:t>
            </a:r>
          </a:p>
          <a:p>
            <a:pPr marL="257175" indent="-257175" algn="just" defTabSz="1371600">
              <a:buFont typeface="Wingdings" panose="05000000000000000000" pitchFamily="2" charset="2"/>
              <a:buChar char="ü"/>
            </a:pPr>
            <a:endParaRPr lang="el-GR" sz="1650" dirty="0">
              <a:solidFill>
                <a:srgbClr val="4472C4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marL="257175" indent="-257175" algn="just" defTabSz="137160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Μειωμένη άμυνα του οργανισμού.</a:t>
            </a:r>
          </a:p>
          <a:p>
            <a:pPr algn="just" defTabSz="1371600"/>
            <a:endParaRPr lang="el-GR" sz="2000" dirty="0">
              <a:solidFill>
                <a:srgbClr val="4472C4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marL="257175" indent="-257175" algn="just" defTabSz="137160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συνηθέστερες εκδηλώσεις είναι η κακοσμία, η αίσθηση καύσου καθώς και η ξηροστομία.</a:t>
            </a:r>
          </a:p>
          <a:p>
            <a:pPr algn="just" defTabSz="1371600"/>
            <a:endParaRPr lang="el-GR" sz="2000" dirty="0">
              <a:solidFill>
                <a:srgbClr val="4472C4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marL="257175" indent="-257175" algn="just" defTabSz="137160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προβληματική επούλωση τραυμάτων μετά από εξαγωγές ή χειρουργικές επεμβάσεις καθώς και λοιμώξεις και κυρίως μυκητιάσεις. </a:t>
            </a:r>
          </a:p>
          <a:p>
            <a:pPr algn="just" defTabSz="1371600"/>
            <a:endParaRPr lang="el-GR" sz="2000" dirty="0">
              <a:solidFill>
                <a:srgbClr val="4472C4">
                  <a:lumMod val="50000"/>
                </a:srgbClr>
              </a:solidFill>
              <a:latin typeface="Candara" panose="020E0502030303020204" pitchFamily="34" charset="0"/>
            </a:endParaRPr>
          </a:p>
          <a:p>
            <a:pPr marL="257175" indent="-257175" algn="just" defTabSz="1371600"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Η </a:t>
            </a:r>
            <a:r>
              <a:rPr lang="el-GR" sz="2000" dirty="0" err="1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καντιντίαση</a:t>
            </a:r>
            <a:r>
              <a:rPr lang="el-GR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(Candida albicans) </a:t>
            </a:r>
            <a:r>
              <a:rPr lang="el-GR" sz="2000" dirty="0">
                <a:solidFill>
                  <a:srgbClr val="4472C4">
                    <a:lumMod val="50000"/>
                  </a:srgbClr>
                </a:solidFill>
                <a:latin typeface="Candara" panose="020E0502030303020204" pitchFamily="34" charset="0"/>
              </a:rPr>
              <a:t>δημιουργεί  λευκές μεμβράνες κυρίως στη γλώσσα και το εσωτερικό των παρειών και κυρίως σε άτομα που φορούν ολικές οδοντοστοιχίες</a:t>
            </a:r>
            <a:r>
              <a:rPr lang="el-GR" sz="200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53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83879-E16B-4A1A-B1DE-CA1801F2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01" y="228602"/>
            <a:ext cx="15989301" cy="1638299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l-G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Παράγοντες που επηρεάζουν την ισορροπία της στοματικής </a:t>
            </a:r>
            <a:r>
              <a:rPr lang="el-GR" sz="4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μικροχλωρίδας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 </a:t>
            </a:r>
            <a:r>
              <a:rPr lang="el-G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Candara" panose="020E0502030303020204" pitchFamily="34" charset="0"/>
              </a:rPr>
              <a:t>την υγεία του στόματος</a:t>
            </a:r>
            <a:endParaRPr lang="el-GR" dirty="0">
              <a:latin typeface="Candara" panose="020E0502030303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3AEB4B-44FC-4B82-BD01-26EF5DC0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2108202"/>
            <a:ext cx="16421100" cy="71572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l-GR" dirty="0">
                <a:latin typeface="Candara" panose="020E0502030303020204" pitchFamily="34" charset="0"/>
              </a:rPr>
              <a:t>Οι διατροφικές συνήθειες. </a:t>
            </a:r>
            <a:endParaRPr lang="en-US" dirty="0">
              <a:latin typeface="Candara" panose="020E0502030303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Candara" panose="020E0502030303020204" pitchFamily="34" charset="0"/>
              </a:rPr>
              <a:t>T</a:t>
            </a:r>
            <a:r>
              <a:rPr lang="el-GR" dirty="0">
                <a:latin typeface="Candara" panose="020E0502030303020204" pitchFamily="34" charset="0"/>
              </a:rPr>
              <a:t>ο κάπνισμα.</a:t>
            </a:r>
            <a:endParaRPr lang="en-US" dirty="0">
              <a:latin typeface="Candara" panose="020E0502030303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Candara" panose="020E0502030303020204" pitchFamily="34" charset="0"/>
              </a:rPr>
              <a:t>H</a:t>
            </a:r>
            <a:r>
              <a:rPr lang="el-GR" dirty="0">
                <a:latin typeface="Candara" panose="020E0502030303020204" pitchFamily="34" charset="0"/>
              </a:rPr>
              <a:t> ανεπαρκής στοματική υγιεινή.</a:t>
            </a:r>
            <a:endParaRPr lang="en-US" dirty="0">
              <a:latin typeface="Candara" panose="020E0502030303020204" pitchFamily="34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l-GR" dirty="0">
                <a:latin typeface="Candara" panose="020E0502030303020204" pitchFamily="34" charset="0"/>
              </a:rPr>
              <a:t>Λοιμώξεις.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l-GR" dirty="0">
                <a:latin typeface="Candara" panose="020E0502030303020204" pitchFamily="34" charset="0"/>
              </a:rPr>
              <a:t>Φαρμακευτική Αγωγή (χρήση αντιβιοτικών μπορούν να εμφανίσουν στοματικές λοιμώξεις).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l-GR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Candara" panose="020E0502030303020204" pitchFamily="34" charset="0"/>
              </a:rPr>
              <a:t>(π.χ. κάπνισμα) ευνοεί τον αποικισμό και την εισβολή παθογόνων. 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1F535F6-2B01-47A1-A6D9-437FCCE62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830" y="2324101"/>
            <a:ext cx="3255944" cy="30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1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8D2488-A694-4F77-8527-6A925F71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723900"/>
            <a:ext cx="10408920" cy="1208395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l-GR" sz="6500" b="1" i="1" dirty="0">
                <a:solidFill>
                  <a:srgbClr val="99CB38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ΔΙΑΤΡΟΦΗ</a:t>
            </a:r>
            <a:endParaRPr lang="el-GR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97BB586-8A97-4227-8723-46F7B22DF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67902"/>
              </p:ext>
            </p:extLst>
          </p:nvPr>
        </p:nvGraphicFramePr>
        <p:xfrm>
          <a:off x="990600" y="2628900"/>
          <a:ext cx="15087600" cy="603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7">
            <a:extLst>
              <a:ext uri="{FF2B5EF4-FFF2-40B4-BE49-F238E27FC236}">
                <a16:creationId xmlns:a16="http://schemas.microsoft.com/office/drawing/2014/main" id="{5EE92C98-15E8-4F4D-86CA-60678A957E62}"/>
              </a:ext>
            </a:extLst>
          </p:cNvPr>
          <p:cNvGrpSpPr/>
          <p:nvPr/>
        </p:nvGrpSpPr>
        <p:grpSpPr>
          <a:xfrm>
            <a:off x="1066800" y="6299752"/>
            <a:ext cx="16230600" cy="3962400"/>
            <a:chOff x="0" y="0"/>
            <a:chExt cx="40032586" cy="14069679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8BCA007-5A83-4904-92D8-6097E5A493DF}"/>
                </a:ext>
              </a:extLst>
            </p:cNvPr>
            <p:cNvSpPr/>
            <p:nvPr/>
          </p:nvSpPr>
          <p:spPr>
            <a:xfrm>
              <a:off x="0" y="0"/>
              <a:ext cx="40032586" cy="14069679"/>
            </a:xfrm>
            <a:custGeom>
              <a:avLst/>
              <a:gdLst/>
              <a:ahLst/>
              <a:cxnLst/>
              <a:rect l="l" t="t" r="r" b="b"/>
              <a:pathLst>
                <a:path w="40032586" h="14069679">
                  <a:moveTo>
                    <a:pt x="8109" y="0"/>
                  </a:moveTo>
                  <a:lnTo>
                    <a:pt x="40024478" y="0"/>
                  </a:lnTo>
                  <a:cubicBezTo>
                    <a:pt x="40026627" y="0"/>
                    <a:pt x="40028692" y="854"/>
                    <a:pt x="40030211" y="2375"/>
                  </a:cubicBezTo>
                  <a:cubicBezTo>
                    <a:pt x="40031730" y="3896"/>
                    <a:pt x="40032586" y="5958"/>
                    <a:pt x="40032586" y="8109"/>
                  </a:cubicBezTo>
                  <a:lnTo>
                    <a:pt x="40032586" y="14061570"/>
                  </a:lnTo>
                  <a:cubicBezTo>
                    <a:pt x="40032586" y="14063721"/>
                    <a:pt x="40031730" y="14065783"/>
                    <a:pt x="40030211" y="14067304"/>
                  </a:cubicBezTo>
                  <a:cubicBezTo>
                    <a:pt x="40028692" y="14068825"/>
                    <a:pt x="40026627" y="14069679"/>
                    <a:pt x="40024478" y="14069679"/>
                  </a:cubicBezTo>
                  <a:lnTo>
                    <a:pt x="8109" y="14069679"/>
                  </a:lnTo>
                  <a:cubicBezTo>
                    <a:pt x="5958" y="14069679"/>
                    <a:pt x="3896" y="14068825"/>
                    <a:pt x="2375" y="14067304"/>
                  </a:cubicBezTo>
                  <a:cubicBezTo>
                    <a:pt x="854" y="14065783"/>
                    <a:pt x="0" y="14063721"/>
                    <a:pt x="0" y="14061570"/>
                  </a:cubicBezTo>
                  <a:lnTo>
                    <a:pt x="0" y="8109"/>
                  </a:lnTo>
                  <a:cubicBezTo>
                    <a:pt x="0" y="5958"/>
                    <a:pt x="854" y="3896"/>
                    <a:pt x="2375" y="2375"/>
                  </a:cubicBezTo>
                  <a:cubicBezTo>
                    <a:pt x="3896" y="854"/>
                    <a:pt x="5958" y="0"/>
                    <a:pt x="8109" y="0"/>
                  </a:cubicBezTo>
                  <a:close/>
                </a:path>
              </a:pathLst>
            </a:custGeom>
            <a:blipFill>
              <a:blip r:embed="rId7"/>
              <a:stretch>
                <a:fillRect t="-23978" b="-23978"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86124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B1DE64-1AE8-4FE4-9EA1-E46732A4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790700"/>
            <a:ext cx="13182599" cy="77850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4800" dirty="0"/>
              <a:t>                                       </a:t>
            </a:r>
            <a:endParaRPr lang="en-US" sz="4800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Βελτίωση των γνώσεων των ατόμων αναφορικά με τη στοματική τους Υγεία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Βελτίωση της τεχνικής βουρτσίσματος και των μέσων Στοματικής Υγιεινής με βιωματική διαδικασία.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Επίδειξη της τεχνικής βουρτσίσματος σε μοντέλο στόματος και οδοντόβουρτσα.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1706C95-A5AD-4645-8968-C56E7048E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267" y="3626690"/>
            <a:ext cx="4005263" cy="266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A9AC302-3CB6-488C-B160-28FFF3DF46B9}"/>
              </a:ext>
            </a:extLst>
          </p:cNvPr>
          <p:cNvSpPr/>
          <p:nvPr/>
        </p:nvSpPr>
        <p:spPr>
          <a:xfrm>
            <a:off x="8280401" y="9232901"/>
            <a:ext cx="9651999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Kohli R, Arora G, Blanc AF, Pham E, Gubrud-Howe P. Oral health clinical training and dental referral program for nurses: An interprofessional collaborative project.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Geriatr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Nurs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. 2021 Jul-Aug;42(4):880-886.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doi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: 10.1016/j.gerinurse.2021.04.015. 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Epub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2021 Jun 3. PMID: 34090234.</a:t>
            </a:r>
            <a:endParaRPr lang="el-G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79E4113-35E8-4562-878E-A4C084E2C847}"/>
              </a:ext>
            </a:extLst>
          </p:cNvPr>
          <p:cNvSpPr/>
          <p:nvPr/>
        </p:nvSpPr>
        <p:spPr>
          <a:xfrm>
            <a:off x="5961913" y="1006899"/>
            <a:ext cx="600148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l-GR" sz="4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Μέτρα πρόληψης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40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1FEB17E3-22D7-41A4-8137-A4304A3D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679725"/>
            <a:ext cx="11811000" cy="9144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l-GR" sz="4800" dirty="0"/>
              <a:t>                     </a:t>
            </a:r>
            <a:r>
              <a:rPr lang="el-GR" sz="6000" dirty="0"/>
              <a:t>Υγιεινή Δοντιών   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5CF32E-F95F-40A3-BD1C-68754E76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20886"/>
            <a:ext cx="16675100" cy="648970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Βουρτσίστε  </a:t>
            </a:r>
            <a:r>
              <a:rPr lang="el-GR" sz="2800" b="1" dirty="0"/>
              <a:t>χ2 λεπτά, χ2 την ημέρα. </a:t>
            </a:r>
            <a:endParaRPr lang="el-GR" sz="28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Βουρτσίστε κάθε επιφάνεια με κυκλικές κινήσεις.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Χρήση φθοριούχου οδοντόκρεμας.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Μην ξεπλένετε με νερό αμέσως μετά το βούρτσισμα: Το φθόριο έχει την ιδιότητα να προστατεύει τη στοματική κοιλότητα.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800" dirty="0"/>
              <a:t>Προστατέψτε το στόμα σας ενώ είστε εν κινήσει: όταν το βούρτσισμα δεν είναι δυνατό, ξεπλύνετε με στοματικό διάλυμα με φθόριο ή μασήστε τσίχλα χωρίς ζάχαρη μετά τα γεύματα και τα σνακ.</a:t>
            </a:r>
          </a:p>
          <a:p>
            <a:endParaRPr lang="el-GR" sz="8400" dirty="0">
              <a:latin typeface="Candara" panose="020E0502030303020204" pitchFamily="34" charset="0"/>
            </a:endParaRPr>
          </a:p>
          <a:p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1758B92-3A7B-412A-9C39-6F439C7D1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6591301"/>
            <a:ext cx="6831496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37019F-A04F-434F-8A18-FF581E28380B}"/>
              </a:ext>
            </a:extLst>
          </p:cNvPr>
          <p:cNvSpPr txBox="1"/>
          <p:nvPr/>
        </p:nvSpPr>
        <p:spPr>
          <a:xfrm>
            <a:off x="2362200" y="3678728"/>
            <a:ext cx="1135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Παγκόσμια Ημέρα Στοματικής Υγείας</a:t>
            </a:r>
          </a:p>
          <a:p>
            <a:r>
              <a:rPr lang="el-GR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         20 Μαρτίου 2025</a:t>
            </a:r>
          </a:p>
        </p:txBody>
      </p:sp>
    </p:spTree>
    <p:extLst>
      <p:ext uri="{BB962C8B-B14F-4D97-AF65-F5344CB8AC3E}">
        <p14:creationId xmlns:p14="http://schemas.microsoft.com/office/powerpoint/2010/main" val="361534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EE564A-A4E5-4C63-9EB3-C8EF7B5B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14302"/>
            <a:ext cx="15773400" cy="1015998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l-GR" sz="6000" dirty="0">
                <a:latin typeface="Candara" panose="020E0502030303020204" pitchFamily="34" charset="0"/>
              </a:rPr>
              <a:t>Περιποίηση τεχνίτης οδοντοστοιχίας.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E9460F-6925-4922-B421-E4BDE26A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295400"/>
            <a:ext cx="12750800" cy="81153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Βούρτσισε 2 φορές την ημέρα την οδοντοστοιχία σου με ένα ειδικό καθαριστικό (π.χ. για τα πιάτα) και όχι με κοινή οδοντόκρεμα.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τοποθέτησε τη σε ένα δοχείο με νερό και μία καθαριστική ταμπλέτα οδοντοστοιχίας.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βουρτσίστε την ξανά όταν τη βγάλετε από το νερό.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Αν χρησιμοποιείς μερική οδοντοστοιχία, φρόντισε και τα φυσικά σου δόντια και μην τα παραμελείς.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Φρόντισε να καθαρίζεις την οδοντοστοιχία σου σε προστατευμένο περιβάλλον, τοποθετώντας μία πετσέτα ή κάποιο μαλακό ύφασμα για να αποφύγεις τις φθορές αν αυτή σου πέσει.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Απόφυγε κολλώδεις τροφές, όπως είναι οι τσίχλες, για να ελαχιστοποιήσεις τον κίνδυνο βλάβης.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Προσοχή στη λάθος εφαρμογή της οδοντοστοιχίας, είναι ο πρώτος παράγοντας ερεθισμού.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Απόφυγε να κοιμάσαι με την τεχνητή οδοντοστοιχία, ώστε να «ξεκουράζεις» τα ούλα σου κατά τη διάρκεια του ύπνου.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Μετάφερε με ασφάλεια την οδοντοστοιχία σου σε ειδική θήκη για τεχνητή οδοντοστοιχία.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400" dirty="0">
                <a:latin typeface="Candara" panose="020E0502030303020204" pitchFamily="34" charset="0"/>
              </a:rPr>
              <a:t>Επίσκεψη στον οδοντίατρο κάθε 12 μήνες.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416398-7957-451C-B7B7-873710587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799" y="3352802"/>
            <a:ext cx="4000501" cy="4000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223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79A7BD-794D-4773-B2C2-6BB5C502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1333499"/>
            <a:ext cx="16281401" cy="302260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73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Ερωτηματολόγιο για την αξιολόγηση κινδύνου επιδείνωσης της στοματικής υγείας.  </a:t>
            </a:r>
            <a:br>
              <a:rPr lang="el-GR" sz="73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33EB87-1952-411B-A6C6-40B77684A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4152899"/>
            <a:ext cx="15773400" cy="368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sz="3600" dirty="0"/>
          </a:p>
          <a:p>
            <a:pPr marL="0" indent="0">
              <a:buNone/>
            </a:pP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sz="3600" dirty="0"/>
              <a:t>Το ερωτηματολόγιο αποτελείται από έξι ερωτήσεις σχετιζόμενες με τη στοματική υγεία των ηλικιωμένων.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endParaRPr lang="el-GR" sz="3600" dirty="0"/>
          </a:p>
          <a:p>
            <a:pPr>
              <a:buFont typeface="Wingdings" panose="05000000000000000000" pitchFamily="2" charset="2"/>
              <a:buChar char="v"/>
            </a:pPr>
            <a:endParaRPr lang="el-GR" sz="3600" dirty="0"/>
          </a:p>
          <a:p>
            <a:pPr marL="0" indent="0">
              <a:buNone/>
            </a:pPr>
            <a:r>
              <a:rPr lang="el-GR" i="1" dirty="0">
                <a:latin typeface="Candara" panose="020E0502030303020204" pitchFamily="34" charset="0"/>
              </a:rPr>
              <a:t>Μία αρχική εξέταση του στόματος και αξιολόγηση της στοματικής υγείας από τον οδοντίατρο συνίσταται να πραγματοποιείται σε όλους τους ηλικιωμένους, ανεξάρτητα από τις απαντήσεις τους στις ερωτήσεις.</a:t>
            </a:r>
            <a:endParaRPr lang="el-GR" dirty="0"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3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0195FF0-799F-4F2A-83A8-B4F4A51B4EE0}"/>
              </a:ext>
            </a:extLst>
          </p:cNvPr>
          <p:cNvSpPr/>
          <p:nvPr/>
        </p:nvSpPr>
        <p:spPr>
          <a:xfrm>
            <a:off x="13563600" y="9347201"/>
            <a:ext cx="3632202" cy="33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00"/>
            <a:r>
              <a:rPr lang="el-GR" sz="21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l-GR" sz="2100" dirty="0" err="1">
                <a:solidFill>
                  <a:prstClr val="black"/>
                </a:solidFill>
                <a:latin typeface="Calibri" panose="020F0502020204030204"/>
              </a:rPr>
              <a:t>Kossioni</a:t>
            </a:r>
            <a:r>
              <a:rPr lang="el-GR" sz="2100" dirty="0">
                <a:solidFill>
                  <a:prstClr val="black"/>
                </a:solidFill>
                <a:latin typeface="Calibri" panose="020F0502020204030204"/>
              </a:rPr>
              <a:t> και συν., 2018).</a:t>
            </a:r>
          </a:p>
        </p:txBody>
      </p:sp>
    </p:spTree>
    <p:extLst>
      <p:ext uri="{BB962C8B-B14F-4D97-AF65-F5344CB8AC3E}">
        <p14:creationId xmlns:p14="http://schemas.microsoft.com/office/powerpoint/2010/main" val="128018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ED7822B2-B730-4749-8E75-CB1EC23C3F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9228" y="95375"/>
          <a:ext cx="17854047" cy="1012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1349">
                  <a:extLst>
                    <a:ext uri="{9D8B030D-6E8A-4147-A177-3AD203B41FA5}">
                      <a16:colId xmlns:a16="http://schemas.microsoft.com/office/drawing/2014/main" val="2434905300"/>
                    </a:ext>
                  </a:extLst>
                </a:gridCol>
                <a:gridCol w="5951349">
                  <a:extLst>
                    <a:ext uri="{9D8B030D-6E8A-4147-A177-3AD203B41FA5}">
                      <a16:colId xmlns:a16="http://schemas.microsoft.com/office/drawing/2014/main" val="1932754890"/>
                    </a:ext>
                  </a:extLst>
                </a:gridCol>
                <a:gridCol w="5951349">
                  <a:extLst>
                    <a:ext uri="{9D8B030D-6E8A-4147-A177-3AD203B41FA5}">
                      <a16:colId xmlns:a16="http://schemas.microsoft.com/office/drawing/2014/main" val="262480053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l-GR" sz="1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Ερώτηση σχετιζόμενη με τη στοματική υγεία</a:t>
                      </a:r>
                      <a:endParaRPr lang="el-GR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Διαδικασία</a:t>
                      </a:r>
                      <a:endParaRPr lang="el-GR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Κίνδυνος ταχείας επιδείνωσης της στοματικής υγείας</a:t>
                      </a:r>
                      <a:endParaRPr lang="el-GR" sz="18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81233"/>
                  </a:ext>
                </a:extLst>
              </a:tr>
              <a:tr h="1029272">
                <a:tc>
                  <a:txBody>
                    <a:bodyPr/>
                    <a:lstStyle/>
                    <a:p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Αισθάνεσθε κάποια ενόχληση στο στόμα σας;</a:t>
                      </a:r>
                      <a:endParaRPr lang="el-GR" sz="2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480695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1500" b="1" i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Ν</a:t>
                      </a:r>
                      <a:r>
                        <a:rPr lang="el-GR" sz="15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l-GR" sz="1500" b="1" i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ι</a:t>
                      </a:r>
                      <a:endParaRPr lang="el-GR" sz="1500" b="1" i="1" spc="-5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64770" marR="480695">
                        <a:lnSpc>
                          <a:spcPct val="99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l-GR" sz="15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εξέτ</a:t>
                      </a:r>
                      <a:r>
                        <a:rPr lang="el-GR" sz="15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ση</a:t>
                      </a:r>
                      <a:r>
                        <a:rPr lang="el-GR" sz="1500" spc="-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15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υ</a:t>
                      </a:r>
                      <a:r>
                        <a:rPr lang="el-GR" sz="1500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l-GR" sz="15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ό</a:t>
                      </a:r>
                      <a:r>
                        <a:rPr lang="el-GR" sz="15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ατος</a:t>
                      </a:r>
                      <a:r>
                        <a:rPr lang="el-GR" sz="1500" spc="-4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ή</a:t>
                      </a:r>
                      <a:r>
                        <a:rPr lang="el-GR" sz="1500" spc="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και παρ</a:t>
                      </a:r>
                      <a:r>
                        <a:rPr lang="el-GR" sz="15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</a:t>
                      </a:r>
                      <a:r>
                        <a:rPr lang="el-GR" sz="1500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ομ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πή</a:t>
                      </a:r>
                      <a:r>
                        <a:rPr lang="el-GR" sz="1500" spc="-4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σε</a:t>
                      </a:r>
                      <a:r>
                        <a:rPr lang="el-GR" sz="15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</a:t>
                      </a:r>
                      <a:r>
                        <a:rPr lang="el-GR" sz="15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l-GR" sz="1500" spc="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</a:t>
                      </a:r>
                      <a:r>
                        <a:rPr lang="el-GR" sz="1500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ν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τία</a:t>
                      </a:r>
                      <a:r>
                        <a:rPr lang="el-GR" sz="1500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ρο).</a:t>
                      </a:r>
                      <a:endParaRPr lang="el-GR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4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5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Ό</a:t>
                      </a:r>
                      <a:r>
                        <a:rPr lang="el-GR" sz="1500" b="1" i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χ</a:t>
                      </a:r>
                      <a:r>
                        <a:rPr lang="el-GR" sz="15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ι*</a:t>
                      </a:r>
                      <a:endParaRPr lang="el-GR" sz="15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Αυξημένος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47282"/>
                  </a:ext>
                </a:extLst>
              </a:tr>
              <a:tr h="1965960">
                <a:tc>
                  <a:txBody>
                    <a:bodyPr/>
                    <a:lstStyle/>
                    <a:p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Αισθάνεστε ξηρότητα στο στόμα σας;</a:t>
                      </a:r>
                      <a:endParaRPr lang="el-GR" sz="2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 i="1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Ναι </a:t>
                      </a:r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(αναθεώρηση του ιατρικού ιστορικού, έλεγχος της λαμβανόμενης φαρμακευτικής αγωγής για πιθανές αλλαγές προς μείωση της ξηροστομίας, φαρμακευτική και μη αντιμετώπιση της ξηροστομίας, εξέταση του στόματος ή και παραπομπή σε οδοντίατρο).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Όχι*</a:t>
                      </a:r>
                      <a:endParaRPr lang="el-GR" sz="1500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Αυξημένος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34779"/>
                  </a:ext>
                </a:extLst>
              </a:tr>
              <a:tr h="4480560">
                <a:tc>
                  <a:txBody>
                    <a:bodyPr/>
                    <a:lstStyle/>
                    <a:p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Πόσο συχνά βουρτσίζετε τα δόντια σας ή και τις οδοντοστοιχίες σας;</a:t>
                      </a:r>
                      <a:endParaRPr lang="el-GR" sz="2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Ενόδοντες</a:t>
                      </a:r>
                      <a:r>
                        <a:rPr lang="el-GR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με ή χωρίς οδοντοστοιχίες</a:t>
                      </a:r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Λιγότερο από 1 φορά τη ημέρα- συμβουλευτική για καθημερινή φροντίδα, εξέταση του στόματος και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παραπομπή στον οδοντίατρο εάν αυτή ενδείκνυται.</a:t>
                      </a:r>
                    </a:p>
                    <a:p>
                      <a:endParaRPr lang="el-GR" sz="15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Μία ή περισσότερες φορές την ημέρα- έλεγχος των πρακτικών για τη φροντίδα του στόματος, συμβουλευτική για τη στοματική φροντίδα*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Νωδοί με ολικές οδοντοστοιχίες</a:t>
                      </a:r>
                    </a:p>
                    <a:p>
                      <a:endParaRPr lang="el-GR" sz="15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Λιγότερο από 1 φορά την ημέρα- συμβουλευτική για αύξηση της συχνότητας του βουρτσίσματος, εξέταση του στόματος και παραπομπή στον οδοντίατρο εάν αυτή ενδείκνυται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Μία η περισσότερες φορές την ημέρα- έλεγχος των οδοντοστοιχιών, συμβουλευτική για βελτίωση του καθαρισμού των οδοντοστοιχιών*</a:t>
                      </a:r>
                      <a:endParaRPr lang="el-GR" sz="15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l-GR" sz="15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Αυξημένος</a:t>
                      </a: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Αυξημένος</a:t>
                      </a: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73013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Τα ούλα σας αιμορραγούν κατά τη διάρκεια του</a:t>
                      </a:r>
                      <a:endParaRPr lang="el-GR" sz="2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βουρτσίσματος, της μάσησης ή αυτόματα;</a:t>
                      </a:r>
                      <a:endParaRPr lang="el-GR" sz="2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(Σε </a:t>
                      </a:r>
                      <a:r>
                        <a:rPr lang="el-GR" sz="21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ενόδοντες</a:t>
                      </a:r>
                      <a:r>
                        <a:rPr lang="el-GR" sz="21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ηλικιωμένους).</a:t>
                      </a:r>
                      <a:endParaRPr lang="el-GR" sz="2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Ναι-εξέταση του στόματος ή και παραπομπή σε οδοντίατρο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l-GR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Όχι*</a:t>
                      </a:r>
                      <a:endParaRPr lang="el-GR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Αυξημένος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1076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293370" marR="536575" indent="-228600" algn="l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92100" algn="l"/>
                        </a:tabLst>
                      </a:pPr>
                      <a:r>
                        <a:rPr lang="el-GR" sz="21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πισκ</a:t>
                      </a:r>
                      <a:r>
                        <a:rPr lang="el-GR" sz="2100" b="1" spc="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φ</a:t>
                      </a:r>
                      <a:r>
                        <a:rPr lang="el-GR" sz="21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ή</a:t>
                      </a:r>
                      <a:r>
                        <a:rPr lang="el-GR" sz="2100" b="1" spc="1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κ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2100" b="1" spc="-6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κ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άπο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ιο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ν 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δον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ία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ρο</a:t>
                      </a:r>
                      <a:r>
                        <a:rPr lang="el-GR" sz="2100" b="1" spc="-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έσα</a:t>
                      </a:r>
                      <a:r>
                        <a:rPr lang="el-GR" sz="2100" b="1" spc="-1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στ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ου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ς 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τ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21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λ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υτ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αί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ου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ς</a:t>
                      </a:r>
                      <a:r>
                        <a:rPr lang="el-GR" sz="2100" b="1" spc="-4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l-GR" sz="21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2100" b="1" spc="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μ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ήν</a:t>
                      </a:r>
                      <a:r>
                        <a:rPr lang="el-GR" sz="2100" b="1" spc="-5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ε</a:t>
                      </a:r>
                      <a:r>
                        <a:rPr lang="el-GR" sz="2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ς;</a:t>
                      </a:r>
                      <a:endParaRPr lang="el-GR" sz="2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Ναι*</a:t>
                      </a:r>
                    </a:p>
                    <a:p>
                      <a:endParaRPr lang="el-GR" sz="15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l-GR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Όχι-εξέταση του στόματος ή και παραπομπή σε οδοντίατρο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-</a:t>
                      </a:r>
                    </a:p>
                    <a:p>
                      <a:endParaRPr lang="el-G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l-G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Αυξημένος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52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: Στρογγύλεμα διαγώνιων γωνιών 5">
            <a:extLst>
              <a:ext uri="{FF2B5EF4-FFF2-40B4-BE49-F238E27FC236}">
                <a16:creationId xmlns:a16="http://schemas.microsoft.com/office/drawing/2014/main" id="{DA818CF0-706B-44CF-9CD8-641AA88C3265}"/>
              </a:ext>
            </a:extLst>
          </p:cNvPr>
          <p:cNvSpPr/>
          <p:nvPr/>
        </p:nvSpPr>
        <p:spPr>
          <a:xfrm>
            <a:off x="3428999" y="2516822"/>
            <a:ext cx="10337801" cy="4785677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r>
              <a:rPr lang="el-GR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«Η υγειά είναι το πιο σημαντικό αγαθό </a:t>
            </a:r>
          </a:p>
          <a:p>
            <a:pPr algn="ctr" defTabSz="1371600"/>
            <a:r>
              <a:rPr lang="el-GR" sz="4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Ας το φροντίσουμε». 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67C12E-7670-419A-9286-C600B1F0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100" y="6350000"/>
            <a:ext cx="387350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3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4638D-A496-435F-A734-C49D3D04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558"/>
            <a:ext cx="15773400" cy="1204913"/>
          </a:xfrm>
        </p:spPr>
        <p:txBody>
          <a:bodyPr/>
          <a:lstStyle/>
          <a:p>
            <a:pPr algn="ctr"/>
            <a:r>
              <a:rPr lang="el-GR" b="1" u="sng" dirty="0"/>
              <a:t>ΒΙΒΛΙΟΓΡΑΦΙΑ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3F3443-2EEC-49B0-8131-5ECBE399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09700"/>
            <a:ext cx="17259300" cy="8361829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7100" dirty="0"/>
              <a:t>Annapurna Gupta </a:t>
            </a:r>
            <a:r>
              <a:rPr lang="el-GR" sz="7100" dirty="0"/>
              <a:t>Α</a:t>
            </a:r>
            <a:r>
              <a:rPr lang="en-US" sz="7100" dirty="0"/>
              <a:t>, Lilly M. Saleena, Priya Kannan, A </a:t>
            </a:r>
            <a:r>
              <a:rPr lang="en-US" sz="7100" dirty="0" err="1"/>
              <a:t>Shivachandran</a:t>
            </a:r>
            <a:r>
              <a:rPr lang="en-US" sz="7100" dirty="0"/>
              <a:t>. The impact of oral diseases on respiratory health and the influence of respiratory infections on the oral microbiome. </a:t>
            </a:r>
            <a:r>
              <a:rPr lang="el-GR" sz="7100" dirty="0"/>
              <a:t>2024 </a:t>
            </a:r>
            <a:r>
              <a:rPr lang="en-US" sz="7100" dirty="0"/>
              <a:t>Sep</a:t>
            </a:r>
            <a:r>
              <a:rPr lang="el-GR" sz="7100" dirty="0"/>
              <a:t> 105213. </a:t>
            </a:r>
            <a:r>
              <a:rPr lang="en-US" sz="7100" dirty="0" err="1"/>
              <a:t>doi</a:t>
            </a:r>
            <a:r>
              <a:rPr lang="el-GR" sz="7100" dirty="0"/>
              <a:t>.</a:t>
            </a:r>
            <a:r>
              <a:rPr lang="en-US" sz="7100" dirty="0"/>
              <a:t>org</a:t>
            </a:r>
            <a:r>
              <a:rPr lang="el-GR" sz="7100" dirty="0"/>
              <a:t>/10.1016/</a:t>
            </a:r>
            <a:r>
              <a:rPr lang="en-US" sz="7100" dirty="0"/>
              <a:t>j</a:t>
            </a:r>
            <a:r>
              <a:rPr lang="el-GR" sz="7100" dirty="0"/>
              <a:t>.</a:t>
            </a:r>
            <a:r>
              <a:rPr lang="en-US" sz="7100" dirty="0" err="1"/>
              <a:t>jdent</a:t>
            </a:r>
            <a:r>
              <a:rPr lang="el-GR" sz="7100" dirty="0"/>
              <a:t>.2024.105213.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7100" dirty="0" err="1"/>
              <a:t>Meurman</a:t>
            </a:r>
            <a:r>
              <a:rPr lang="en-US" sz="7100" dirty="0"/>
              <a:t> JH, </a:t>
            </a:r>
            <a:r>
              <a:rPr lang="en-US" sz="7100" dirty="0" err="1"/>
              <a:t>Bascones</a:t>
            </a:r>
            <a:r>
              <a:rPr lang="en-US" sz="7100" dirty="0"/>
              <a:t>-Martinez A. Oral Infections and Systemic Health - More than Just Links to Cardiovascular Diseases. Oral Health Prev Dent. 2021 Sep 11;19:441-448. </a:t>
            </a:r>
            <a:r>
              <a:rPr lang="en-US" sz="7100" dirty="0" err="1"/>
              <a:t>doi</a:t>
            </a:r>
            <a:r>
              <a:rPr lang="en-US" sz="7100" dirty="0"/>
              <a:t>: 10.3290/j.ohpd.b1993965. PMID: 34505498; PMCID: PMC11640876.</a:t>
            </a: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7100" dirty="0"/>
              <a:t>Kohli R, Arora G, Blanc AF, Pham E, Gubrud-Howe P. Oral health clinical training and dental referral program for nurses: An interprofessional collaborative project. </a:t>
            </a:r>
            <a:r>
              <a:rPr lang="en-US" sz="7100" dirty="0" err="1"/>
              <a:t>Geriatr</a:t>
            </a:r>
            <a:r>
              <a:rPr lang="en-US" sz="7100" dirty="0"/>
              <a:t> </a:t>
            </a:r>
            <a:r>
              <a:rPr lang="en-US" sz="7100" dirty="0" err="1"/>
              <a:t>Nurs</a:t>
            </a:r>
            <a:r>
              <a:rPr lang="en-US" sz="7100" dirty="0"/>
              <a:t>. 2021 Jul-Aug;42(4):880-886. </a:t>
            </a:r>
            <a:r>
              <a:rPr lang="en-US" sz="7100" dirty="0" err="1"/>
              <a:t>doi</a:t>
            </a:r>
            <a:r>
              <a:rPr lang="en-US" sz="7100" dirty="0"/>
              <a:t>: 10.1016/j.gerinurse.2021.04.015. </a:t>
            </a:r>
            <a:r>
              <a:rPr lang="en-US" sz="7100" dirty="0" err="1"/>
              <a:t>Epub</a:t>
            </a:r>
            <a:r>
              <a:rPr lang="en-US" sz="7100" dirty="0"/>
              <a:t> 2021 Jun 3. PMID: 34090234.</a:t>
            </a: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7100" dirty="0" err="1"/>
              <a:t>Kossioni</a:t>
            </a:r>
            <a:r>
              <a:rPr lang="en-US" sz="7100" dirty="0"/>
              <a:t> AE, </a:t>
            </a:r>
            <a:r>
              <a:rPr lang="en-US" sz="7100" dirty="0" err="1"/>
              <a:t>Hajto</a:t>
            </a:r>
            <a:r>
              <a:rPr lang="en-US" sz="7100" dirty="0"/>
              <a:t>-Bryk J, Janssens B, Maggi S, Marchini L, McKenna G, Müller F, Petrovic M, Roller-</a:t>
            </a:r>
            <a:r>
              <a:rPr lang="en-US" sz="7100" dirty="0" err="1"/>
              <a:t>Wirnsberger</a:t>
            </a:r>
            <a:r>
              <a:rPr lang="en-US" sz="7100" dirty="0"/>
              <a:t> RE, Schimmel M, van der Putten GJ, </a:t>
            </a:r>
            <a:r>
              <a:rPr lang="en-US" sz="7100" dirty="0" err="1"/>
              <a:t>Vanobbergen</a:t>
            </a:r>
            <a:r>
              <a:rPr lang="en-US" sz="7100" dirty="0"/>
              <a:t> J, Zarzecka J. Practical Guidelines for Physicians in Promoting Oral Health in Frail Older Adults. J Am Med Dir Assoc. 2018 Dec;19(12):1039-1046. </a:t>
            </a:r>
            <a:r>
              <a:rPr lang="en-US" sz="7100" dirty="0" err="1"/>
              <a:t>doi</a:t>
            </a:r>
            <a:r>
              <a:rPr lang="en-US" sz="7100" dirty="0"/>
              <a:t>: 10.1016/j.jamda.2018.10.007. PMID: 30471798.</a:t>
            </a:r>
          </a:p>
          <a:p>
            <a:pPr marL="0" indent="0" algn="just">
              <a:buNone/>
            </a:pP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sz="7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https://www.who.int/news/item/26-05-2024-who-releases-global-strategy-and-action-plan-on-oral-health</a:t>
            </a: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sz="7100" dirty="0"/>
              <a:t>ΕΛΛΗΝΙΚΗ ΟΔΟΝΤΙΑΤΡΙΚΗ ΟΜΟΣΠΟΝΔΙΑ</a:t>
            </a:r>
            <a:endParaRPr lang="en-US" sz="7100" dirty="0"/>
          </a:p>
          <a:p>
            <a:pPr marL="0" indent="0" algn="just">
              <a:buNone/>
            </a:pPr>
            <a:endParaRPr lang="el-GR" sz="71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l-GR" sz="7100" dirty="0"/>
              <a:t>Κωνσταντοπούλου, Κ. (Σχεδιασμός, εφαρμογή και αξιολόγηση ενός εκπαιδευτικού προγράμματος για τη στοματική υγεία σε τυπικούς φροντιστές ηλικιωμένων που διαμένουν σε μονάδα φροντίδας</a:t>
            </a:r>
            <a:r>
              <a:rPr lang="en-US" sz="7100" dirty="0"/>
              <a:t>)</a:t>
            </a:r>
            <a:r>
              <a:rPr lang="el-GR" sz="7100" dirty="0"/>
              <a:t>. (2019). </a:t>
            </a:r>
            <a:endParaRPr lang="en-US" sz="7100" dirty="0"/>
          </a:p>
          <a:p>
            <a:pPr marL="0" indent="0" algn="just">
              <a:buNone/>
            </a:pPr>
            <a:endParaRPr lang="el-GR" sz="71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sz="7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https://www.hygeia.gr/ygieini-toy-stomatos-gera-dontiageri-kardia</a:t>
            </a:r>
            <a:endParaRPr lang="el-GR" sz="7100" dirty="0"/>
          </a:p>
          <a:p>
            <a:endParaRPr lang="el-GR" sz="3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sz="39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l-GR" sz="2700" dirty="0"/>
          </a:p>
          <a:p>
            <a:endParaRPr lang="el-GR" sz="2700" dirty="0"/>
          </a:p>
          <a:p>
            <a:endParaRPr lang="el-GR" sz="2700" dirty="0"/>
          </a:p>
          <a:p>
            <a:endParaRPr lang="el-GR" sz="2700" dirty="0"/>
          </a:p>
        </p:txBody>
      </p:sp>
    </p:spTree>
    <p:extLst>
      <p:ext uri="{BB962C8B-B14F-4D97-AF65-F5344CB8AC3E}">
        <p14:creationId xmlns:p14="http://schemas.microsoft.com/office/powerpoint/2010/main" val="65334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8172F9-F60D-43C6-A292-E8688C2E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1" y="495300"/>
            <a:ext cx="16103600" cy="106680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br>
              <a:rPr lang="el-GR" sz="4800" dirty="0"/>
            </a:br>
            <a:r>
              <a:rPr lang="el-GR" sz="4800" i="1" dirty="0"/>
              <a:t>Γιατί είναι σημαντικό να διατηρήσουμε τη στοματική μας υγεία</a:t>
            </a:r>
            <a:r>
              <a:rPr lang="en-US" sz="4800" i="1" dirty="0"/>
              <a:t>;</a:t>
            </a:r>
            <a:endParaRPr lang="el-GR" sz="4800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3FD7AA-C92D-4F64-B39E-75CAEF696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1" y="2400301"/>
            <a:ext cx="17551400" cy="686514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Η στοματική υγεία μπορεί να επηρεάσει αρκετούς τομείς.</a:t>
            </a:r>
          </a:p>
          <a:p>
            <a:pPr marL="0" indent="0" algn="ctr">
              <a:buNone/>
            </a:pPr>
            <a:r>
              <a:rPr lang="el-GR" b="1" dirty="0"/>
              <a:t>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Την ομιλία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Την αναπνοή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Το χαμόγελο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Την κοινωνική προσαρμογή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l-GR" dirty="0"/>
              <a:t>Την ικανότητα μάσησης</a:t>
            </a:r>
          </a:p>
          <a:p>
            <a:pPr marL="0" indent="0" algn="ctr">
              <a:buNone/>
            </a:pPr>
            <a:r>
              <a:rPr lang="el-GR" dirty="0"/>
              <a:t> </a:t>
            </a:r>
          </a:p>
          <a:p>
            <a:pPr marL="0" indent="0" algn="ctr">
              <a:buNone/>
            </a:pPr>
            <a:r>
              <a:rPr lang="el-GR" sz="1800" b="1" i="1" dirty="0"/>
              <a:t>                                                                                                                                                 Παγκόσμιος Οργανισμός Υγείας, (</a:t>
            </a:r>
            <a:r>
              <a:rPr lang="en-US" sz="1800" b="1" i="1" dirty="0"/>
              <a:t>WHO releases Global strategy and action plan on oral health</a:t>
            </a:r>
            <a:r>
              <a:rPr lang="el-GR" sz="1800" b="1" i="1" dirty="0"/>
              <a:t>). 2025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1FE70A-27B7-4DC6-9F5D-7D18BE3E9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07" y="3564830"/>
            <a:ext cx="3388374" cy="22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CFB3423-7EE5-404B-B535-A484ADE91F59}"/>
              </a:ext>
            </a:extLst>
          </p:cNvPr>
          <p:cNvSpPr/>
          <p:nvPr/>
        </p:nvSpPr>
        <p:spPr>
          <a:xfrm>
            <a:off x="9321801" y="9550399"/>
            <a:ext cx="8864601" cy="6096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www.fdiworlddental.org/fdi-unveils-its-2025-happy-mouth-isa-happy-mind-world-oral-health-day-campaign</a:t>
            </a:r>
            <a:endParaRPr lang="el-GR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542EDE0-BCE3-44D1-9D68-DB97F997C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470" y="6045198"/>
            <a:ext cx="3492504" cy="1955802"/>
          </a:xfrm>
          <a:prstGeom prst="rect">
            <a:avLst/>
          </a:prstGeom>
        </p:spPr>
      </p:pic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6E3123AF-C849-4147-8DD6-706BB08B6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524669"/>
              </p:ext>
            </p:extLst>
          </p:nvPr>
        </p:nvGraphicFramePr>
        <p:xfrm>
          <a:off x="673100" y="1409701"/>
          <a:ext cx="13287370" cy="65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190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CF7DEB-0C09-4EAE-B3C1-9BF77B34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547689"/>
            <a:ext cx="11379201" cy="1471612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l-GR" sz="9000" dirty="0"/>
              <a:t>Περιοδοντίτιδα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0610091-4524-4FD9-94A9-5C427F62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31" y="2552701"/>
            <a:ext cx="12429670" cy="634870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3600" dirty="0">
                <a:latin typeface="Candara" panose="020E0502030303020204" pitchFamily="34" charset="0"/>
              </a:rPr>
              <a:t> επηρεάζει 750 εκ. άτομα σε παγκόσμιο επίπεδο.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3600" dirty="0" err="1">
                <a:latin typeface="Candara" panose="020E0502030303020204" pitchFamily="34" charset="0"/>
              </a:rPr>
              <a:t>βακτηριακή</a:t>
            </a:r>
            <a:r>
              <a:rPr lang="el-GR" sz="3600" dirty="0">
                <a:latin typeface="Candara" panose="020E0502030303020204" pitchFamily="34" charset="0"/>
              </a:rPr>
              <a:t> λοίμωξη.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3600" dirty="0">
                <a:latin typeface="Candara" panose="020E0502030303020204" pitchFamily="34" charset="0"/>
              </a:rPr>
              <a:t>συσσώρευση της βακτηρίασής πλάκας πάνω και κάτω από τη γραμμή των ούλων.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l-GR" sz="3600" dirty="0">
                <a:latin typeface="Candara" panose="020E0502030303020204" pitchFamily="34" charset="0"/>
              </a:rPr>
              <a:t>οδηγεί σε μη αναστρέψιμη φθορά του οστού και των ιστών που συγκρατούν τα δόντια.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ndara" panose="020E0502030303020204" pitchFamily="34" charset="0"/>
              </a:rPr>
              <a:t>H </a:t>
            </a:r>
            <a:r>
              <a:rPr lang="el-GR" sz="3600" dirty="0">
                <a:latin typeface="Candara" panose="020E0502030303020204" pitchFamily="34" charset="0"/>
              </a:rPr>
              <a:t>γενικευμένη περιοδοντίτιδα, μπορεί να καταλήξει σε</a:t>
            </a:r>
            <a:r>
              <a:rPr lang="en-US" sz="3600" dirty="0">
                <a:latin typeface="Candara" panose="020E0502030303020204" pitchFamily="34" charset="0"/>
              </a:rPr>
              <a:t> </a:t>
            </a:r>
            <a:r>
              <a:rPr lang="el-GR" sz="3600" dirty="0">
                <a:latin typeface="Candara" panose="020E0502030303020204" pitchFamily="34" charset="0"/>
              </a:rPr>
              <a:t>απώλεια δοντιών</a:t>
            </a:r>
            <a:r>
              <a:rPr lang="en-US" sz="3600" dirty="0">
                <a:latin typeface="Candara" panose="020E0502030303020204" pitchFamily="34" charset="0"/>
              </a:rPr>
              <a:t>.</a:t>
            </a:r>
            <a:endParaRPr lang="el-GR" sz="3600" dirty="0">
              <a:latin typeface="Candara" panose="020E0502030303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BEBD2D-DBCD-4D32-B0E5-E444566BE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338" y="2738438"/>
            <a:ext cx="5004434" cy="61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F4887C-1CCF-4806-BD08-7C6D2DEB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561686"/>
            <a:ext cx="12636500" cy="141174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l-GR" sz="9000" dirty="0"/>
              <a:t>ΟΥΛΙΤΙΔΑ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CF8E45-1F26-4D44-B1FB-570BB4A3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298701"/>
            <a:ext cx="16852901" cy="6966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>
                <a:latin typeface="Candara" panose="020E0502030303020204" pitchFamily="34" charset="0"/>
              </a:rPr>
              <a:t>ερυθρότητα, οίδημα ήπιο ερεθισμό φλεγμονή ούλων και ηπία αιμορραγία κατά του βούρτσισμα.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dirty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el-GR" dirty="0">
              <a:latin typeface="Candara" panose="020E05020303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>
                <a:latin typeface="Candara" panose="020E0502030303020204" pitchFamily="34" charset="0"/>
              </a:rPr>
              <a:t>χιλιάδες μικροβιακά είδη μέσω των φλεγμονωδών περιοδοντικών ιστών, αποκτούν άμεση πρόσβαση στο λεμφικό και κυκλοφορικό σύστημα.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l-G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5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D6D7D2-097D-4AA4-86F1-01D62A65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190502"/>
            <a:ext cx="6210300" cy="1384299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l-GR" sz="7200" b="1" i="1" dirty="0"/>
              <a:t>Τερηδόνα</a:t>
            </a:r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7A42014D-2027-4F29-B70F-EA99090F5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497711"/>
              </p:ext>
            </p:extLst>
          </p:nvPr>
        </p:nvGraphicFramePr>
        <p:xfrm>
          <a:off x="609600" y="1866900"/>
          <a:ext cx="17449800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0E4E770-153F-403A-B341-25CE74E96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400" y="5829300"/>
            <a:ext cx="9372600" cy="4457700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1EAB278-F57C-4580-B9FC-78DE551928DB}"/>
              </a:ext>
            </a:extLst>
          </p:cNvPr>
          <p:cNvSpPr/>
          <p:nvPr/>
        </p:nvSpPr>
        <p:spPr>
          <a:xfrm>
            <a:off x="4159174" y="9917668"/>
            <a:ext cx="498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https://www.advanceddentalclinics.gr/ponodontos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49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61F9D0-F3F4-4090-BFAD-E77B55B3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773694"/>
            <a:ext cx="4991100" cy="1281113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l-GR" sz="6000" b="1" i="1" dirty="0"/>
              <a:t>    λοιμώξεις</a:t>
            </a:r>
            <a:r>
              <a:rPr lang="en-US" sz="6000" b="1" i="1" dirty="0"/>
              <a:t> </a:t>
            </a:r>
            <a:endParaRPr lang="el-GR" sz="6000" b="1" i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832087-EB08-4748-878B-F4259941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362201"/>
            <a:ext cx="16967201" cy="726699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36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165B12F6-5DE7-4CC0-9F80-1B491C727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508628"/>
              </p:ext>
            </p:extLst>
          </p:nvPr>
        </p:nvGraphicFramePr>
        <p:xfrm>
          <a:off x="2152650" y="2933700"/>
          <a:ext cx="13982700" cy="581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0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2B8C99-FC15-4249-B133-8E63D38A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0" y="1790700"/>
            <a:ext cx="5527854" cy="6334125"/>
          </a:xfrm>
          <a:prstGeom prst="rect">
            <a:avLst/>
          </a:prstGeom>
        </p:spPr>
      </p:pic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BCFEB33F-2284-4AFC-BD11-3468A07B3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571087"/>
              </p:ext>
            </p:extLst>
          </p:nvPr>
        </p:nvGraphicFramePr>
        <p:xfrm>
          <a:off x="762000" y="2628900"/>
          <a:ext cx="10972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Ομάδα 9">
            <a:extLst>
              <a:ext uri="{FF2B5EF4-FFF2-40B4-BE49-F238E27FC236}">
                <a16:creationId xmlns:a16="http://schemas.microsoft.com/office/drawing/2014/main" id="{F353B83B-5975-4E50-AB44-5E70F11E0931}"/>
              </a:ext>
            </a:extLst>
          </p:cNvPr>
          <p:cNvGrpSpPr/>
          <p:nvPr/>
        </p:nvGrpSpPr>
        <p:grpSpPr>
          <a:xfrm>
            <a:off x="3048000" y="419100"/>
            <a:ext cx="6629400" cy="914400"/>
            <a:chOff x="0" y="0"/>
            <a:chExt cx="2820196" cy="262352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Ορθογώνιο 10">
              <a:extLst>
                <a:ext uri="{FF2B5EF4-FFF2-40B4-BE49-F238E27FC236}">
                  <a16:creationId xmlns:a16="http://schemas.microsoft.com/office/drawing/2014/main" id="{BEBD4AF9-0340-43E7-97B4-29189FA410C3}"/>
                </a:ext>
              </a:extLst>
            </p:cNvPr>
            <p:cNvSpPr/>
            <p:nvPr/>
          </p:nvSpPr>
          <p:spPr>
            <a:xfrm>
              <a:off x="0" y="0"/>
              <a:ext cx="2820196" cy="206134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6D48E-F7CA-4053-A321-1ABF77D9514B}"/>
                </a:ext>
              </a:extLst>
            </p:cNvPr>
            <p:cNvSpPr txBox="1"/>
            <p:nvPr/>
          </p:nvSpPr>
          <p:spPr>
            <a:xfrm>
              <a:off x="0" y="0"/>
              <a:ext cx="2820196" cy="26235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t" anchorCtr="0">
              <a:noAutofit/>
            </a:bodyPr>
            <a:lstStyle/>
            <a:p>
              <a:pPr marL="0" lvl="0" indent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4100" kern="1200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</a:rPr>
                <a:t>εξάπλωση των μικροβίων</a:t>
              </a:r>
              <a:r>
                <a:rPr lang="en-US" sz="4100" kern="1200" dirty="0">
                  <a:ln>
                    <a:solidFill>
                      <a:schemeClr val="accent1">
                        <a:lumMod val="75000"/>
                      </a:schemeClr>
                    </a:solidFill>
                  </a:ln>
                </a:rPr>
                <a:t> </a:t>
              </a:r>
              <a:endParaRPr lang="el-GR" sz="4100" kern="1200" dirty="0">
                <a:ln>
                  <a:solidFill>
                    <a:schemeClr val="accent1">
                      <a:lumMod val="7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160109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1781</Words>
  <Application>Microsoft Office PowerPoint</Application>
  <PresentationFormat>Προσαρμογή</PresentationFormat>
  <Paragraphs>223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36" baseType="lpstr">
      <vt:lpstr>Candara</vt:lpstr>
      <vt:lpstr>Montserrat Bold</vt:lpstr>
      <vt:lpstr>Wingdings 3</vt:lpstr>
      <vt:lpstr>Calibri</vt:lpstr>
      <vt:lpstr>Roboto Bold</vt:lpstr>
      <vt:lpstr>Courier New</vt:lpstr>
      <vt:lpstr>Wingdings</vt:lpstr>
      <vt:lpstr>Calibri Light</vt:lpstr>
      <vt:lpstr>Arial Black</vt:lpstr>
      <vt:lpstr>Arial</vt:lpstr>
      <vt:lpstr>Όψη</vt:lpstr>
      <vt:lpstr>Ανασκόπηση</vt:lpstr>
      <vt:lpstr>Παρουσίαση του PowerPoint</vt:lpstr>
      <vt:lpstr>Παρουσίαση του PowerPoint</vt:lpstr>
      <vt:lpstr> Γιατί είναι σημαντικό να διατηρήσουμε τη στοματική μας υγεία;</vt:lpstr>
      <vt:lpstr>Παρουσίαση του PowerPoint</vt:lpstr>
      <vt:lpstr>Περιοδοντίτιδα</vt:lpstr>
      <vt:lpstr>ΟΥΛΙΤΙΔΑ </vt:lpstr>
      <vt:lpstr>Τερηδόνα</vt:lpstr>
      <vt:lpstr>    λοιμώξεις </vt:lpstr>
      <vt:lpstr>Παρουσίαση του PowerPoint</vt:lpstr>
      <vt:lpstr>Παρουσίαση του PowerPoint</vt:lpstr>
      <vt:lpstr>Στοματική υγιεινή και πνευμονία</vt:lpstr>
      <vt:lpstr>Καρδιαγγειακά Νοσήματα</vt:lpstr>
      <vt:lpstr>Παρουσίαση του PowerPoint</vt:lpstr>
      <vt:lpstr>Παρουσίαση του PowerPoint</vt:lpstr>
      <vt:lpstr>Παρουσίαση του PowerPoint</vt:lpstr>
      <vt:lpstr>Παράγοντες που επηρεάζουν την ισορροπία της στοματικής μικροχλωρίδας την υγεία του στόματος</vt:lpstr>
      <vt:lpstr>                 ΔΙΑΤΡΟΦΗ</vt:lpstr>
      <vt:lpstr>Παρουσίαση του PowerPoint</vt:lpstr>
      <vt:lpstr>                     Υγιεινή Δοντιών    </vt:lpstr>
      <vt:lpstr>Περιποίηση τεχνίτης οδοντοστοιχίας. </vt:lpstr>
      <vt:lpstr> Ερωτηματολόγιο για την αξιολόγηση κινδύνου επιδείνωσης της στοματικής υγείας.   </vt:lpstr>
      <vt:lpstr>Παρουσίαση του PowerPoint</vt:lpstr>
      <vt:lpstr>Παρουσίαση του PowerPoint</vt:lpstr>
      <vt:lpstr>ΒΙΒΛΙΟΓΡΑΦΙΑ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ΣΤΟΜΑΤΙΚΗ ΥΓΙΕΙΝΗ ΣΤΗ ΜΕΣΗ ΚΑΙ ΤΡΙΤΗ ΗΛΙΚΙΑ</dc:title>
  <dc:creator>Κωνσταντίνα Γιανναδάκη</dc:creator>
  <cp:lastModifiedBy>Εύη Γαρεδάκη</cp:lastModifiedBy>
  <cp:revision>36</cp:revision>
  <dcterms:created xsi:type="dcterms:W3CDTF">2006-08-16T00:00:00Z</dcterms:created>
  <dcterms:modified xsi:type="dcterms:W3CDTF">2025-03-18T07:50:17Z</dcterms:modified>
  <dc:identifier>DAGh9xyIOeo</dc:identifier>
</cp:coreProperties>
</file>