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73" r:id="rId4"/>
    <p:sldId id="274" r:id="rId5"/>
    <p:sldId id="275" r:id="rId6"/>
    <p:sldId id="264" r:id="rId7"/>
    <p:sldId id="265" r:id="rId8"/>
    <p:sldId id="261" r:id="rId9"/>
    <p:sldId id="267" r:id="rId10"/>
    <p:sldId id="262" r:id="rId11"/>
    <p:sldId id="266" r:id="rId12"/>
    <p:sldId id="276" r:id="rId13"/>
    <p:sldId id="277" r:id="rId14"/>
    <p:sldId id="278" r:id="rId15"/>
    <p:sldId id="271" r:id="rId16"/>
    <p:sldId id="260" r:id="rId17"/>
    <p:sldId id="272" r:id="rId18"/>
    <p:sldId id="269" r:id="rId19"/>
  </p:sldIdLst>
  <p:sldSz cx="9144000" cy="6858000" type="screen4x3"/>
  <p:notesSz cx="6858000" cy="9144000"/>
  <p:custDataLst>
    <p:tags r:id="rId21"/>
  </p:custDataLst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110" d="100"/>
          <a:sy n="110" d="100"/>
        </p:scale>
        <p:origin x="-1644" y="-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κεφαλίδας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l-GR" dirty="0"/>
          </a:p>
        </p:txBody>
      </p:sp>
      <p:sp>
        <p:nvSpPr>
          <p:cNvPr id="3" name="2 - Θέση ημερομηνίας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C67756-DD8E-410F-B94B-460BCC8933A5}" type="datetimeFigureOut">
              <a:rPr lang="el-GR" smtClean="0"/>
              <a:pPr/>
              <a:t>24/5/2022</a:t>
            </a:fld>
            <a:endParaRPr lang="el-GR" dirty="0"/>
          </a:p>
        </p:txBody>
      </p:sp>
      <p:sp>
        <p:nvSpPr>
          <p:cNvPr id="4" name="3 - Θέση εικόνας διαφάνειας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4 - Θέση σημειώσεων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l-GR" dirty="0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A85834-5CB3-4AE8-ADEB-FEE65E273C1A}" type="slidenum">
              <a:rPr lang="el-GR" smtClean="0"/>
              <a:pPr/>
              <a:t>‹#›</a:t>
            </a:fld>
            <a:endParaRPr lang="el-GR" dirty="0"/>
          </a:p>
        </p:txBody>
      </p:sp>
    </p:spTree>
    <p:extLst>
      <p:ext uri="{BB962C8B-B14F-4D97-AF65-F5344CB8AC3E}">
        <p14:creationId xmlns="" xmlns:p14="http://schemas.microsoft.com/office/powerpoint/2010/main" val="34110361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εικόνας διαφάνειας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- Θέση σημειώσεων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l-GR" dirty="0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A85834-5CB3-4AE8-ADEB-FEE65E273C1A}" type="slidenum">
              <a:rPr lang="el-GR" smtClean="0"/>
              <a:pPr/>
              <a:t>9</a:t>
            </a:fld>
            <a:endParaRPr lang="el-GR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εικόνας διαφάνειας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- Θέση σημειώσεων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l-GR" dirty="0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A85834-5CB3-4AE8-ADEB-FEE65E273C1A}" type="slidenum">
              <a:rPr lang="el-GR" smtClean="0"/>
              <a:pPr/>
              <a:t>10</a:t>
            </a:fld>
            <a:endParaRPr lang="el-GR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Υπότιτλος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l-GR" smtClean="0"/>
              <a:t>Κάντε κλικ για να επεξεργαστείτε τον υπότιτλο του υποδείγματος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3FC6A-4101-41E0-B03A-A778A9C12E46}" type="datetimeFigureOut">
              <a:rPr lang="el-GR" smtClean="0"/>
              <a:pPr/>
              <a:t>24/5/2022</a:t>
            </a:fld>
            <a:endParaRPr lang="el-GR" dirty="0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5FBDE-95FB-40FC-86FB-2725AD6B882A}" type="slidenum">
              <a:rPr lang="el-GR" smtClean="0"/>
              <a:pPr/>
              <a:t>‹#›</a:t>
            </a:fld>
            <a:endParaRPr lang="el-GR" dirty="0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3FC6A-4101-41E0-B03A-A778A9C12E46}" type="datetimeFigureOut">
              <a:rPr lang="el-GR" smtClean="0"/>
              <a:pPr/>
              <a:t>24/5/2022</a:t>
            </a:fld>
            <a:endParaRPr lang="el-GR" dirty="0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5FBDE-95FB-40FC-86FB-2725AD6B882A}" type="slidenum">
              <a:rPr lang="el-GR" smtClean="0"/>
              <a:pPr/>
              <a:t>‹#›</a:t>
            </a:fld>
            <a:endParaRPr lang="el-GR" dirty="0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Κατακόρυφος τίτλος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3FC6A-4101-41E0-B03A-A778A9C12E46}" type="datetimeFigureOut">
              <a:rPr lang="el-GR" smtClean="0"/>
              <a:pPr/>
              <a:t>24/5/2022</a:t>
            </a:fld>
            <a:endParaRPr lang="el-GR" dirty="0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5FBDE-95FB-40FC-86FB-2725AD6B882A}" type="slidenum">
              <a:rPr lang="el-GR" smtClean="0"/>
              <a:pPr/>
              <a:t>‹#›</a:t>
            </a:fld>
            <a:endParaRPr lang="el-GR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Αντι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3FC6A-4101-41E0-B03A-A778A9C12E46}" type="datetimeFigureOut">
              <a:rPr lang="el-GR" smtClean="0"/>
              <a:pPr/>
              <a:t>24/5/2022</a:t>
            </a:fld>
            <a:endParaRPr lang="el-GR" dirty="0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5FBDE-95FB-40FC-86FB-2725AD6B882A}" type="slidenum">
              <a:rPr lang="el-GR" smtClean="0"/>
              <a:pPr/>
              <a:t>‹#›</a:t>
            </a:fld>
            <a:endParaRPr lang="el-GR" dirty="0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3FC6A-4101-41E0-B03A-A778A9C12E46}" type="datetimeFigureOut">
              <a:rPr lang="el-GR" smtClean="0"/>
              <a:pPr/>
              <a:t>24/5/2022</a:t>
            </a:fld>
            <a:endParaRPr lang="el-GR" dirty="0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5FBDE-95FB-40FC-86FB-2725AD6B882A}" type="slidenum">
              <a:rPr lang="el-GR" smtClean="0"/>
              <a:pPr/>
              <a:t>‹#›</a:t>
            </a:fld>
            <a:endParaRPr lang="el-GR" dirty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3FC6A-4101-41E0-B03A-A778A9C12E46}" type="datetimeFigureOut">
              <a:rPr lang="el-GR" smtClean="0"/>
              <a:pPr/>
              <a:t>24/5/2022</a:t>
            </a:fld>
            <a:endParaRPr lang="el-GR" dirty="0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5FBDE-95FB-40FC-86FB-2725AD6B882A}" type="slidenum">
              <a:rPr lang="el-GR" smtClean="0"/>
              <a:pPr/>
              <a:t>‹#›</a:t>
            </a:fld>
            <a:endParaRPr lang="el-GR" dirty="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κειμένου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6" name="5 - Θέση περιεχομένου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7" name="6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3FC6A-4101-41E0-B03A-A778A9C12E46}" type="datetimeFigureOut">
              <a:rPr lang="el-GR" smtClean="0"/>
              <a:pPr/>
              <a:t>24/5/2022</a:t>
            </a:fld>
            <a:endParaRPr lang="el-GR" dirty="0"/>
          </a:p>
        </p:txBody>
      </p:sp>
      <p:sp>
        <p:nvSpPr>
          <p:cNvPr id="8" name="7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9" name="8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5FBDE-95FB-40FC-86FB-2725AD6B882A}" type="slidenum">
              <a:rPr lang="el-GR" smtClean="0"/>
              <a:pPr/>
              <a:t>‹#›</a:t>
            </a:fld>
            <a:endParaRPr lang="el-GR" dirty="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3FC6A-4101-41E0-B03A-A778A9C12E46}" type="datetimeFigureOut">
              <a:rPr lang="el-GR" smtClean="0"/>
              <a:pPr/>
              <a:t>24/5/2022</a:t>
            </a:fld>
            <a:endParaRPr lang="el-GR" dirty="0"/>
          </a:p>
        </p:txBody>
      </p:sp>
      <p:sp>
        <p:nvSpPr>
          <p:cNvPr id="4" name="3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5" name="4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5FBDE-95FB-40FC-86FB-2725AD6B882A}" type="slidenum">
              <a:rPr lang="el-GR" smtClean="0"/>
              <a:pPr/>
              <a:t>‹#›</a:t>
            </a:fld>
            <a:endParaRPr lang="el-GR" dirty="0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3FC6A-4101-41E0-B03A-A778A9C12E46}" type="datetimeFigureOut">
              <a:rPr lang="el-GR" smtClean="0"/>
              <a:pPr/>
              <a:t>24/5/2022</a:t>
            </a:fld>
            <a:endParaRPr lang="el-GR" dirty="0"/>
          </a:p>
        </p:txBody>
      </p:sp>
      <p:sp>
        <p:nvSpPr>
          <p:cNvPr id="3" name="2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5FBDE-95FB-40FC-86FB-2725AD6B882A}" type="slidenum">
              <a:rPr lang="el-GR" smtClean="0"/>
              <a:pPr/>
              <a:t>‹#›</a:t>
            </a:fld>
            <a:endParaRPr lang="el-GR" dirty="0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3FC6A-4101-41E0-B03A-A778A9C12E46}" type="datetimeFigureOut">
              <a:rPr lang="el-GR" smtClean="0"/>
              <a:pPr/>
              <a:t>24/5/2022</a:t>
            </a:fld>
            <a:endParaRPr lang="el-GR" dirty="0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5FBDE-95FB-40FC-86FB-2725AD6B882A}" type="slidenum">
              <a:rPr lang="el-GR" smtClean="0"/>
              <a:pPr/>
              <a:t>‹#›</a:t>
            </a:fld>
            <a:endParaRPr lang="el-GR" dirty="0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εικόνας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l-GR" dirty="0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3FC6A-4101-41E0-B03A-A778A9C12E46}" type="datetimeFigureOut">
              <a:rPr lang="el-GR" smtClean="0"/>
              <a:pPr/>
              <a:t>24/5/2022</a:t>
            </a:fld>
            <a:endParaRPr lang="el-GR" dirty="0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5FBDE-95FB-40FC-86FB-2725AD6B882A}" type="slidenum">
              <a:rPr lang="el-GR" smtClean="0"/>
              <a:pPr/>
              <a:t>‹#›</a:t>
            </a:fld>
            <a:endParaRPr lang="el-GR" dirty="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τίτλου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43FC6A-4101-41E0-B03A-A778A9C12E46}" type="datetimeFigureOut">
              <a:rPr lang="el-GR" smtClean="0"/>
              <a:pPr/>
              <a:t>24/5/2022</a:t>
            </a:fld>
            <a:endParaRPr lang="el-GR" dirty="0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 dirty="0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85FBDE-95FB-40FC-86FB-2725AD6B882A}" type="slidenum">
              <a:rPr lang="el-GR" smtClean="0"/>
              <a:pPr/>
              <a:t>‹#›</a:t>
            </a:fld>
            <a:endParaRPr lang="el-G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png"/><Relationship Id="rId7" Type="http://schemas.openxmlformats.org/officeDocument/2006/relationships/image" Target="../media/image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17.gif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- Τίτλος"/>
          <p:cNvSpPr>
            <a:spLocks noGrp="1"/>
          </p:cNvSpPr>
          <p:nvPr>
            <p:ph type="ctrTitle"/>
          </p:nvPr>
        </p:nvSpPr>
        <p:spPr>
          <a:xfrm>
            <a:off x="666635" y="214290"/>
            <a:ext cx="7772400" cy="2428892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l-GR" sz="2800" spc="200" dirty="0" smtClean="0">
                <a:latin typeface="Arial Black" pitchFamily="34" charset="0"/>
              </a:rPr>
              <a:t>ΜΑΘΗΜΑΤΑ ΣΤΟΜΑΤΙΚΗΣ ΥΓΙΕΙΝΗΣ</a:t>
            </a:r>
            <a:r>
              <a:rPr lang="en-US" sz="2800" spc="200" dirty="0" smtClean="0">
                <a:latin typeface="Arial Black" pitchFamily="34" charset="0"/>
              </a:rPr>
              <a:t/>
            </a:r>
            <a:br>
              <a:rPr lang="en-US" sz="2800" spc="200" dirty="0" smtClean="0">
                <a:latin typeface="Arial Black" pitchFamily="34" charset="0"/>
              </a:rPr>
            </a:br>
            <a:r>
              <a:rPr lang="el-GR" sz="2800" spc="200" dirty="0" smtClean="0">
                <a:latin typeface="Arial Black" pitchFamily="34" charset="0"/>
              </a:rPr>
              <a:t>ΓΙΑ ΓΟΝΕΙΣ &amp; ΦΡΟΝΤΙΣΤΕΣ</a:t>
            </a:r>
            <a:r>
              <a:rPr lang="en-US" sz="2800" spc="200" dirty="0" smtClean="0">
                <a:latin typeface="Arial Black" pitchFamily="34" charset="0"/>
              </a:rPr>
              <a:t> A.M.E.A.</a:t>
            </a:r>
            <a:endParaRPr lang="el-GR" sz="2800" spc="200" dirty="0">
              <a:latin typeface="Arial Black" pitchFamily="34" charset="0"/>
            </a:endParaRPr>
          </a:p>
        </p:txBody>
      </p:sp>
      <p:grpSp>
        <p:nvGrpSpPr>
          <p:cNvPr id="12" name="11 - Ομάδα"/>
          <p:cNvGrpSpPr/>
          <p:nvPr/>
        </p:nvGrpSpPr>
        <p:grpSpPr>
          <a:xfrm>
            <a:off x="1737845" y="2786015"/>
            <a:ext cx="5668311" cy="2714687"/>
            <a:chOff x="1714480" y="2786015"/>
            <a:chExt cx="5668311" cy="2714687"/>
          </a:xfrm>
        </p:grpSpPr>
        <p:pic>
          <p:nvPicPr>
            <p:cNvPr id="7" name="Picture 2" descr="Σχετική εικόνα"/>
            <p:cNvPicPr>
              <a:picLocks noChangeAspect="1" noChangeArrowheads="1"/>
            </p:cNvPicPr>
            <p:nvPr/>
          </p:nvPicPr>
          <p:blipFill>
            <a:blip r:embed="rId2" cstate="print"/>
            <a:srcRect t="21000" r="57500" b="6999"/>
            <a:stretch>
              <a:fillRect/>
            </a:stretch>
          </p:blipFill>
          <p:spPr bwMode="auto">
            <a:xfrm>
              <a:off x="1714480" y="4007617"/>
              <a:ext cx="1057602" cy="1493085"/>
            </a:xfrm>
            <a:prstGeom prst="rect">
              <a:avLst/>
            </a:prstGeom>
            <a:noFill/>
          </p:spPr>
        </p:pic>
        <p:pic>
          <p:nvPicPr>
            <p:cNvPr id="8" name="Picture 6" descr="Αποτέλεσμα εικόνας για  dental care to special needs patients cartoons"/>
            <p:cNvPicPr>
              <a:picLocks noChangeAspect="1" noChangeArrowheads="1"/>
            </p:cNvPicPr>
            <p:nvPr/>
          </p:nvPicPr>
          <p:blipFill>
            <a:blip r:embed="rId3" cstate="print"/>
            <a:stretch>
              <a:fillRect/>
            </a:stretch>
          </p:blipFill>
          <p:spPr bwMode="auto">
            <a:xfrm>
              <a:off x="2710251" y="2786015"/>
              <a:ext cx="3519705" cy="2458351"/>
            </a:xfrm>
            <a:prstGeom prst="rect">
              <a:avLst/>
            </a:prstGeom>
            <a:noFill/>
          </p:spPr>
        </p:pic>
        <p:pic>
          <p:nvPicPr>
            <p:cNvPr id="9" name="Picture 2" descr="Σχετική εικόνα"/>
            <p:cNvPicPr>
              <a:picLocks noChangeAspect="1" noChangeArrowheads="1"/>
            </p:cNvPicPr>
            <p:nvPr/>
          </p:nvPicPr>
          <p:blipFill>
            <a:blip r:embed="rId2" cstate="print"/>
            <a:srcRect l="57499" t="29999" b="10000"/>
            <a:stretch>
              <a:fillRect/>
            </a:stretch>
          </p:blipFill>
          <p:spPr bwMode="auto">
            <a:xfrm>
              <a:off x="6215074" y="4071942"/>
              <a:ext cx="1167717" cy="1373771"/>
            </a:xfrm>
            <a:prstGeom prst="rect">
              <a:avLst/>
            </a:prstGeom>
            <a:noFill/>
          </p:spPr>
        </p:pic>
      </p:grpSp>
      <p:sp>
        <p:nvSpPr>
          <p:cNvPr id="6" name="5 - TextBox"/>
          <p:cNvSpPr txBox="1"/>
          <p:nvPr/>
        </p:nvSpPr>
        <p:spPr>
          <a:xfrm>
            <a:off x="945117" y="6008557"/>
            <a:ext cx="7215437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1050" dirty="0" smtClean="0">
                <a:latin typeface="Arial Black" pitchFamily="34" charset="0"/>
              </a:rPr>
              <a:t>ΔΗΜΙΟΥΡΓΙΑ ΑΠΟ ΤΗΝ ΟΜΑΔΑ ΕΡΓΑΣΙΑΣ  ΓΙΑ ΤΗΝ ΠΡΩΤΟΒΑΘΜΙΑ ΟΔΟΝΤΙΑΤΡΙΚΗ ΦΡΟΝΤΙΔΑ</a:t>
            </a:r>
            <a:endParaRPr lang="el-GR" sz="1050" dirty="0">
              <a:latin typeface="Arial Black" pitchFamily="34" charset="0"/>
            </a:endParaRPr>
          </a:p>
        </p:txBody>
      </p:sp>
      <p:sp>
        <p:nvSpPr>
          <p:cNvPr id="10" name="9 - TextBox"/>
          <p:cNvSpPr txBox="1"/>
          <p:nvPr/>
        </p:nvSpPr>
        <p:spPr>
          <a:xfrm>
            <a:off x="900708" y="6345816"/>
            <a:ext cx="730425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1050" dirty="0" smtClean="0">
                <a:latin typeface="Arial Black" pitchFamily="34" charset="0"/>
              </a:rPr>
              <a:t>ΑΛΕΞΑΚΗ ΜΑΡΙΑ, ΔΗΜΗΤΡΙΑΔΗ ΔΗΜΗΤΡΑ, ΖΟΥΜΠΟΥΛΑΚΗΣ ΜΙΧΑΗΛ, ΚΕΦΑΛΟΓΙΑΝΝΗ ΕΥΑΓΓΕΛΙΑ, ΠΑΝΑΓΙΩΤΟΠΟΥΛΟΥ ΙΩΑΝΝΑ, ΠΑΡΑΣΥΡΗΣ ΣΤΑΥΡΟΣ</a:t>
            </a:r>
            <a:endParaRPr lang="el-GR" sz="1050" dirty="0">
              <a:latin typeface="Arial Black" pitchFamily="34" charset="0"/>
            </a:endParaRPr>
          </a:p>
        </p:txBody>
      </p:sp>
      <p:sp>
        <p:nvSpPr>
          <p:cNvPr id="11" name="3 - Τίτλος"/>
          <p:cNvSpPr txBox="1"/>
          <p:nvPr/>
        </p:nvSpPr>
        <p:spPr>
          <a:xfrm>
            <a:off x="666635" y="5030809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 smtClean="0">
                <a:latin typeface="Arial Black" pitchFamily="34" charset="0"/>
              </a:rPr>
              <a:t>7</a:t>
            </a:r>
            <a:r>
              <a:rPr lang="el-GR" sz="2800" baseline="30000" dirty="0" smtClean="0">
                <a:latin typeface="Arial Black" pitchFamily="34" charset="0"/>
              </a:rPr>
              <a:t>η</a:t>
            </a:r>
            <a:r>
              <a:rPr lang="el-GR" sz="2800" dirty="0" smtClean="0">
                <a:latin typeface="Arial Black" pitchFamily="34" charset="0"/>
              </a:rPr>
              <a:t> Υγειονομική Περιφέρεια Κρήτης</a:t>
            </a:r>
            <a:endParaRPr lang="el-GR" sz="2800" dirty="0">
              <a:latin typeface="Arial Black" pitchFamily="34" charset="0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Αποτέλεσμα εικόνας για  dental care to special needs patients cartoons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8215338" y="0"/>
            <a:ext cx="928662" cy="648628"/>
          </a:xfrm>
          <a:prstGeom prst="rect">
            <a:avLst/>
          </a:prstGeom>
          <a:noFill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823256" y="1214422"/>
            <a:ext cx="2596616" cy="314327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5364088" y="1293380"/>
            <a:ext cx="2476501" cy="29978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</p:pic>
      <p:sp>
        <p:nvSpPr>
          <p:cNvPr id="6" name="5 - TextBox"/>
          <p:cNvSpPr txBox="1"/>
          <p:nvPr/>
        </p:nvSpPr>
        <p:spPr>
          <a:xfrm>
            <a:off x="214282" y="4357694"/>
            <a:ext cx="392567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l-GR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l-GR" sz="1600" b="1" dirty="0" smtClean="0">
                <a:latin typeface="Arial" pitchFamily="34" charset="0"/>
                <a:cs typeface="Arial" pitchFamily="34" charset="0"/>
              </a:rPr>
              <a:t>Τοποθετήστε το παιδί στο πάτωμα σε καθιστή  θέση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l-GR" sz="1600" dirty="0" smtClean="0">
                <a:latin typeface="Arial" pitchFamily="34" charset="0"/>
                <a:cs typeface="Arial" pitchFamily="34" charset="0"/>
              </a:rPr>
              <a:t>  Καθίστε πίσω από το παιδί, κρατώντας το κεφάλι του στα πόδια σας.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l-GR" sz="1600" dirty="0" smtClean="0">
                <a:latin typeface="Arial" pitchFamily="34" charset="0"/>
                <a:cs typeface="Arial" pitchFamily="34" charset="0"/>
              </a:rPr>
              <a:t>  Για στήριξη μπορεί το παιδί να  κρατιέται από τα πόδια σας.</a:t>
            </a:r>
          </a:p>
        </p:txBody>
      </p:sp>
      <p:sp>
        <p:nvSpPr>
          <p:cNvPr id="8" name="7 - Ορθογώνιο"/>
          <p:cNvSpPr/>
          <p:nvPr/>
        </p:nvSpPr>
        <p:spPr>
          <a:xfrm>
            <a:off x="4283968" y="4286256"/>
            <a:ext cx="486003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l-GR" sz="1600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el-GR" sz="1600" b="1" dirty="0" smtClean="0">
                <a:latin typeface="Arial" pitchFamily="34" charset="0"/>
                <a:cs typeface="Arial" pitchFamily="34" charset="0"/>
              </a:rPr>
              <a:t>Καθίστε σε ένα κρεβάτι ή καναπέ και ξαπλώστε το παιδί με το κεφάλι στα πόδια σας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l-GR" sz="1600" dirty="0" smtClean="0">
                <a:latin typeface="Arial" pitchFamily="34" charset="0"/>
                <a:cs typeface="Arial" pitchFamily="34" charset="0"/>
              </a:rPr>
              <a:t>  Υποστηρίξτε το κεφάλι και τους ώμους του με το χέρι σας.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l-GR" sz="1600" dirty="0" smtClean="0">
                <a:latin typeface="Arial" pitchFamily="34" charset="0"/>
                <a:cs typeface="Arial" pitchFamily="34" charset="0"/>
              </a:rPr>
              <a:t>  Εάν το παιδί δεν συνεργάζεται, ένα δεύτερο άτομο μπορεί να κρατήσει απαλά τα χέρια και τα πόδια του.</a:t>
            </a:r>
            <a:endParaRPr lang="el-GR" sz="1600" dirty="0"/>
          </a:p>
        </p:txBody>
      </p:sp>
      <p:sp>
        <p:nvSpPr>
          <p:cNvPr id="9" name="8 - TextBox"/>
          <p:cNvSpPr txBox="1"/>
          <p:nvPr/>
        </p:nvSpPr>
        <p:spPr>
          <a:xfrm>
            <a:off x="4932040" y="785794"/>
            <a:ext cx="33297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dirty="0" smtClean="0">
                <a:latin typeface="Arial Black" pitchFamily="34" charset="0"/>
              </a:rPr>
              <a:t>ΣΕ ΚΑΡΕΚΛΑ Ή ΚΑΝΑΠΕ</a:t>
            </a:r>
            <a:endParaRPr lang="el-GR" dirty="0">
              <a:latin typeface="Arial Black" pitchFamily="34" charset="0"/>
            </a:endParaRPr>
          </a:p>
        </p:txBody>
      </p:sp>
      <p:sp>
        <p:nvSpPr>
          <p:cNvPr id="10" name="9 - TextBox"/>
          <p:cNvSpPr txBox="1"/>
          <p:nvPr/>
        </p:nvSpPr>
        <p:spPr>
          <a:xfrm>
            <a:off x="285720" y="785794"/>
            <a:ext cx="35830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dirty="0" smtClean="0">
                <a:latin typeface="Arial Black" pitchFamily="34" charset="0"/>
                <a:cs typeface="Arial" pitchFamily="34" charset="0"/>
              </a:rPr>
              <a:t>ΚΑΘΙΣΜΕΝΟ ΣΤΟ ΠΑΤΩΜΑ</a:t>
            </a:r>
            <a:endParaRPr lang="el-GR" dirty="0"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12" name="11 - TextBox"/>
          <p:cNvSpPr txBox="1"/>
          <p:nvPr/>
        </p:nvSpPr>
        <p:spPr>
          <a:xfrm>
            <a:off x="386400" y="0"/>
            <a:ext cx="8371201" cy="6717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l-GR" sz="2800" dirty="0" smtClean="0">
                <a:latin typeface="Arial Black" pitchFamily="34" charset="0"/>
              </a:rPr>
              <a:t>Πώς θα βουρτσίσω τα δόντια του παιδιού;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643570" y="1124744"/>
            <a:ext cx="2536873" cy="30859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920112" y="1124744"/>
            <a:ext cx="2571768" cy="311463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</p:pic>
      <p:pic>
        <p:nvPicPr>
          <p:cNvPr id="4" name="Picture 6" descr="Αποτέλεσμα εικόνας για  dental care to special needs patients cartoons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8428074" y="0"/>
            <a:ext cx="715926" cy="500042"/>
          </a:xfrm>
          <a:prstGeom prst="rect">
            <a:avLst/>
          </a:prstGeom>
          <a:noFill/>
        </p:spPr>
      </p:pic>
      <p:sp>
        <p:nvSpPr>
          <p:cNvPr id="8" name="7 - Ορθογώνιο"/>
          <p:cNvSpPr/>
          <p:nvPr/>
        </p:nvSpPr>
        <p:spPr>
          <a:xfrm>
            <a:off x="395536" y="4221088"/>
            <a:ext cx="392909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l-GR" sz="1600" dirty="0" smtClean="0">
                <a:latin typeface="Arial" pitchFamily="34" charset="0"/>
                <a:cs typeface="Arial" pitchFamily="34" charset="0"/>
              </a:rPr>
              <a:t>  Τοποθετήστε το παιδί </a:t>
            </a:r>
            <a:r>
              <a:rPr lang="el-GR" sz="1600" b="1" dirty="0" smtClean="0">
                <a:latin typeface="Arial" pitchFamily="34" charset="0"/>
                <a:cs typeface="Arial" pitchFamily="34" charset="0"/>
              </a:rPr>
              <a:t>στο πάτωμα ξαπλωμένο, με το κεφάλι πάνω σε ένα μαξιλάρι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l-GR" sz="1600" dirty="0" smtClean="0">
                <a:latin typeface="Arial" pitchFamily="34" charset="0"/>
                <a:cs typeface="Arial" pitchFamily="34" charset="0"/>
              </a:rPr>
              <a:t>  Γονατίστε πίσω από το κεφάλι του παιδιού, χρησιμοποιώντας το χέρι σας για να το κρατήσετε ακίνητο</a:t>
            </a:r>
            <a:endParaRPr lang="el-GR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8 - Ορθογώνιο"/>
          <p:cNvSpPr/>
          <p:nvPr/>
        </p:nvSpPr>
        <p:spPr>
          <a:xfrm>
            <a:off x="4499992" y="4221088"/>
            <a:ext cx="432048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l-GR" sz="1600" dirty="0" smtClean="0">
                <a:latin typeface="Arial" pitchFamily="34" charset="0"/>
                <a:cs typeface="Arial" pitchFamily="34" charset="0"/>
              </a:rPr>
              <a:t>  Εάν είναι δύσκολο για το παιδί να καθίσει ευθεία, μπορείτε να χρησιμοποιήσετε ένα </a:t>
            </a:r>
            <a:r>
              <a:rPr lang="el-GR" sz="1600" b="1" dirty="0" smtClean="0">
                <a:latin typeface="Arial" pitchFamily="34" charset="0"/>
                <a:cs typeface="Arial" pitchFamily="34" charset="0"/>
              </a:rPr>
              <a:t>φουσκωτό ημικυκλικό κάθισμα που αγκαλιάζει το σώμα</a:t>
            </a:r>
            <a:r>
              <a:rPr lang="el-GR" sz="1600" dirty="0" smtClean="0">
                <a:latin typeface="Arial" pitchFamily="34" charset="0"/>
                <a:cs typeface="Arial" pitchFamily="34" charset="0"/>
              </a:rPr>
              <a:t> (</a:t>
            </a:r>
            <a:r>
              <a:rPr lang="el-GR" sz="1600" i="1" dirty="0" smtClean="0">
                <a:latin typeface="Arial" pitchFamily="34" charset="0"/>
                <a:cs typeface="Arial" pitchFamily="34" charset="0"/>
              </a:rPr>
              <a:t>καρέκλα </a:t>
            </a:r>
            <a:r>
              <a:rPr lang="el-GR" sz="1600" i="1" dirty="0" err="1" smtClean="0">
                <a:latin typeface="Arial" pitchFamily="34" charset="0"/>
                <a:cs typeface="Arial" pitchFamily="34" charset="0"/>
              </a:rPr>
              <a:t>beanbag</a:t>
            </a:r>
            <a:r>
              <a:rPr lang="el-GR" sz="1600" dirty="0" smtClean="0">
                <a:latin typeface="Arial" pitchFamily="34" charset="0"/>
                <a:cs typeface="Arial" pitchFamily="34" charset="0"/>
              </a:rPr>
              <a:t> )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l-GR" sz="1600" dirty="0" smtClean="0">
                <a:latin typeface="Arial" pitchFamily="34" charset="0"/>
                <a:cs typeface="Arial" pitchFamily="34" charset="0"/>
              </a:rPr>
              <a:t>  Χρησιμοποιήστε την ίδια τεχνική όπως για το βούρτσισμα στο κρεβάτι ή καναπέ.</a:t>
            </a:r>
            <a:endParaRPr lang="el-GR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9 - TextBox"/>
          <p:cNvSpPr txBox="1"/>
          <p:nvPr/>
        </p:nvSpPr>
        <p:spPr>
          <a:xfrm>
            <a:off x="500034" y="773652"/>
            <a:ext cx="36728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b="1" dirty="0" smtClean="0">
                <a:latin typeface="Arial Black" pitchFamily="34" charset="0"/>
                <a:cs typeface="Arial" pitchFamily="34" charset="0"/>
              </a:rPr>
              <a:t>ΞΑΠΛΩΜΕΝΟ ΣΤΟ ΠΑΤΩΜΑ</a:t>
            </a:r>
            <a:endParaRPr lang="el-GR" b="1" dirty="0"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12" name="11 - Ορθογώνιο"/>
          <p:cNvSpPr/>
          <p:nvPr/>
        </p:nvSpPr>
        <p:spPr>
          <a:xfrm>
            <a:off x="5220072" y="773652"/>
            <a:ext cx="33858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b="1" dirty="0" smtClean="0">
                <a:latin typeface="Arial Black" pitchFamily="34" charset="0"/>
              </a:rPr>
              <a:t>ΣΕ ΦΟΥΣΚΩΤΟ ΚΑΘΙΣΜΑ</a:t>
            </a:r>
            <a:endParaRPr lang="el-GR" b="1" dirty="0">
              <a:latin typeface="Arial Black" pitchFamily="34" charset="0"/>
            </a:endParaRPr>
          </a:p>
        </p:txBody>
      </p:sp>
      <p:sp>
        <p:nvSpPr>
          <p:cNvPr id="13" name="12 - TextBox"/>
          <p:cNvSpPr txBox="1"/>
          <p:nvPr/>
        </p:nvSpPr>
        <p:spPr>
          <a:xfrm>
            <a:off x="386400" y="0"/>
            <a:ext cx="8371201" cy="6717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l-GR" sz="2800" dirty="0" smtClean="0">
                <a:latin typeface="Arial Black" pitchFamily="34" charset="0"/>
              </a:rPr>
              <a:t>Πώς θα βουρτσίσω τα δόντια του παιδιού;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Αποτέλεσμα εικόνας για  dental care to special needs patients cartoons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8215338" y="-1"/>
            <a:ext cx="928662" cy="648629"/>
          </a:xfrm>
          <a:prstGeom prst="rect">
            <a:avLst/>
          </a:prstGeom>
          <a:noFill/>
        </p:spPr>
      </p:pic>
      <p:sp>
        <p:nvSpPr>
          <p:cNvPr id="9" name="8 - TextBox"/>
          <p:cNvSpPr txBox="1"/>
          <p:nvPr/>
        </p:nvSpPr>
        <p:spPr>
          <a:xfrm>
            <a:off x="251520" y="4221088"/>
            <a:ext cx="5544616" cy="2669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  <a:spcBef>
                <a:spcPts val="600"/>
              </a:spcBef>
              <a:buFont typeface="Arial" pitchFamily="34" charset="0"/>
              <a:buChar char="•"/>
            </a:pPr>
            <a:r>
              <a:rPr lang="el-GR" dirty="0" smtClean="0">
                <a:latin typeface="Arial" pitchFamily="34" charset="0"/>
                <a:cs typeface="Arial" pitchFamily="34" charset="0"/>
              </a:rPr>
              <a:t> Περάστε το νήμα ανάμεσα σε δύο δόντια και «αγκαλιάστε» περιμετρικά το ένα δόντι</a:t>
            </a:r>
          </a:p>
          <a:p>
            <a:pPr>
              <a:lnSpc>
                <a:spcPct val="125000"/>
              </a:lnSpc>
              <a:spcBef>
                <a:spcPts val="600"/>
              </a:spcBef>
              <a:buFont typeface="Arial" pitchFamily="34" charset="0"/>
              <a:buChar char="•"/>
            </a:pPr>
            <a:r>
              <a:rPr lang="el-GR" dirty="0" smtClean="0">
                <a:latin typeface="Arial" pitchFamily="34" charset="0"/>
                <a:cs typeface="Arial" pitchFamily="34" charset="0"/>
              </a:rPr>
              <a:t> Μετακινήστε το νήμα προς τα ούλα και καθαρίστε την περιοχή προσέχοντας να μην τραυματίσετε τα ούλα</a:t>
            </a:r>
          </a:p>
          <a:p>
            <a:pPr>
              <a:lnSpc>
                <a:spcPct val="125000"/>
              </a:lnSpc>
              <a:spcBef>
                <a:spcPts val="600"/>
              </a:spcBef>
              <a:buFont typeface="Arial" pitchFamily="34" charset="0"/>
              <a:buChar char="•"/>
            </a:pPr>
            <a:r>
              <a:rPr lang="el-GR" dirty="0" smtClean="0">
                <a:latin typeface="Arial" pitchFamily="34" charset="0"/>
                <a:cs typeface="Arial" pitchFamily="34" charset="0"/>
              </a:rPr>
              <a:t> Βγάλτε το λίγο προς τα έξω και «αγκαλιάστε» το άλλο δόντι</a:t>
            </a:r>
            <a:endParaRPr lang="el-G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10 - TextBox"/>
          <p:cNvSpPr txBox="1"/>
          <p:nvPr/>
        </p:nvSpPr>
        <p:spPr>
          <a:xfrm>
            <a:off x="5724128" y="836712"/>
            <a:ext cx="3168352" cy="39010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  <a:spcBef>
                <a:spcPts val="600"/>
              </a:spcBef>
            </a:pPr>
            <a:r>
              <a:rPr lang="el-GR" b="1" dirty="0" smtClean="0">
                <a:latin typeface="Arial" pitchFamily="34" charset="0"/>
                <a:cs typeface="Arial" pitchFamily="34" charset="0"/>
              </a:rPr>
              <a:t>Εναλλακτικά</a:t>
            </a:r>
            <a:r>
              <a:rPr lang="el-GR" dirty="0" smtClean="0">
                <a:latin typeface="Arial" pitchFamily="34" charset="0"/>
                <a:cs typeface="Arial" pitchFamily="34" charset="0"/>
              </a:rPr>
              <a:t> : Εάν υπάρχει κάποιος χώρος ανάμεσα στα δόντια μπορούν να χρησιμοποιηθούν </a:t>
            </a:r>
            <a:r>
              <a:rPr lang="el-GR" dirty="0" err="1" smtClean="0">
                <a:latin typeface="Arial" pitchFamily="34" charset="0"/>
                <a:cs typeface="Arial" pitchFamily="34" charset="0"/>
              </a:rPr>
              <a:t>μεσοδόντια</a:t>
            </a:r>
            <a:r>
              <a:rPr lang="el-GR" dirty="0" smtClean="0">
                <a:latin typeface="Arial" pitchFamily="34" charset="0"/>
                <a:cs typeface="Arial" pitchFamily="34" charset="0"/>
              </a:rPr>
              <a:t> βουρτσάκια. Το σωστό μέγεθος </a:t>
            </a:r>
            <a:r>
              <a:rPr lang="el-GR" dirty="0" err="1" smtClean="0">
                <a:latin typeface="Arial" pitchFamily="34" charset="0"/>
                <a:cs typeface="Arial" pitchFamily="34" charset="0"/>
              </a:rPr>
              <a:t>μεσοδόντιου</a:t>
            </a:r>
            <a:r>
              <a:rPr lang="el-GR" dirty="0" smtClean="0">
                <a:latin typeface="Arial" pitchFamily="34" charset="0"/>
                <a:cs typeface="Arial" pitchFamily="34" charset="0"/>
              </a:rPr>
              <a:t> είναι αυτό που μπαίνει στο </a:t>
            </a:r>
            <a:r>
              <a:rPr lang="el-GR" dirty="0" err="1" smtClean="0">
                <a:latin typeface="Arial" pitchFamily="34" charset="0"/>
                <a:cs typeface="Arial" pitchFamily="34" charset="0"/>
              </a:rPr>
              <a:t>μεσοδόντιο</a:t>
            </a:r>
            <a:r>
              <a:rPr lang="el-GR" dirty="0" smtClean="0">
                <a:latin typeface="Arial" pitchFamily="34" charset="0"/>
                <a:cs typeface="Arial" pitchFamily="34" charset="0"/>
              </a:rPr>
              <a:t> χώρο και «στέκεται», χωρίς μεγάλη πίεση και χωρίς να «περισσεύει».</a:t>
            </a:r>
            <a:endParaRPr lang="el-GR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11 - Εικόνα" descr="floss.png"/>
          <p:cNvPicPr>
            <a:picLocks noChangeAspect="1"/>
          </p:cNvPicPr>
          <p:nvPr/>
        </p:nvPicPr>
        <p:blipFill>
          <a:blip r:embed="rId3" cstate="print"/>
          <a:srcRect l="3640" t="3468" r="4136" b="2900"/>
          <a:stretch>
            <a:fillRect/>
          </a:stretch>
        </p:blipFill>
        <p:spPr>
          <a:xfrm>
            <a:off x="539552" y="836712"/>
            <a:ext cx="4896544" cy="3479123"/>
          </a:xfrm>
          <a:prstGeom prst="rect">
            <a:avLst/>
          </a:prstGeom>
        </p:spPr>
      </p:pic>
      <p:pic>
        <p:nvPicPr>
          <p:cNvPr id="13" name="12 - Εικόνα" descr="stomatiki1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96136" y="4750018"/>
            <a:ext cx="2992368" cy="1991350"/>
          </a:xfrm>
          <a:prstGeom prst="rect">
            <a:avLst/>
          </a:prstGeom>
        </p:spPr>
      </p:pic>
      <p:sp>
        <p:nvSpPr>
          <p:cNvPr id="8" name="7 - TextBox"/>
          <p:cNvSpPr txBox="1"/>
          <p:nvPr/>
        </p:nvSpPr>
        <p:spPr>
          <a:xfrm>
            <a:off x="698183" y="271205"/>
            <a:ext cx="77476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l-GR" sz="2800" b="1" dirty="0" smtClean="0">
                <a:latin typeface="Arial Black" pitchFamily="34" charset="0"/>
                <a:cs typeface="Arial" pitchFamily="34" charset="0"/>
              </a:rPr>
              <a:t>Πώς χρησιμοποιείται το οδοντικό νήμα;</a:t>
            </a:r>
            <a:endParaRPr lang="el-GR" sz="2800" b="1" dirty="0">
              <a:latin typeface="Arial Black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- TextBox"/>
          <p:cNvSpPr txBox="1"/>
          <p:nvPr/>
        </p:nvSpPr>
        <p:spPr>
          <a:xfrm>
            <a:off x="1531745" y="199736"/>
            <a:ext cx="60805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l-GR" sz="2400" b="1" dirty="0" smtClean="0">
                <a:latin typeface="Arial Black" pitchFamily="34" charset="0"/>
                <a:cs typeface="Arial" pitchFamily="34" charset="0"/>
              </a:rPr>
              <a:t>Τι οδοντόκρεμα να χρησιμοποιήσω;</a:t>
            </a:r>
            <a:endParaRPr lang="el-GR" sz="2400" b="1" dirty="0">
              <a:latin typeface="Arial Black" pitchFamily="34" charset="0"/>
              <a:cs typeface="Arial" pitchFamily="34" charset="0"/>
            </a:endParaRPr>
          </a:p>
        </p:txBody>
      </p:sp>
      <p:pic>
        <p:nvPicPr>
          <p:cNvPr id="7" name="5 - Εικόνα" descr="images (1).jpg"/>
          <p:cNvPicPr/>
          <p:nvPr/>
        </p:nvPicPr>
        <p:blipFill>
          <a:blip r:embed="rId2"/>
          <a:stretch>
            <a:fillRect/>
          </a:stretch>
        </p:blipFill>
        <p:spPr>
          <a:xfrm>
            <a:off x="785786" y="3643314"/>
            <a:ext cx="3357586" cy="2643206"/>
          </a:xfrm>
          <a:prstGeom prst="rect">
            <a:avLst/>
          </a:prstGeom>
        </p:spPr>
      </p:pic>
      <p:sp>
        <p:nvSpPr>
          <p:cNvPr id="5" name="4 - Ορθογώνιο"/>
          <p:cNvSpPr/>
          <p:nvPr/>
        </p:nvSpPr>
        <p:spPr>
          <a:xfrm>
            <a:off x="323528" y="785369"/>
            <a:ext cx="853475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l-GR" sz="1600" dirty="0" smtClean="0">
                <a:latin typeface="Arial" pitchFamily="34" charset="0"/>
                <a:cs typeface="Arial" pitchFamily="34" charset="0"/>
              </a:rPr>
              <a:t> Εάν το παιδί μπορεί να βουρτσίσει μόνο του και δεν υπάρχει κίνδυνος κατάποσης της οδοντόκρεμας χρησιμοποιήστε μια </a:t>
            </a:r>
            <a:r>
              <a:rPr lang="el-GR" sz="1600" b="1" dirty="0" smtClean="0">
                <a:latin typeface="Arial" pitchFamily="34" charset="0"/>
                <a:cs typeface="Arial" pitchFamily="34" charset="0"/>
              </a:rPr>
              <a:t>φθοριούχο</a:t>
            </a:r>
            <a:r>
              <a:rPr lang="el-GR" sz="1600" dirty="0" smtClean="0">
                <a:latin typeface="Arial" pitchFamily="34" charset="0"/>
                <a:cs typeface="Arial" pitchFamily="34" charset="0"/>
              </a:rPr>
              <a:t> οδοντόκρεμα </a:t>
            </a:r>
            <a:r>
              <a:rPr lang="el-GR" sz="1600" b="1" dirty="0" smtClean="0">
                <a:latin typeface="Arial" pitchFamily="34" charset="0"/>
                <a:cs typeface="Arial" pitchFamily="34" charset="0"/>
              </a:rPr>
              <a:t>κατάλληλη για την ηλικία </a:t>
            </a:r>
            <a:r>
              <a:rPr lang="el-GR" sz="1600" dirty="0" smtClean="0">
                <a:latin typeface="Arial" pitchFamily="34" charset="0"/>
                <a:cs typeface="Arial" pitchFamily="34" charset="0"/>
              </a:rPr>
              <a:t>του παιδιού.</a:t>
            </a:r>
          </a:p>
          <a:p>
            <a:pPr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l-GR" sz="1600" dirty="0" smtClean="0">
                <a:latin typeface="Arial" pitchFamily="34" charset="0"/>
                <a:cs typeface="Arial" pitchFamily="34" charset="0"/>
              </a:rPr>
              <a:t>  Η ποσότητα της οδοντόκρεμας πρέπει να είναι μικρή, όσο μία φακή, για να είναι καλύτερα ανεκτή.</a:t>
            </a:r>
          </a:p>
          <a:p>
            <a:pPr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l-GR" sz="1600" dirty="0" smtClean="0">
                <a:latin typeface="Arial" pitchFamily="34" charset="0"/>
                <a:cs typeface="Arial" pitchFamily="34" charset="0"/>
              </a:rPr>
              <a:t> Υπάρχουν και ειδικές περιπτώσεις όπου ο οδοντίατρος μπορεί να σας συστήσει σκευάσματα υψηλότερης περιεκτικότητας σε φθόριο, κατόπιν εξέτασης.</a:t>
            </a:r>
            <a:endParaRPr lang="el-GR" sz="1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6" descr="Αποτέλεσμα εικόνας για  dental care to special needs patients cartoons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8215338" y="-1"/>
            <a:ext cx="928662" cy="648629"/>
          </a:xfrm>
          <a:prstGeom prst="rect">
            <a:avLst/>
          </a:prstGeom>
          <a:noFill/>
        </p:spPr>
      </p:pic>
      <p:pic>
        <p:nvPicPr>
          <p:cNvPr id="11" name="10 - Εικόνα" descr="toothbrushing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29190" y="3500438"/>
            <a:ext cx="3643306" cy="308365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Αποτέλεσμα εικόνας για  dental care to special needs patients cartoons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8215338" y="-1"/>
            <a:ext cx="928662" cy="648629"/>
          </a:xfrm>
          <a:prstGeom prst="rect">
            <a:avLst/>
          </a:prstGeom>
          <a:noFill/>
        </p:spPr>
      </p:pic>
      <p:sp>
        <p:nvSpPr>
          <p:cNvPr id="8" name="7 - TextBox"/>
          <p:cNvSpPr txBox="1"/>
          <p:nvPr/>
        </p:nvSpPr>
        <p:spPr>
          <a:xfrm>
            <a:off x="428596" y="1287410"/>
            <a:ext cx="5000660" cy="45704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l-GR" sz="1600" dirty="0" smtClean="0">
                <a:latin typeface="Arial" pitchFamily="34" charset="0"/>
                <a:cs typeface="Arial" pitchFamily="34" charset="0"/>
              </a:rPr>
              <a:t> Αν δεν είναι ανεκτή η γεύση της οδοντόκρεμας μπορεί να χρησιμοποιηθεί </a:t>
            </a:r>
            <a:r>
              <a:rPr lang="el-GR" sz="1600" b="1" dirty="0" smtClean="0">
                <a:latin typeface="Arial" pitchFamily="34" charset="0"/>
                <a:cs typeface="Arial" pitchFamily="34" charset="0"/>
              </a:rPr>
              <a:t>ζελέ χλωρεξιδίνης </a:t>
            </a:r>
            <a:r>
              <a:rPr lang="el-GR" sz="1600" dirty="0" smtClean="0">
                <a:latin typeface="Arial" pitchFamily="34" charset="0"/>
                <a:cs typeface="Arial" pitchFamily="34" charset="0"/>
              </a:rPr>
              <a:t>ή να εμποτίζεται η οδοντόβουρτσα σε </a:t>
            </a:r>
            <a:r>
              <a:rPr lang="el-GR" sz="1600" b="1" dirty="0" smtClean="0">
                <a:latin typeface="Arial" pitchFamily="34" charset="0"/>
                <a:cs typeface="Arial" pitchFamily="34" charset="0"/>
              </a:rPr>
              <a:t>φθοριούχο στοματικό διάλυμα.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l-GR" sz="1600" dirty="0" smtClean="0">
                <a:latin typeface="Arial" pitchFamily="34" charset="0"/>
                <a:cs typeface="Arial" pitchFamily="34" charset="0"/>
              </a:rPr>
              <a:t> Ακόμη και </a:t>
            </a:r>
            <a:r>
              <a:rPr lang="el-GR" sz="1600" b="1" dirty="0" smtClean="0">
                <a:latin typeface="Arial" pitchFamily="34" charset="0"/>
                <a:cs typeface="Arial" pitchFamily="34" charset="0"/>
              </a:rPr>
              <a:t>χωρίς καθόλου οδοντόκρεμα</a:t>
            </a:r>
            <a:r>
              <a:rPr lang="el-GR" sz="1600" dirty="0" smtClean="0">
                <a:latin typeface="Arial" pitchFamily="34" charset="0"/>
                <a:cs typeface="Arial" pitchFamily="34" charset="0"/>
              </a:rPr>
              <a:t>, είναι καλύτερα να βουρτσίζετε μόνο με την οδοντόβουρτσα. 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l-GR" sz="1600" dirty="0" smtClean="0">
                <a:latin typeface="Arial" pitchFamily="34" charset="0"/>
                <a:cs typeface="Arial" pitchFamily="34" charset="0"/>
              </a:rPr>
              <a:t> Εάν δεν είναι ανεκτή η χρήση </a:t>
            </a:r>
            <a:r>
              <a:rPr lang="el-GR" b="1" dirty="0" smtClean="0">
                <a:latin typeface="Arial" pitchFamily="34" charset="0"/>
                <a:cs typeface="Arial" pitchFamily="34" charset="0"/>
              </a:rPr>
              <a:t>οδοντόβουρτσας</a:t>
            </a:r>
            <a:r>
              <a:rPr lang="el-GR" sz="1600" dirty="0" smtClean="0">
                <a:latin typeface="Arial" pitchFamily="34" charset="0"/>
                <a:cs typeface="Arial" pitchFamily="34" charset="0"/>
              </a:rPr>
              <a:t>, μπορεί να χρησιμοποιηθεί </a:t>
            </a:r>
            <a:r>
              <a:rPr lang="el-GR" sz="1600" b="1" dirty="0" smtClean="0">
                <a:latin typeface="Arial" pitchFamily="34" charset="0"/>
                <a:cs typeface="Arial" pitchFamily="34" charset="0"/>
              </a:rPr>
              <a:t>γάζα</a:t>
            </a:r>
            <a:r>
              <a:rPr lang="el-GR" sz="1600" dirty="0" smtClean="0">
                <a:latin typeface="Arial" pitchFamily="34" charset="0"/>
                <a:cs typeface="Arial" pitchFamily="34" charset="0"/>
              </a:rPr>
              <a:t> εμποτισμένη σε φθοριούχο στοματικό διάλυμα ή διάλυμα χλωρεξιδίνης και να καθαρίζονται τα δόντια του παιδιού έστω από τα υπολείμματα τροφών. </a:t>
            </a:r>
            <a:endParaRPr lang="el-GR" sz="1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8 - Εικόνα" descr="IMG_6489.JPG"/>
          <p:cNvPicPr>
            <a:picLocks noChangeAspect="1"/>
          </p:cNvPicPr>
          <p:nvPr/>
        </p:nvPicPr>
        <p:blipFill>
          <a:blip r:embed="rId3" cstate="print"/>
          <a:srcRect l="32031" r="26562" b="1041"/>
          <a:stretch>
            <a:fillRect/>
          </a:stretch>
        </p:blipFill>
        <p:spPr>
          <a:xfrm rot="5400000">
            <a:off x="6199657" y="835745"/>
            <a:ext cx="1673906" cy="3000397"/>
          </a:xfrm>
          <a:prstGeom prst="rect">
            <a:avLst/>
          </a:prstGeom>
        </p:spPr>
      </p:pic>
      <p:pic>
        <p:nvPicPr>
          <p:cNvPr id="10" name="9 - Εικόνα" descr="IMG_6494.JPG"/>
          <p:cNvPicPr>
            <a:picLocks noChangeAspect="1"/>
          </p:cNvPicPr>
          <p:nvPr/>
        </p:nvPicPr>
        <p:blipFill>
          <a:blip r:embed="rId4"/>
          <a:srcRect l="44531" t="32292" r="21094" b="4167"/>
          <a:stretch>
            <a:fillRect/>
          </a:stretch>
        </p:blipFill>
        <p:spPr>
          <a:xfrm rot="5400000">
            <a:off x="5928730" y="2999780"/>
            <a:ext cx="2215761" cy="3071834"/>
          </a:xfrm>
          <a:prstGeom prst="rect">
            <a:avLst/>
          </a:prstGeom>
        </p:spPr>
      </p:pic>
      <p:sp>
        <p:nvSpPr>
          <p:cNvPr id="4" name="3 - TextBox"/>
          <p:cNvSpPr txBox="1"/>
          <p:nvPr/>
        </p:nvSpPr>
        <p:spPr>
          <a:xfrm>
            <a:off x="260979" y="199736"/>
            <a:ext cx="862204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2800" b="1" dirty="0" smtClean="0">
                <a:latin typeface="Arial Black" pitchFamily="34" charset="0"/>
                <a:cs typeface="Arial" pitchFamily="34" charset="0"/>
              </a:rPr>
              <a:t>Αν δεν μπορώ να χρησιμοποιήσω οδοντόκρεμα;</a:t>
            </a:r>
            <a:endParaRPr lang="el-GR" sz="2800" b="1" dirty="0">
              <a:latin typeface="Arial Black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TextBox"/>
          <p:cNvSpPr txBox="1"/>
          <p:nvPr/>
        </p:nvSpPr>
        <p:spPr>
          <a:xfrm>
            <a:off x="608430" y="285727"/>
            <a:ext cx="79271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2800" dirty="0" smtClean="0">
                <a:latin typeface="Arial Black" pitchFamily="34" charset="0"/>
              </a:rPr>
              <a:t>Πώς θα προετοιμάσω το παιδί για την επίσκεψη στον οδοντίατρο;</a:t>
            </a:r>
            <a:endParaRPr lang="el-GR" sz="2800" i="1" dirty="0">
              <a:latin typeface="Arial Black" pitchFamily="34" charset="0"/>
            </a:endParaRPr>
          </a:p>
        </p:txBody>
      </p:sp>
      <p:sp>
        <p:nvSpPr>
          <p:cNvPr id="3" name="2 - TextBox"/>
          <p:cNvSpPr txBox="1"/>
          <p:nvPr/>
        </p:nvSpPr>
        <p:spPr>
          <a:xfrm>
            <a:off x="503040" y="4143380"/>
            <a:ext cx="864096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600" dirty="0" smtClean="0">
                <a:latin typeface="Arial" pitchFamily="34" charset="0"/>
                <a:cs typeface="Arial" pitchFamily="34" charset="0"/>
              </a:rPr>
              <a:t>Λεκτικές επεξηγήσεις (ΠΕΣ) : Περιγράψτε το οδοντιατρείο, τις οδοντιατρικές εργασίες, μιλήστε για τον οδοντίατρο και τη δουλειά του, εξηγήστε τι θα κάνετε στην πρώτη επίσκεψη στον οδοντίατρο </a:t>
            </a:r>
          </a:p>
          <a:p>
            <a:pPr marL="285750" indent="-285750"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600" dirty="0" smtClean="0">
                <a:latin typeface="Arial" pitchFamily="34" charset="0"/>
                <a:cs typeface="Arial" pitchFamily="34" charset="0"/>
              </a:rPr>
              <a:t>Παρουσίαση με οπτικοακουστικά μέσα (ΔΕΙΞΕ) : Δείξτε φωτογραφίες του χώρου/ βιβλία</a:t>
            </a:r>
          </a:p>
          <a:p>
            <a:pPr marL="285750" indent="-285750"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600" dirty="0" smtClean="0">
                <a:latin typeface="Arial" pitchFamily="34" charset="0"/>
                <a:cs typeface="Arial" pitchFamily="34" charset="0"/>
              </a:rPr>
              <a:t>Επίδειξη διαδικασίας (ΚΑΝΕ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)</a:t>
            </a:r>
            <a:r>
              <a:rPr lang="el-GR" sz="1600" dirty="0" smtClean="0">
                <a:latin typeface="Arial" pitchFamily="34" charset="0"/>
                <a:cs typeface="Arial" pitchFamily="34" charset="0"/>
              </a:rPr>
              <a:t> : καθίστε στην οδοντιατρική καρέκλα δίνοντας το παράδειγμα, χρησιμοποιώντας τον οδοντιατρικό εξοπλισμό</a:t>
            </a:r>
          </a:p>
        </p:txBody>
      </p:sp>
      <p:sp>
        <p:nvSpPr>
          <p:cNvPr id="5" name="4 - Ορθογώνιο"/>
          <p:cNvSpPr/>
          <p:nvPr/>
        </p:nvSpPr>
        <p:spPr>
          <a:xfrm>
            <a:off x="2643174" y="3786190"/>
            <a:ext cx="415370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sz="2000" dirty="0" smtClean="0">
                <a:latin typeface="Arial Black" pitchFamily="34" charset="0"/>
              </a:rPr>
              <a:t>Τεχνική ΠΕΣ – ΔΕΙΞΕ - ΚΑΝΕ</a:t>
            </a:r>
            <a:endParaRPr lang="el-GR" sz="2000" dirty="0"/>
          </a:p>
        </p:txBody>
      </p:sp>
      <p:sp>
        <p:nvSpPr>
          <p:cNvPr id="7" name="6 - TextBox"/>
          <p:cNvSpPr txBox="1"/>
          <p:nvPr/>
        </p:nvSpPr>
        <p:spPr>
          <a:xfrm>
            <a:off x="714316" y="1071121"/>
            <a:ext cx="8429684" cy="3000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l-GR" dirty="0" smtClean="0">
                <a:latin typeface="Arial" pitchFamily="34" charset="0"/>
                <a:cs typeface="Arial" pitchFamily="34" charset="0"/>
              </a:rPr>
              <a:t>Η γνωριμία με τον οδοντίατρο πρέπει να γίνεται σε </a:t>
            </a:r>
            <a:r>
              <a:rPr lang="el-GR" b="1" dirty="0" smtClean="0">
                <a:latin typeface="Arial" pitchFamily="34" charset="0"/>
                <a:cs typeface="Arial" pitchFamily="34" charset="0"/>
              </a:rPr>
              <a:t>πολύ μικρή ηλικία </a:t>
            </a:r>
            <a:r>
              <a:rPr lang="el-GR" dirty="0" smtClean="0">
                <a:latin typeface="Arial" pitchFamily="34" charset="0"/>
                <a:cs typeface="Arial" pitchFamily="34" charset="0"/>
              </a:rPr>
              <a:t>και π</a:t>
            </a:r>
            <a:r>
              <a:rPr lang="el-GR" b="1" dirty="0" smtClean="0">
                <a:latin typeface="Arial" pitchFamily="34" charset="0"/>
                <a:cs typeface="Arial" pitchFamily="34" charset="0"/>
              </a:rPr>
              <a:t>ριν παρουσιαστούν τα οποιαδήποτε οδοντιατρικά προβλήματα</a:t>
            </a:r>
            <a:r>
              <a:rPr lang="el-GR" dirty="0" smtClean="0">
                <a:latin typeface="Arial" pitchFamily="34" charset="0"/>
                <a:cs typeface="Arial" pitchFamily="34" charset="0"/>
              </a:rPr>
              <a:t>. Προετοιμαστείτε για επαναληπτικές και μικρής διάρκειας επισκέψεις, ώστε το παιδί  βαθμιαία να απευαισθητοποιείται και να νιώσει άνετα στο χώρο του οδοντιατρείου.</a:t>
            </a:r>
          </a:p>
          <a:p>
            <a:pPr>
              <a:lnSpc>
                <a:spcPct val="150000"/>
              </a:lnSpc>
            </a:pPr>
            <a:r>
              <a:rPr lang="el-GR" dirty="0" smtClean="0">
                <a:latin typeface="Arial" pitchFamily="34" charset="0"/>
                <a:cs typeface="Arial" pitchFamily="34" charset="0"/>
              </a:rPr>
              <a:t>Κυρίως η οδοντιατρική θεραπεία θα πρέπει να γίνεται </a:t>
            </a:r>
            <a:r>
              <a:rPr lang="el-GR" b="1" dirty="0" smtClean="0">
                <a:latin typeface="Arial" pitchFamily="34" charset="0"/>
                <a:cs typeface="Arial" pitchFamily="34" charset="0"/>
              </a:rPr>
              <a:t>σταδιακά</a:t>
            </a:r>
            <a:r>
              <a:rPr lang="el-GR" dirty="0" smtClean="0">
                <a:latin typeface="Arial" pitchFamily="34" charset="0"/>
                <a:cs typeface="Arial" pitchFamily="34" charset="0"/>
              </a:rPr>
              <a:t>. Όλες οι οδοντιατρικές εργασίες γίνονται κλιμακωτά, από την πιο εύκολη στην πιο δύσκολη. </a:t>
            </a:r>
          </a:p>
        </p:txBody>
      </p:sp>
      <p:pic>
        <p:nvPicPr>
          <p:cNvPr id="8" name="Picture 6" descr="Αποτέλεσμα εικόνας για  dental care to special needs patients cartoons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8325792" y="0"/>
            <a:ext cx="818207" cy="57148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Αποτέλεσμα εικόνας για  dental care to special needs patients cartoons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8325792" y="0"/>
            <a:ext cx="818207" cy="571480"/>
          </a:xfrm>
          <a:prstGeom prst="rect">
            <a:avLst/>
          </a:prstGeom>
          <a:noFill/>
        </p:spPr>
      </p:pic>
      <p:sp>
        <p:nvSpPr>
          <p:cNvPr id="3" name="1 - Τίτλος"/>
          <p:cNvSpPr txBox="1"/>
          <p:nvPr/>
        </p:nvSpPr>
        <p:spPr>
          <a:xfrm>
            <a:off x="571472" y="285728"/>
            <a:ext cx="7786742" cy="785818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l-GR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 Black" pitchFamily="34" charset="0"/>
                <a:ea typeface="+mj-ea"/>
                <a:cs typeface="Arial" pitchFamily="34" charset="0"/>
              </a:rPr>
              <a:t>Είναι εφικτή η πρόληψη της τερηδόνας;</a:t>
            </a:r>
            <a:endParaRPr kumimoji="0" lang="el-GR" sz="2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Arial Black" pitchFamily="34" charset="0"/>
              <a:ea typeface="+mj-ea"/>
              <a:cs typeface="Arial" pitchFamily="34" charset="0"/>
            </a:endParaRPr>
          </a:p>
        </p:txBody>
      </p:sp>
      <p:pic>
        <p:nvPicPr>
          <p:cNvPr id="4" name="Picture 19" descr="http://www.dontiastoma.gr/imgs/fthorio-verniki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571472" y="1774404"/>
            <a:ext cx="1857388" cy="1797472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5" name="Picture 33" descr="http://www.poulios-care-smile.gr/wp-content/uploads/2015/06/paidoodiatriki2.jpg"/>
          <p:cNvPicPr>
            <a:picLocks noChangeAspect="1" noChangeArrowheads="1"/>
          </p:cNvPicPr>
          <p:nvPr/>
        </p:nvPicPr>
        <p:blipFill>
          <a:blip r:embed="rId4" cstate="print"/>
          <a:srcRect l="8272" t="8036" r="9007" b="8928"/>
          <a:stretch>
            <a:fillRect/>
          </a:stretch>
        </p:blipFill>
        <p:spPr bwMode="auto">
          <a:xfrm>
            <a:off x="2000232" y="3700464"/>
            <a:ext cx="2571768" cy="2657494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6" name="2 - Θέση κειμένου"/>
          <p:cNvSpPr txBox="1"/>
          <p:nvPr/>
        </p:nvSpPr>
        <p:spPr>
          <a:xfrm>
            <a:off x="500034" y="1217602"/>
            <a:ext cx="4071966" cy="425448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defRPr/>
            </a:pPr>
            <a:r>
              <a:rPr kumimoji="0" lang="el-GR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Τοπική εφαρμογή φθορίου</a:t>
            </a:r>
            <a:endParaRPr kumimoji="0" lang="el-GR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7" name="13 - Ορθογώνιο"/>
          <p:cNvSpPr>
            <a:spLocks noChangeArrowheads="1"/>
          </p:cNvSpPr>
          <p:nvPr/>
        </p:nvSpPr>
        <p:spPr bwMode="auto">
          <a:xfrm>
            <a:off x="2643174" y="2072976"/>
            <a:ext cx="1750201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l-GR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Φθορίωση </a:t>
            </a:r>
            <a:r>
              <a:rPr lang="el-GR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l-GR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με βερνίκι φθορίου</a:t>
            </a:r>
          </a:p>
        </p:txBody>
      </p:sp>
      <p:pic>
        <p:nvPicPr>
          <p:cNvPr id="8" name="Picture 2" descr="Σχετική εικόνα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5123831" y="2872886"/>
            <a:ext cx="3396932" cy="2627816"/>
          </a:xfrm>
          <a:prstGeom prst="rect">
            <a:avLst/>
          </a:prstGeom>
          <a:noFill/>
        </p:spPr>
      </p:pic>
      <p:sp>
        <p:nvSpPr>
          <p:cNvPr id="9" name="12 - Ορθογώνιο"/>
          <p:cNvSpPr>
            <a:spLocks noChangeArrowheads="1"/>
          </p:cNvSpPr>
          <p:nvPr/>
        </p:nvSpPr>
        <p:spPr bwMode="auto">
          <a:xfrm>
            <a:off x="214282" y="4244381"/>
            <a:ext cx="1785950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l-GR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Φθορίωση στο ιατρείο με δισκάρια</a:t>
            </a:r>
          </a:p>
        </p:txBody>
      </p:sp>
      <p:sp>
        <p:nvSpPr>
          <p:cNvPr id="10" name="4 - Θέση κειμένου"/>
          <p:cNvSpPr txBox="1"/>
          <p:nvPr/>
        </p:nvSpPr>
        <p:spPr>
          <a:xfrm>
            <a:off x="5826725" y="2285992"/>
            <a:ext cx="1991144" cy="460387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Sealants</a:t>
            </a:r>
            <a:endParaRPr kumimoji="0" lang="el-GR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1" name="2 - Θέση κειμένου"/>
          <p:cNvSpPr txBox="1"/>
          <p:nvPr/>
        </p:nvSpPr>
        <p:spPr>
          <a:xfrm>
            <a:off x="4786314" y="1214422"/>
            <a:ext cx="4071966" cy="1000132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defRPr/>
            </a:pPr>
            <a:r>
              <a:rPr lang="el-GR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Προληπτική </a:t>
            </a:r>
            <a:r>
              <a:rPr kumimoji="0" lang="el-GR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κάλυψη</a:t>
            </a:r>
            <a:r>
              <a:rPr kumimoji="0" lang="el-GR" sz="24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οπών &amp; σχισμών</a:t>
            </a:r>
            <a:endParaRPr kumimoji="0" lang="el-GR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TextBox"/>
          <p:cNvSpPr txBox="1"/>
          <p:nvPr/>
        </p:nvSpPr>
        <p:spPr>
          <a:xfrm>
            <a:off x="0" y="279092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2800" dirty="0" smtClean="0">
                <a:latin typeface="Arial Black" pitchFamily="34" charset="0"/>
                <a:cs typeface="Arial" pitchFamily="34" charset="0"/>
              </a:rPr>
              <a:t>Τι πρέπει να κάνω για τη διατροφή του παιδιού;</a:t>
            </a:r>
            <a:endParaRPr lang="el-GR" sz="2800" dirty="0">
              <a:latin typeface="Arial Black" pitchFamily="34" charset="0"/>
              <a:cs typeface="Arial" pitchFamily="34" charset="0"/>
            </a:endParaRPr>
          </a:p>
        </p:txBody>
      </p:sp>
      <p:pic>
        <p:nvPicPr>
          <p:cNvPr id="3" name="Picture 6" descr="Αποτέλεσμα εικόνας για  dental care to special needs patients cartoons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8325792" y="0"/>
            <a:ext cx="818207" cy="571480"/>
          </a:xfrm>
          <a:prstGeom prst="rect">
            <a:avLst/>
          </a:prstGeom>
          <a:noFill/>
        </p:spPr>
      </p:pic>
      <p:pic>
        <p:nvPicPr>
          <p:cNvPr id="5" name="Picture 4" descr="Αποτέλεσμα εικόνας για ποτηρι νερο"/>
          <p:cNvPicPr>
            <a:picLocks noChangeAspect="1" noChangeArrowheads="1"/>
          </p:cNvPicPr>
          <p:nvPr/>
        </p:nvPicPr>
        <p:blipFill>
          <a:blip r:embed="rId3" cstate="print"/>
          <a:srcRect l="14967" r="30153"/>
          <a:stretch>
            <a:fillRect/>
          </a:stretch>
        </p:blipFill>
        <p:spPr bwMode="auto">
          <a:xfrm>
            <a:off x="6786578" y="4071942"/>
            <a:ext cx="2115662" cy="2500306"/>
          </a:xfrm>
          <a:prstGeom prst="rect">
            <a:avLst/>
          </a:prstGeom>
          <a:noFill/>
        </p:spPr>
      </p:pic>
      <p:pic>
        <p:nvPicPr>
          <p:cNvPr id="6" name="5 - Εικόνα" descr="πυραμιδα Rhe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596" y="1500174"/>
            <a:ext cx="3173800" cy="4488308"/>
          </a:xfrm>
          <a:prstGeom prst="rect">
            <a:avLst/>
          </a:prstGeom>
        </p:spPr>
      </p:pic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3643306" y="1500174"/>
            <a:ext cx="5357818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en-US" altLang="ja-JP" sz="1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Cambria" pitchFamily="18" charset="0"/>
                <a:cs typeface="Times New Roman" pitchFamily="18" charset="0"/>
              </a:rPr>
              <a:t> </a:t>
            </a:r>
            <a:r>
              <a:rPr kumimoji="0" lang="el-GR" altLang="ja-JP" sz="1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Cambria" pitchFamily="18" charset="0"/>
                <a:cs typeface="Times New Roman" pitchFamily="18" charset="0"/>
              </a:rPr>
              <a:t>Προσπαθήστε να ακολουθείτε μια ισορροπημένη διατροφή,  με πολλά </a:t>
            </a:r>
            <a:r>
              <a:rPr kumimoji="0" lang="el-GR" altLang="ja-JP" sz="16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Cambria" pitchFamily="18" charset="0"/>
                <a:cs typeface="Times New Roman" pitchFamily="18" charset="0"/>
              </a:rPr>
              <a:t>φρέσκα φρούτα </a:t>
            </a:r>
            <a:r>
              <a:rPr kumimoji="0" lang="el-GR" altLang="ja-JP" sz="1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Cambria" pitchFamily="18" charset="0"/>
                <a:cs typeface="Times New Roman" pitchFamily="18" charset="0"/>
              </a:rPr>
              <a:t>και </a:t>
            </a:r>
            <a:r>
              <a:rPr kumimoji="0" lang="el-GR" altLang="ja-JP" sz="16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Cambria" pitchFamily="18" charset="0"/>
                <a:cs typeface="Times New Roman" pitchFamily="18" charset="0"/>
              </a:rPr>
              <a:t>λαχανικά</a:t>
            </a:r>
            <a:endParaRPr kumimoji="0" lang="el-GR" altLang="ja-JP" sz="16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en-US" altLang="ja-JP" sz="16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Cambria" pitchFamily="18" charset="0"/>
                <a:cs typeface="Times New Roman" pitchFamily="18" charset="0"/>
              </a:rPr>
              <a:t> </a:t>
            </a:r>
            <a:r>
              <a:rPr kumimoji="0" lang="el-GR" altLang="ja-JP" sz="16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Cambria" pitchFamily="18" charset="0"/>
                <a:cs typeface="Times New Roman" pitchFamily="18" charset="0"/>
              </a:rPr>
              <a:t>Αποφεύγετε </a:t>
            </a:r>
            <a:r>
              <a:rPr kumimoji="0" lang="el-GR" altLang="ja-JP" sz="1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Cambria" pitchFamily="18" charset="0"/>
                <a:cs typeface="Times New Roman" pitchFamily="18" charset="0"/>
              </a:rPr>
              <a:t>τα </a:t>
            </a:r>
            <a:r>
              <a:rPr kumimoji="0" lang="el-GR" altLang="ja-JP" sz="16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Cambria" pitchFamily="18" charset="0"/>
                <a:cs typeface="Times New Roman" pitchFamily="18" charset="0"/>
              </a:rPr>
              <a:t>αναψυκτικά</a:t>
            </a:r>
            <a:r>
              <a:rPr kumimoji="0" lang="el-GR" altLang="ja-JP" sz="1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Cambria" pitchFamily="18" charset="0"/>
                <a:cs typeface="Times New Roman" pitchFamily="18" charset="0"/>
              </a:rPr>
              <a:t> και τους χυμούς με ζάχαρη, ειδικά μεταξύ των γευμάτων, και προτιμάτε  να χρησιμοποιείτε καλαμάκι.</a:t>
            </a:r>
            <a:endParaRPr kumimoji="0" lang="en-US" altLang="ja-JP" sz="16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ea typeface="Cambria" pitchFamily="18" charset="0"/>
              <a:cs typeface="Times New Roman" pitchFamily="18" charset="0"/>
            </a:endParaRPr>
          </a:p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en-US" altLang="ja-JP" sz="1600" dirty="0" smtClean="0">
                <a:latin typeface="Arial" pitchFamily="34" charset="0"/>
                <a:cs typeface="Times New Roman" pitchFamily="18" charset="0"/>
              </a:rPr>
              <a:t> </a:t>
            </a:r>
            <a:r>
              <a:rPr lang="en-US" altLang="ja-JP" sz="1600" dirty="0" smtClean="0">
                <a:latin typeface="Arial" pitchFamily="34" charset="0"/>
                <a:ea typeface="Cambria" pitchFamily="18" charset="0"/>
                <a:cs typeface="Times New Roman" pitchFamily="18" charset="0"/>
              </a:rPr>
              <a:t> </a:t>
            </a:r>
            <a:r>
              <a:rPr lang="el-GR" altLang="ja-JP" sz="1600" dirty="0" smtClean="0">
                <a:latin typeface="Arial" pitchFamily="34" charset="0"/>
                <a:ea typeface="Cambria" pitchFamily="18" charset="0"/>
                <a:cs typeface="Times New Roman" pitchFamily="18" charset="0"/>
              </a:rPr>
              <a:t>Είναι προτιμότερο ότι γλυκό δίνετε να καταναλώνεται </a:t>
            </a:r>
            <a:r>
              <a:rPr lang="el-GR" altLang="ja-JP" sz="1600" b="1" dirty="0" smtClean="0">
                <a:latin typeface="Arial" pitchFamily="34" charset="0"/>
                <a:ea typeface="Cambria" pitchFamily="18" charset="0"/>
                <a:cs typeface="Times New Roman" pitchFamily="18" charset="0"/>
              </a:rPr>
              <a:t>με το γεύμα</a:t>
            </a:r>
            <a:r>
              <a:rPr lang="el-GR" altLang="ja-JP" sz="1600" dirty="0" smtClean="0">
                <a:latin typeface="Arial" pitchFamily="34" charset="0"/>
                <a:ea typeface="Cambria" pitchFamily="18" charset="0"/>
                <a:cs typeface="Times New Roman" pitchFamily="18" charset="0"/>
              </a:rPr>
              <a:t>, και μετά το παιδί να ξεπλένει το στόμα ή να πίνει </a:t>
            </a:r>
            <a:r>
              <a:rPr lang="el-GR" altLang="ja-JP" sz="1600" b="1" dirty="0" smtClean="0">
                <a:latin typeface="Arial" pitchFamily="34" charset="0"/>
                <a:ea typeface="Cambria" pitchFamily="18" charset="0"/>
                <a:cs typeface="Times New Roman" pitchFamily="18" charset="0"/>
              </a:rPr>
              <a:t>νερό</a:t>
            </a:r>
            <a:r>
              <a:rPr lang="el-GR" altLang="ja-JP" sz="1600" dirty="0" smtClean="0">
                <a:latin typeface="Arial" pitchFamily="34" charset="0"/>
                <a:ea typeface="Cambria" pitchFamily="18" charset="0"/>
                <a:cs typeface="Times New Roman" pitchFamily="18" charset="0"/>
              </a:rPr>
              <a:t>. </a:t>
            </a:r>
            <a:endParaRPr lang="en-US" altLang="ja-JP" sz="1600" dirty="0" smtClean="0">
              <a:latin typeface="Arial" pitchFamily="34" charset="0"/>
              <a:ea typeface="Cambria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endParaRPr kumimoji="0" lang="el-GR" altLang="ja-JP" sz="16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7 - TextBox"/>
          <p:cNvSpPr txBox="1"/>
          <p:nvPr/>
        </p:nvSpPr>
        <p:spPr>
          <a:xfrm>
            <a:off x="3643306" y="4429132"/>
            <a:ext cx="321471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en-US" altLang="ja-JP" sz="1600" dirty="0" smtClean="0">
                <a:latin typeface="Arial" pitchFamily="34" charset="0"/>
                <a:ea typeface="Cambria" pitchFamily="18" charset="0"/>
                <a:cs typeface="Times New Roman" pitchFamily="18" charset="0"/>
              </a:rPr>
              <a:t> </a:t>
            </a:r>
            <a:r>
              <a:rPr lang="el-GR" altLang="ja-JP" sz="1600" dirty="0" smtClean="0">
                <a:latin typeface="Arial" pitchFamily="34" charset="0"/>
                <a:ea typeface="Cambria" pitchFamily="18" charset="0"/>
                <a:cs typeface="Times New Roman" pitchFamily="18" charset="0"/>
              </a:rPr>
              <a:t>Ειδικά τα </a:t>
            </a:r>
            <a:r>
              <a:rPr lang="el-GR" altLang="ja-JP" sz="1600" b="1" dirty="0" smtClean="0">
                <a:latin typeface="Arial" pitchFamily="34" charset="0"/>
                <a:ea typeface="Cambria" pitchFamily="18" charset="0"/>
                <a:cs typeface="Times New Roman" pitchFamily="18" charset="0"/>
              </a:rPr>
              <a:t>γλυκά με κολλώδη υφή </a:t>
            </a:r>
            <a:r>
              <a:rPr lang="el-GR" altLang="ja-JP" sz="1600" dirty="0" smtClean="0">
                <a:latin typeface="Arial" pitchFamily="34" charset="0"/>
                <a:ea typeface="Cambria" pitchFamily="18" charset="0"/>
                <a:cs typeface="Times New Roman" pitchFamily="18" charset="0"/>
              </a:rPr>
              <a:t>(όπως καραμέλες, μπισκότα, κ.α. ) μπορούν να κολλήσουν στα πίσω δόντια και να παραμείνει η επίδραση της ζάχαρης στο στόμα για ώρες.</a:t>
            </a:r>
            <a:endParaRPr lang="el-GR" altLang="ja-JP" sz="16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TextBox"/>
          <p:cNvSpPr txBox="1"/>
          <p:nvPr/>
        </p:nvSpPr>
        <p:spPr>
          <a:xfrm>
            <a:off x="2820210" y="285728"/>
            <a:ext cx="30332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800" b="1" dirty="0" smtClean="0">
                <a:latin typeface="Arial Black" pitchFamily="34" charset="0"/>
              </a:rPr>
              <a:t>Συμπεράσματα</a:t>
            </a:r>
          </a:p>
        </p:txBody>
      </p:sp>
      <p:sp>
        <p:nvSpPr>
          <p:cNvPr id="4" name="3 - TextBox"/>
          <p:cNvSpPr txBox="1"/>
          <p:nvPr/>
        </p:nvSpPr>
        <p:spPr>
          <a:xfrm>
            <a:off x="32733" y="1714488"/>
            <a:ext cx="1847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l-GR" sz="1400" dirty="0" smtClean="0">
              <a:latin typeface="Arial" pitchFamily="34" charset="0"/>
              <a:cs typeface="Arial" pitchFamily="34" charset="0"/>
            </a:endParaRPr>
          </a:p>
          <a:p>
            <a:endParaRPr lang="el-GR" sz="1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8" descr="Αποτέλεσμα εικόνας για  dental care to special needs patients cartoons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7380312" y="5337844"/>
            <a:ext cx="1642145" cy="1486518"/>
          </a:xfrm>
          <a:prstGeom prst="rect">
            <a:avLst/>
          </a:prstGeom>
          <a:noFill/>
        </p:spPr>
      </p:pic>
      <p:pic>
        <p:nvPicPr>
          <p:cNvPr id="8" name="Picture 6" descr="Αποτέλεσμα εικόνας για  dental care to special needs patients cartoons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8325792" y="0"/>
            <a:ext cx="818207" cy="571480"/>
          </a:xfrm>
          <a:prstGeom prst="rect">
            <a:avLst/>
          </a:prstGeom>
          <a:noFill/>
        </p:spPr>
      </p:pic>
      <p:sp>
        <p:nvSpPr>
          <p:cNvPr id="6" name="5 - TextBox"/>
          <p:cNvSpPr txBox="1"/>
          <p:nvPr/>
        </p:nvSpPr>
        <p:spPr>
          <a:xfrm>
            <a:off x="611560" y="928670"/>
            <a:ext cx="7714232" cy="6571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Bef>
                <a:spcPts val="1800"/>
              </a:spcBef>
              <a:buFont typeface="Arial" pitchFamily="34" charset="0"/>
              <a:buChar char="•"/>
            </a:pPr>
            <a:r>
              <a:rPr lang="el-GR" dirty="0" smtClean="0">
                <a:latin typeface="Arial" pitchFamily="34" charset="0"/>
                <a:cs typeface="Arial" pitchFamily="34" charset="0"/>
              </a:rPr>
              <a:t> Τα παιδιά πρέπει και μπορούν να επισκεφτούν τον οδοντίατρο, προληπτικά, το </a:t>
            </a:r>
            <a:r>
              <a:rPr lang="el-GR" b="1" i="1" dirty="0" smtClean="0">
                <a:latin typeface="Arial" pitchFamily="34" charset="0"/>
                <a:cs typeface="Arial" pitchFamily="34" charset="0"/>
              </a:rPr>
              <a:t>νωρίτερο δυνατόν</a:t>
            </a:r>
            <a:r>
              <a:rPr lang="el-GR" dirty="0" smtClean="0">
                <a:latin typeface="Arial" pitchFamily="34" charset="0"/>
                <a:cs typeface="Arial" pitchFamily="34" charset="0"/>
              </a:rPr>
              <a:t>. Η πρώτη επίσκεψη στον οδοντίατρο είναι σημαντικό να γίνεται πριν εμφανιστεί το οποιοδήποτε οδοντιατρικό πρόβλημα.</a:t>
            </a:r>
          </a:p>
          <a:p>
            <a:pPr algn="just">
              <a:lnSpc>
                <a:spcPct val="150000"/>
              </a:lnSpc>
              <a:spcBef>
                <a:spcPts val="1800"/>
              </a:spcBef>
              <a:buFont typeface="Arial" pitchFamily="34" charset="0"/>
              <a:buChar char="•"/>
            </a:pPr>
            <a:r>
              <a:rPr lang="el-GR" dirty="0" smtClean="0">
                <a:latin typeface="Arial" pitchFamily="34" charset="0"/>
                <a:cs typeface="Arial" pitchFamily="34" charset="0"/>
              </a:rPr>
              <a:t> Είναι δυνατή η </a:t>
            </a:r>
            <a:r>
              <a:rPr lang="el-GR" b="1" i="1" dirty="0" smtClean="0">
                <a:latin typeface="Arial" pitchFamily="34" charset="0"/>
                <a:cs typeface="Arial" pitchFamily="34" charset="0"/>
              </a:rPr>
              <a:t>εξάσκηση </a:t>
            </a:r>
            <a:r>
              <a:rPr lang="el-GR" dirty="0" smtClean="0">
                <a:latin typeface="Arial" pitchFamily="34" charset="0"/>
                <a:cs typeface="Arial" pitchFamily="34" charset="0"/>
              </a:rPr>
              <a:t>της </a:t>
            </a:r>
            <a:r>
              <a:rPr lang="el-GR" b="1" i="1" dirty="0" smtClean="0">
                <a:latin typeface="Arial" pitchFamily="34" charset="0"/>
                <a:cs typeface="Arial" pitchFamily="34" charset="0"/>
              </a:rPr>
              <a:t>στοματικής υγιεινής απ’ όλους</a:t>
            </a:r>
            <a:r>
              <a:rPr lang="el-GR" dirty="0" smtClean="0">
                <a:latin typeface="Arial" pitchFamily="34" charset="0"/>
                <a:cs typeface="Arial" pitchFamily="34" charset="0"/>
              </a:rPr>
              <a:t>, έστω και με βοήθεια.</a:t>
            </a:r>
          </a:p>
          <a:p>
            <a:pPr algn="just">
              <a:lnSpc>
                <a:spcPct val="150000"/>
              </a:lnSpc>
              <a:spcBef>
                <a:spcPts val="1800"/>
              </a:spcBef>
              <a:buFont typeface="Arial" pitchFamily="34" charset="0"/>
              <a:buChar char="•"/>
            </a:pPr>
            <a:r>
              <a:rPr lang="el-GR" dirty="0" smtClean="0">
                <a:latin typeface="Arial" pitchFamily="34" charset="0"/>
                <a:cs typeface="Arial" pitchFamily="34" charset="0"/>
              </a:rPr>
              <a:t> Ελέγχοντας την </a:t>
            </a:r>
            <a:r>
              <a:rPr lang="el-GR" b="1" i="1" dirty="0" smtClean="0">
                <a:latin typeface="Arial" pitchFamily="34" charset="0"/>
                <a:cs typeface="Arial" pitchFamily="34" charset="0"/>
              </a:rPr>
              <a:t>διατροφή</a:t>
            </a:r>
            <a:r>
              <a:rPr lang="el-GR" dirty="0" smtClean="0">
                <a:latin typeface="Arial" pitchFamily="34" charset="0"/>
                <a:cs typeface="Arial" pitchFamily="34" charset="0"/>
              </a:rPr>
              <a:t> των παιδιών εξασφαλίζουμε λιγότερες τερηδόνες και καλύτερο έλεγχο της γενικής τους υγείας.</a:t>
            </a:r>
          </a:p>
          <a:p>
            <a:pPr algn="just">
              <a:lnSpc>
                <a:spcPct val="150000"/>
              </a:lnSpc>
              <a:spcBef>
                <a:spcPts val="600"/>
              </a:spcBef>
              <a:buFont typeface="Arial" pitchFamily="34" charset="0"/>
              <a:buChar char="•"/>
            </a:pPr>
            <a:r>
              <a:rPr lang="el-GR" dirty="0" smtClean="0">
                <a:latin typeface="Arial" pitchFamily="34" charset="0"/>
                <a:cs typeface="Arial" pitchFamily="34" charset="0"/>
              </a:rPr>
              <a:t> Η </a:t>
            </a:r>
            <a:r>
              <a:rPr lang="el-GR" sz="2000" b="1" i="1" dirty="0" smtClean="0">
                <a:latin typeface="Arial" pitchFamily="34" charset="0"/>
                <a:cs typeface="Arial" pitchFamily="34" charset="0"/>
              </a:rPr>
              <a:t>καλή στοματική υγεία </a:t>
            </a:r>
            <a:r>
              <a:rPr lang="el-GR" dirty="0" smtClean="0">
                <a:latin typeface="Arial" pitchFamily="34" charset="0"/>
                <a:cs typeface="Arial" pitchFamily="34" charset="0"/>
              </a:rPr>
              <a:t>είναι </a:t>
            </a:r>
            <a:r>
              <a:rPr lang="el-GR" sz="2000" b="1" i="1" dirty="0" smtClean="0">
                <a:latin typeface="Arial" pitchFamily="34" charset="0"/>
                <a:cs typeface="Arial" pitchFamily="34" charset="0"/>
              </a:rPr>
              <a:t>δικαίωμα</a:t>
            </a:r>
            <a:r>
              <a:rPr lang="el-GR" dirty="0" smtClean="0">
                <a:latin typeface="Arial" pitchFamily="34" charset="0"/>
                <a:cs typeface="Arial" pitchFamily="34" charset="0"/>
              </a:rPr>
              <a:t> και εφικτός στόχος για τους ειδικούς ασθενείς. Η </a:t>
            </a:r>
            <a:r>
              <a:rPr lang="el-GR" b="1" i="1" dirty="0" smtClean="0">
                <a:latin typeface="Arial" pitchFamily="34" charset="0"/>
                <a:cs typeface="Arial" pitchFamily="34" charset="0"/>
              </a:rPr>
              <a:t>πρόληψη</a:t>
            </a:r>
            <a:r>
              <a:rPr lang="el-GR" dirty="0" smtClean="0">
                <a:latin typeface="Arial" pitchFamily="34" charset="0"/>
                <a:cs typeface="Arial" pitchFamily="34" charset="0"/>
              </a:rPr>
              <a:t> εξασφαλίζει τη στοματική υγεία </a:t>
            </a:r>
          </a:p>
          <a:p>
            <a:pPr algn="just">
              <a:lnSpc>
                <a:spcPct val="150000"/>
              </a:lnSpc>
              <a:spcBef>
                <a:spcPts val="600"/>
              </a:spcBef>
            </a:pPr>
            <a:r>
              <a:rPr lang="el-GR" dirty="0" smtClean="0">
                <a:latin typeface="Arial" pitchFamily="34" charset="0"/>
                <a:cs typeface="Arial" pitchFamily="34" charset="0"/>
              </a:rPr>
              <a:t>και αυτή με τη σειρά της βελτιώνει την </a:t>
            </a:r>
            <a:r>
              <a:rPr lang="el-GR" b="1" i="1" dirty="0" smtClean="0">
                <a:latin typeface="Arial" pitchFamily="34" charset="0"/>
                <a:cs typeface="Arial" pitchFamily="34" charset="0"/>
              </a:rPr>
              <a:t>ποιότητα ζωής </a:t>
            </a:r>
            <a:r>
              <a:rPr lang="el-GR" dirty="0" smtClean="0">
                <a:latin typeface="Arial" pitchFamily="34" charset="0"/>
                <a:cs typeface="Arial" pitchFamily="34" charset="0"/>
              </a:rPr>
              <a:t>του παιδιού.</a:t>
            </a:r>
          </a:p>
          <a:p>
            <a:pPr algn="just">
              <a:lnSpc>
                <a:spcPct val="150000"/>
              </a:lnSpc>
              <a:spcBef>
                <a:spcPts val="1800"/>
              </a:spcBef>
            </a:pPr>
            <a:endParaRPr lang="el-GR" dirty="0" smtClean="0"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ct val="150000"/>
              </a:lnSpc>
              <a:spcBef>
                <a:spcPts val="1800"/>
              </a:spcBef>
            </a:pPr>
            <a:endParaRPr lang="el-GR" sz="16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Αποτέλεσμα εικόνας για  dental care to special needs patients cartoons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8121232" y="0"/>
            <a:ext cx="1022767" cy="714356"/>
          </a:xfrm>
          <a:prstGeom prst="rect">
            <a:avLst/>
          </a:prstGeom>
          <a:noFill/>
        </p:spPr>
      </p:pic>
      <p:sp>
        <p:nvSpPr>
          <p:cNvPr id="3" name="2 - TextBox"/>
          <p:cNvSpPr txBox="1"/>
          <p:nvPr/>
        </p:nvSpPr>
        <p:spPr>
          <a:xfrm>
            <a:off x="971600" y="285728"/>
            <a:ext cx="72118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2400" dirty="0" smtClean="0">
                <a:latin typeface="Arial Black" pitchFamily="34" charset="0"/>
              </a:rPr>
              <a:t>Τι είναι η στοματική υγεία;</a:t>
            </a:r>
            <a:endParaRPr lang="el-GR" sz="2400" dirty="0">
              <a:latin typeface="Arial Black" pitchFamily="34" charset="0"/>
            </a:endParaRPr>
          </a:p>
        </p:txBody>
      </p:sp>
      <p:sp>
        <p:nvSpPr>
          <p:cNvPr id="4" name="3 - TextBox"/>
          <p:cNvSpPr txBox="1"/>
          <p:nvPr/>
        </p:nvSpPr>
        <p:spPr>
          <a:xfrm>
            <a:off x="642910" y="1896610"/>
            <a:ext cx="785818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l-GR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  Η στοματική υγεία αποτελεί </a:t>
            </a:r>
            <a:r>
              <a:rPr lang="el-GR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θεμελιώδες στοιχείο της γενικής υγείας</a:t>
            </a:r>
            <a:r>
              <a:rPr lang="el-GR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, τόσο της σωματικής, όσο και της ψυχικής ευεξίας.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l-GR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  Συνυπάρχει αλλά και επηρεάζεται από τις </a:t>
            </a:r>
            <a:r>
              <a:rPr lang="el-GR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αξίες</a:t>
            </a:r>
            <a:r>
              <a:rPr lang="el-GR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 και τις </a:t>
            </a:r>
            <a:r>
              <a:rPr lang="el-GR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συμπεριφορές </a:t>
            </a:r>
            <a:r>
              <a:rPr lang="el-GR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του ατόμου, αλλά και  της </a:t>
            </a:r>
            <a:r>
              <a:rPr lang="el-GR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κοινωνίας</a:t>
            </a:r>
            <a:r>
              <a:rPr lang="el-GR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l-GR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  Αντικατοπτρίζει / αντανακλά τις φυσιολογικές, κοινωνικές και ψυχολογικές συνιστώσες που προσδιορίζουν το </a:t>
            </a:r>
            <a:r>
              <a:rPr lang="el-GR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επίπεδο ποιότητας ζωής</a:t>
            </a:r>
            <a:r>
              <a:rPr lang="el-GR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l-GR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  Επηρεάζεται από τις προσωπικές </a:t>
            </a:r>
            <a:r>
              <a:rPr lang="el-GR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εμπειρίες, αντιλήψεις, προσδοκίες </a:t>
            </a:r>
            <a:r>
              <a:rPr lang="el-GR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αλλά και την προσαρμοστική ικανότητα του κάθε ατόμου σε διαφορετικές συνθήκες.</a:t>
            </a:r>
            <a:endParaRPr lang="el-GR" dirty="0">
              <a:solidFill>
                <a:schemeClr val="bg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p14="http://schemas.microsoft.com/office/powerpoint/2010/main" xmlns:p15="http://schemas.microsoft.com/office/powerpoint/2012/main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3918" y="4667666"/>
            <a:ext cx="3569712" cy="2007964"/>
          </a:xfrm>
          <a:prstGeom prst="rect">
            <a:avLst/>
          </a:prstGeom>
        </p:spPr>
      </p:pic>
      <p:sp>
        <p:nvSpPr>
          <p:cNvPr id="6" name="5 - Ορθογώνιο"/>
          <p:cNvSpPr/>
          <p:nvPr/>
        </p:nvSpPr>
        <p:spPr>
          <a:xfrm>
            <a:off x="3770081" y="1142984"/>
            <a:ext cx="10267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ΟΡΑΜΑ</a:t>
            </a:r>
            <a:endParaRPr lang="el-GR" dirty="0">
              <a:solidFill>
                <a:srgbClr val="C00000"/>
              </a:solidFill>
            </a:endParaRPr>
          </a:p>
        </p:txBody>
      </p:sp>
      <p:pic>
        <p:nvPicPr>
          <p:cNvPr id="7170" name="Picture 2" descr="Αποτέλεσμα εικόνας για ΒΙΖΙΟΝ 2020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2214546" y="857232"/>
            <a:ext cx="1428760" cy="991001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Αποτέλεσμα εικόνας για  dental care to special needs patients cartoon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15338" y="0"/>
            <a:ext cx="928661" cy="648627"/>
          </a:xfrm>
          <a:prstGeom prst="rect">
            <a:avLst/>
          </a:prstGeom>
          <a:noFill/>
        </p:spPr>
      </p:pic>
      <p:sp>
        <p:nvSpPr>
          <p:cNvPr id="6146" name="AutoShape 2" descr="Αποτέλεσμα εικόνας για ανθρωπινο σωμα"/>
          <p:cNvSpPr>
            <a:spLocks noChangeAspect="1" noChangeArrowheads="1"/>
          </p:cNvSpPr>
          <p:nvPr/>
        </p:nvSpPr>
        <p:spPr bwMode="auto">
          <a:xfrm>
            <a:off x="155575" y="-1181100"/>
            <a:ext cx="1847850" cy="24669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l-GR" dirty="0"/>
          </a:p>
        </p:txBody>
      </p:sp>
      <p:sp>
        <p:nvSpPr>
          <p:cNvPr id="6148" name="AutoShape 4" descr="Αποτέλεσμα εικόνας για ανθρωπινο σωμα"/>
          <p:cNvSpPr>
            <a:spLocks noChangeAspect="1" noChangeArrowheads="1"/>
          </p:cNvSpPr>
          <p:nvPr/>
        </p:nvSpPr>
        <p:spPr bwMode="auto">
          <a:xfrm>
            <a:off x="155575" y="-1181100"/>
            <a:ext cx="1847850" cy="24669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l-GR" dirty="0"/>
          </a:p>
        </p:txBody>
      </p:sp>
      <p:sp>
        <p:nvSpPr>
          <p:cNvPr id="6150" name="AutoShape 6" descr="Αποτέλεσμα εικόνας για ανθρωπινο σωμα"/>
          <p:cNvSpPr>
            <a:spLocks noChangeAspect="1" noChangeArrowheads="1"/>
          </p:cNvSpPr>
          <p:nvPr/>
        </p:nvSpPr>
        <p:spPr bwMode="auto">
          <a:xfrm>
            <a:off x="155575" y="-1181100"/>
            <a:ext cx="1847850" cy="24669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l-GR" dirty="0"/>
          </a:p>
        </p:txBody>
      </p:sp>
      <p:sp>
        <p:nvSpPr>
          <p:cNvPr id="6152" name="AutoShape 8" descr="Αποτέλεσμα εικόνας για ανθρωπινο σωμα"/>
          <p:cNvSpPr>
            <a:spLocks noChangeAspect="1" noChangeArrowheads="1"/>
          </p:cNvSpPr>
          <p:nvPr/>
        </p:nvSpPr>
        <p:spPr bwMode="auto">
          <a:xfrm>
            <a:off x="155575" y="-1181100"/>
            <a:ext cx="1847850" cy="24669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l-GR" dirty="0"/>
          </a:p>
        </p:txBody>
      </p:sp>
      <p:sp>
        <p:nvSpPr>
          <p:cNvPr id="9" name="8 - Ορθογώνιο"/>
          <p:cNvSpPr/>
          <p:nvPr/>
        </p:nvSpPr>
        <p:spPr>
          <a:xfrm>
            <a:off x="7072314" y="1639661"/>
            <a:ext cx="16430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l-GR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ΤΕΡΗΔΟΝΑ</a:t>
            </a:r>
            <a:endParaRPr lang="el-GR" b="1" dirty="0">
              <a:solidFill>
                <a:srgbClr val="FF0000"/>
              </a:solidFill>
            </a:endParaRPr>
          </a:p>
        </p:txBody>
      </p:sp>
      <p:sp>
        <p:nvSpPr>
          <p:cNvPr id="11" name="10 - Ορθογώνιο"/>
          <p:cNvSpPr/>
          <p:nvPr/>
        </p:nvSpPr>
        <p:spPr>
          <a:xfrm>
            <a:off x="6715132" y="2289168"/>
            <a:ext cx="23574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l-GR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ΝΟΣΟΙ ΤΟΥ ΠΕΡΙΟΔΟΝΤΙΟΥ</a:t>
            </a:r>
          </a:p>
        </p:txBody>
      </p:sp>
      <p:sp>
        <p:nvSpPr>
          <p:cNvPr id="13" name="12 - Ορθογώνιο"/>
          <p:cNvSpPr/>
          <p:nvPr/>
        </p:nvSpPr>
        <p:spPr>
          <a:xfrm>
            <a:off x="360577" y="1932553"/>
            <a:ext cx="18535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l-GR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l-GR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ΔΙΑΤΡΟΦΗ</a:t>
            </a:r>
            <a:endParaRPr lang="el-GR" dirty="0">
              <a:solidFill>
                <a:srgbClr val="FF0000"/>
              </a:solidFill>
            </a:endParaRPr>
          </a:p>
        </p:txBody>
      </p:sp>
      <p:sp>
        <p:nvSpPr>
          <p:cNvPr id="14" name="13 - Ορθογώνιο"/>
          <p:cNvSpPr/>
          <p:nvPr/>
        </p:nvSpPr>
        <p:spPr>
          <a:xfrm>
            <a:off x="714348" y="142853"/>
            <a:ext cx="70723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l-GR" sz="2000" b="1" dirty="0" smtClean="0">
                <a:solidFill>
                  <a:srgbClr val="FFFF00"/>
                </a:solidFill>
                <a:latin typeface="Arial Black" pitchFamily="34" charset="0"/>
                <a:cs typeface="Arial" pitchFamily="34" charset="0"/>
              </a:rPr>
              <a:t>      </a:t>
            </a:r>
            <a:r>
              <a:rPr lang="el-GR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Black" pitchFamily="34" charset="0"/>
                <a:cs typeface="Arial" pitchFamily="34" charset="0"/>
              </a:rPr>
              <a:t>Υπάρχει σχέση μεταξύ των προβλημάτων του στόματος και της γενικής υγείας;</a:t>
            </a:r>
            <a:endParaRPr lang="el-GR" sz="2000" b="1" dirty="0">
              <a:solidFill>
                <a:schemeClr val="tx1">
                  <a:lumMod val="95000"/>
                  <a:lumOff val="5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15" name="14 - Ορθογώνιο"/>
          <p:cNvSpPr/>
          <p:nvPr/>
        </p:nvSpPr>
        <p:spPr>
          <a:xfrm>
            <a:off x="710607" y="2436370"/>
            <a:ext cx="11535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l-GR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ΥΓΙΕΙΝΗ</a:t>
            </a:r>
            <a:endParaRPr lang="el-GR" dirty="0">
              <a:solidFill>
                <a:srgbClr val="FF0000"/>
              </a:solidFill>
            </a:endParaRPr>
          </a:p>
        </p:txBody>
      </p:sp>
      <p:sp>
        <p:nvSpPr>
          <p:cNvPr id="16" name="15 - Ορθογώνιο"/>
          <p:cNvSpPr/>
          <p:nvPr/>
        </p:nvSpPr>
        <p:spPr>
          <a:xfrm>
            <a:off x="578968" y="5282635"/>
            <a:ext cx="14167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l-GR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l-GR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ΔΙΑΒΗΤΗΣ</a:t>
            </a:r>
            <a:endParaRPr lang="el-GR" dirty="0">
              <a:solidFill>
                <a:srgbClr val="FF0000"/>
              </a:solidFill>
            </a:endParaRPr>
          </a:p>
        </p:txBody>
      </p:sp>
      <p:sp>
        <p:nvSpPr>
          <p:cNvPr id="17" name="16 - Ορθογώνιο"/>
          <p:cNvSpPr/>
          <p:nvPr/>
        </p:nvSpPr>
        <p:spPr>
          <a:xfrm>
            <a:off x="6786570" y="5068685"/>
            <a:ext cx="22145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l-GR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ΒΛΑΒΕΣ ΜΑΛΑΚΩΝ ΙΣΤΩΝ</a:t>
            </a:r>
            <a:endParaRPr lang="el-GR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17 - Ορθογώνιο"/>
          <p:cNvSpPr/>
          <p:nvPr/>
        </p:nvSpPr>
        <p:spPr>
          <a:xfrm>
            <a:off x="336626" y="1428736"/>
            <a:ext cx="19014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l-GR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ΤΡΟΠΟΣ ΖΩΗΣ</a:t>
            </a:r>
            <a:endParaRPr lang="el-GR" dirty="0">
              <a:solidFill>
                <a:srgbClr val="FF0000"/>
              </a:solidFill>
            </a:endParaRPr>
          </a:p>
        </p:txBody>
      </p:sp>
      <p:sp>
        <p:nvSpPr>
          <p:cNvPr id="19" name="18 - Ορθογώνιο"/>
          <p:cNvSpPr/>
          <p:nvPr/>
        </p:nvSpPr>
        <p:spPr>
          <a:xfrm>
            <a:off x="225306" y="3998002"/>
            <a:ext cx="21241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l-GR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ΣΥΣΤΗΜΑΤΙΚΕΣ ΝΟΣΟΙ</a:t>
            </a:r>
            <a:endParaRPr lang="el-GR" dirty="0">
              <a:solidFill>
                <a:srgbClr val="FF0000"/>
              </a:solidFill>
            </a:endParaRPr>
          </a:p>
        </p:txBody>
      </p:sp>
      <p:sp>
        <p:nvSpPr>
          <p:cNvPr id="20" name="19 - Ορθογώνιο"/>
          <p:cNvSpPr/>
          <p:nvPr/>
        </p:nvSpPr>
        <p:spPr>
          <a:xfrm>
            <a:off x="564958" y="4778818"/>
            <a:ext cx="14448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l-GR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l-GR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ΦΑΡΜΑΚΑ</a:t>
            </a:r>
            <a:endParaRPr lang="el-GR" dirty="0">
              <a:solidFill>
                <a:srgbClr val="FF0000"/>
              </a:solidFill>
            </a:endParaRPr>
          </a:p>
        </p:txBody>
      </p:sp>
      <p:sp>
        <p:nvSpPr>
          <p:cNvPr id="21" name="20 - Ορθογώνιο"/>
          <p:cNvSpPr/>
          <p:nvPr/>
        </p:nvSpPr>
        <p:spPr>
          <a:xfrm>
            <a:off x="470445" y="5786454"/>
            <a:ext cx="16338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l-GR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l-GR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ΑΤΥΧΗΜΑΤΑ</a:t>
            </a:r>
            <a:endParaRPr lang="el-GR" dirty="0">
              <a:solidFill>
                <a:srgbClr val="FF0000"/>
              </a:solidFill>
            </a:endParaRPr>
          </a:p>
        </p:txBody>
      </p:sp>
      <p:sp>
        <p:nvSpPr>
          <p:cNvPr id="22" name="21 - Ορθογώνιο"/>
          <p:cNvSpPr/>
          <p:nvPr/>
        </p:nvSpPr>
        <p:spPr>
          <a:xfrm>
            <a:off x="6715132" y="3215674"/>
            <a:ext cx="23574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l-GR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ΟΡΘΟΔΟΝΤΙΚΑ</a:t>
            </a:r>
          </a:p>
          <a:p>
            <a:pPr algn="ctr">
              <a:defRPr/>
            </a:pPr>
            <a:r>
              <a:rPr lang="el-GR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ΠΡΟΒΛΗΜΑΤΑ </a:t>
            </a:r>
          </a:p>
        </p:txBody>
      </p:sp>
      <p:sp>
        <p:nvSpPr>
          <p:cNvPr id="23" name="22 - Ορθογώνιο"/>
          <p:cNvSpPr/>
          <p:nvPr/>
        </p:nvSpPr>
        <p:spPr>
          <a:xfrm>
            <a:off x="6786570" y="4142180"/>
            <a:ext cx="22145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l-GR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ΟΔΟΝΤΙΚΑ</a:t>
            </a:r>
          </a:p>
          <a:p>
            <a:pPr algn="ctr"/>
            <a:r>
              <a:rPr lang="el-GR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ΤΡΑΥΜΑΤΑ</a:t>
            </a:r>
          </a:p>
        </p:txBody>
      </p:sp>
      <p:sp>
        <p:nvSpPr>
          <p:cNvPr id="24" name="23 - Ορθογώνιο"/>
          <p:cNvSpPr/>
          <p:nvPr/>
        </p:nvSpPr>
        <p:spPr>
          <a:xfrm>
            <a:off x="358673" y="2940187"/>
            <a:ext cx="185738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l-GR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ΣΥΓΓΕΝΗ ΠΡΟΒΛΗΜΑΤΑ ΥΓΕΙΑΣ</a:t>
            </a:r>
            <a:endParaRPr lang="el-GR" dirty="0">
              <a:solidFill>
                <a:srgbClr val="FF0000"/>
              </a:solidFill>
            </a:endParaRPr>
          </a:p>
        </p:txBody>
      </p:sp>
      <p:sp>
        <p:nvSpPr>
          <p:cNvPr id="25" name="24 - Δεξιό άγκιστρο"/>
          <p:cNvSpPr/>
          <p:nvPr/>
        </p:nvSpPr>
        <p:spPr>
          <a:xfrm>
            <a:off x="2357422" y="1285860"/>
            <a:ext cx="3071834" cy="4929222"/>
          </a:xfrm>
          <a:prstGeom prst="rightBrace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cxnSp>
        <p:nvCxnSpPr>
          <p:cNvPr id="27" name="26 - Ευθύγραμμο βέλος σύνδεσης"/>
          <p:cNvCxnSpPr>
            <a:stCxn id="25" idx="1"/>
            <a:endCxn id="9" idx="1"/>
          </p:cNvCxnSpPr>
          <p:nvPr/>
        </p:nvCxnSpPr>
        <p:spPr>
          <a:xfrm rot="10800000" flipH="1">
            <a:off x="5429256" y="1824327"/>
            <a:ext cx="1643058" cy="1926144"/>
          </a:xfrm>
          <a:prstGeom prst="straightConnector1">
            <a:avLst/>
          </a:prstGeom>
          <a:ln w="28575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28 - Ευθύγραμμο βέλος σύνδεσης"/>
          <p:cNvCxnSpPr>
            <a:stCxn id="25" idx="1"/>
          </p:cNvCxnSpPr>
          <p:nvPr/>
        </p:nvCxnSpPr>
        <p:spPr>
          <a:xfrm rot="10800000" flipH="1">
            <a:off x="5429256" y="2714621"/>
            <a:ext cx="1500198" cy="1035851"/>
          </a:xfrm>
          <a:prstGeom prst="straightConnector1">
            <a:avLst/>
          </a:prstGeom>
          <a:ln w="28575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30 - Ευθύγραμμο βέλος σύνδεσης"/>
          <p:cNvCxnSpPr>
            <a:stCxn id="25" idx="1"/>
          </p:cNvCxnSpPr>
          <p:nvPr/>
        </p:nvCxnSpPr>
        <p:spPr>
          <a:xfrm rot="10800000" flipH="1">
            <a:off x="5429256" y="3571877"/>
            <a:ext cx="1500198" cy="178595"/>
          </a:xfrm>
          <a:prstGeom prst="straightConnector1">
            <a:avLst/>
          </a:prstGeom>
          <a:ln w="28575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32 - Ευθύγραμμο βέλος σύνδεσης"/>
          <p:cNvCxnSpPr>
            <a:stCxn id="25" idx="1"/>
          </p:cNvCxnSpPr>
          <p:nvPr/>
        </p:nvCxnSpPr>
        <p:spPr>
          <a:xfrm rot="10800000" flipH="1" flipV="1">
            <a:off x="5429256" y="3750470"/>
            <a:ext cx="1785950" cy="678661"/>
          </a:xfrm>
          <a:prstGeom prst="straightConnector1">
            <a:avLst/>
          </a:prstGeom>
          <a:ln w="28575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34 - Ευθύγραμμο βέλος σύνδεσης"/>
          <p:cNvCxnSpPr>
            <a:stCxn id="25" idx="1"/>
            <a:endCxn id="17" idx="1"/>
          </p:cNvCxnSpPr>
          <p:nvPr/>
        </p:nvCxnSpPr>
        <p:spPr>
          <a:xfrm rot="10800000" flipH="1" flipV="1">
            <a:off x="5429256" y="3750471"/>
            <a:ext cx="1357314" cy="1641380"/>
          </a:xfrm>
          <a:prstGeom prst="straightConnector1">
            <a:avLst/>
          </a:prstGeom>
          <a:ln w="28575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Αποτέλεσμα εικόνας για  dental care to special needs patients cartoons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8325792" y="1"/>
            <a:ext cx="818207" cy="571480"/>
          </a:xfrm>
          <a:prstGeom prst="rect">
            <a:avLst/>
          </a:prstGeom>
          <a:noFill/>
        </p:spPr>
      </p:pic>
      <p:sp>
        <p:nvSpPr>
          <p:cNvPr id="5" name="4 - TextBox"/>
          <p:cNvSpPr txBox="1"/>
          <p:nvPr/>
        </p:nvSpPr>
        <p:spPr>
          <a:xfrm>
            <a:off x="714348" y="214290"/>
            <a:ext cx="76003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2400" dirty="0" smtClean="0">
                <a:latin typeface="Arial Black" pitchFamily="34" charset="0"/>
              </a:rPr>
              <a:t>Ποιά είναι τα συνήθη οδοντιατρικά προβλήματα ενός ειδικού παιδιού;</a:t>
            </a:r>
            <a:endParaRPr lang="el-GR" sz="2400" dirty="0">
              <a:latin typeface="Arial Black" pitchFamily="34" charset="0"/>
            </a:endParaRPr>
          </a:p>
        </p:txBody>
      </p:sp>
      <p:sp>
        <p:nvSpPr>
          <p:cNvPr id="9" name="8 - Στρογγυλεμένο ορθογώνιο"/>
          <p:cNvSpPr/>
          <p:nvPr/>
        </p:nvSpPr>
        <p:spPr>
          <a:xfrm>
            <a:off x="3500430" y="1428736"/>
            <a:ext cx="2214578" cy="1643074"/>
          </a:xfrm>
          <a:prstGeom prst="roundRect">
            <a:avLst/>
          </a:prstGeom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l-GR" b="1" dirty="0" smtClean="0"/>
              <a:t>Πολλά εξαρτώνται από τα ειδικά προβλήματα υγείας </a:t>
            </a:r>
            <a:endParaRPr lang="el-GR" b="1" dirty="0"/>
          </a:p>
        </p:txBody>
      </p:sp>
      <p:sp>
        <p:nvSpPr>
          <p:cNvPr id="6" name="5 - Στρογγυλεμένο ορθογώνιο"/>
          <p:cNvSpPr/>
          <p:nvPr/>
        </p:nvSpPr>
        <p:spPr>
          <a:xfrm>
            <a:off x="4429124" y="3571876"/>
            <a:ext cx="1643074" cy="928694"/>
          </a:xfrm>
          <a:prstGeom prst="roundRect">
            <a:avLst/>
          </a:prstGeom>
          <a:ln w="5715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l-GR" b="1" dirty="0" smtClean="0"/>
              <a:t>Ορθοδοντικά προβλήματα</a:t>
            </a:r>
            <a:endParaRPr lang="el-GR" b="1" dirty="0"/>
          </a:p>
        </p:txBody>
      </p:sp>
      <p:sp>
        <p:nvSpPr>
          <p:cNvPr id="7" name="6 - Στρογγυλεμένο ορθογώνιο"/>
          <p:cNvSpPr/>
          <p:nvPr/>
        </p:nvSpPr>
        <p:spPr>
          <a:xfrm>
            <a:off x="1928794" y="5072074"/>
            <a:ext cx="1643074" cy="928694"/>
          </a:xfrm>
          <a:prstGeom prst="roundRect">
            <a:avLst/>
          </a:prstGeom>
          <a:ln w="5715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l-GR" b="1" dirty="0" smtClean="0"/>
              <a:t>Οδοντικές τερηδόνες</a:t>
            </a:r>
            <a:endParaRPr lang="el-GR" b="1" dirty="0"/>
          </a:p>
        </p:txBody>
      </p:sp>
      <p:sp>
        <p:nvSpPr>
          <p:cNvPr id="8" name="7 - Στρογγυλεμένο ορθογώνιο"/>
          <p:cNvSpPr/>
          <p:nvPr/>
        </p:nvSpPr>
        <p:spPr>
          <a:xfrm>
            <a:off x="1357290" y="3000372"/>
            <a:ext cx="1928826" cy="1357322"/>
          </a:xfrm>
          <a:prstGeom prst="roundRect">
            <a:avLst/>
          </a:prstGeom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l-GR" b="1" dirty="0" smtClean="0"/>
              <a:t>Μειωμένη  ικανότητα στοματικής υγιεινής</a:t>
            </a:r>
            <a:endParaRPr lang="el-GR" b="1" dirty="0"/>
          </a:p>
        </p:txBody>
      </p:sp>
      <p:sp>
        <p:nvSpPr>
          <p:cNvPr id="10" name="9 - Στρογγυλεμένο ορθογώνιο"/>
          <p:cNvSpPr/>
          <p:nvPr/>
        </p:nvSpPr>
        <p:spPr>
          <a:xfrm>
            <a:off x="5572132" y="5072074"/>
            <a:ext cx="1643074" cy="928694"/>
          </a:xfrm>
          <a:prstGeom prst="roundRect">
            <a:avLst/>
          </a:prstGeom>
          <a:ln w="571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l-GR" b="1" dirty="0" smtClean="0"/>
              <a:t>Περιοδοντικά προβλήματα</a:t>
            </a:r>
            <a:endParaRPr lang="el-GR" b="1" dirty="0"/>
          </a:p>
        </p:txBody>
      </p:sp>
      <p:sp>
        <p:nvSpPr>
          <p:cNvPr id="11" name="10 - Στρογγυλεμένο ορθογώνιο"/>
          <p:cNvSpPr/>
          <p:nvPr/>
        </p:nvSpPr>
        <p:spPr>
          <a:xfrm>
            <a:off x="6500826" y="2000240"/>
            <a:ext cx="2000264" cy="1357322"/>
          </a:xfrm>
          <a:prstGeom prst="roundRect">
            <a:avLst/>
          </a:prstGeom>
          <a:ln w="571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l-GR" b="1" dirty="0" smtClean="0"/>
              <a:t>Φαρμακευτική αγωγή μπορεί να επηρεάζει τη στοματική υγεία</a:t>
            </a:r>
            <a:endParaRPr lang="el-GR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6" grpId="0" animBg="1"/>
      <p:bldP spid="7" grpId="0" animBg="1"/>
      <p:bldP spid="8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TextBox"/>
          <p:cNvSpPr txBox="1"/>
          <p:nvPr/>
        </p:nvSpPr>
        <p:spPr>
          <a:xfrm>
            <a:off x="723831" y="357166"/>
            <a:ext cx="769633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l-GR" sz="2800" dirty="0" smtClean="0">
                <a:latin typeface="Arial Black" pitchFamily="34" charset="0"/>
              </a:rPr>
              <a:t>Πρόληψη οδοντιατρικών προβλημάτων</a:t>
            </a:r>
            <a:endParaRPr lang="en-US" sz="2800" dirty="0" smtClean="0">
              <a:latin typeface="Arial Black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el-GR" sz="2400" dirty="0" smtClean="0">
                <a:solidFill>
                  <a:srgbClr val="FF0000"/>
                </a:solidFill>
                <a:latin typeface="Arial Black" pitchFamily="34" charset="0"/>
              </a:rPr>
              <a:t>Πώς;;</a:t>
            </a:r>
            <a:endParaRPr lang="el-GR" sz="24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" name="2 - TextBox"/>
          <p:cNvSpPr txBox="1"/>
          <p:nvPr/>
        </p:nvSpPr>
        <p:spPr>
          <a:xfrm>
            <a:off x="571472" y="1643050"/>
            <a:ext cx="785818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l-GR" sz="1600" b="1" dirty="0" smtClean="0">
                <a:latin typeface="Arial" pitchFamily="34" charset="0"/>
                <a:cs typeface="Arial" pitchFamily="34" charset="0"/>
              </a:rPr>
              <a:t>Υγιεινή Στοματικής Κοιλότητας → Βούρτσισμα  2 φορές / ημερησίως        </a:t>
            </a:r>
            <a:r>
              <a:rPr lang="el-GR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Πώς επιτυγχάνεται </a:t>
            </a:r>
            <a:r>
              <a:rPr lang="el-GR" sz="1600" dirty="0" smtClean="0">
                <a:latin typeface="Arial" pitchFamily="34" charset="0"/>
                <a:cs typeface="Arial" pitchFamily="34" charset="0"/>
              </a:rPr>
              <a:t>:  Διδασκαλία  γονέων – φροντιστών για τεχνική, σωστή θέση , βοηθήματα στοματικής υγιεινής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l-GR" sz="1600" b="1" dirty="0" smtClean="0">
                <a:latin typeface="Arial" pitchFamily="34" charset="0"/>
                <a:cs typeface="Arial" pitchFamily="34" charset="0"/>
              </a:rPr>
              <a:t>Επίσκεψη στο οδοντιατρείο  : Προετοιμασία</a:t>
            </a:r>
            <a:r>
              <a:rPr lang="el-GR" sz="1600" dirty="0" smtClean="0">
                <a:latin typeface="Arial" pitchFamily="34" charset="0"/>
                <a:cs typeface="Arial" pitchFamily="34" charset="0"/>
              </a:rPr>
              <a:t> του παιδιού (εξοικείωση) , κατάλληλη συμπεριφορά / τεχνική </a:t>
            </a:r>
            <a:r>
              <a:rPr lang="el-GR" sz="1600" i="1" dirty="0" smtClean="0">
                <a:latin typeface="Arial" pitchFamily="34" charset="0"/>
                <a:cs typeface="Arial" pitchFamily="34" charset="0"/>
              </a:rPr>
              <a:t>Πες – Δείξε – Κάνε </a:t>
            </a:r>
            <a:endParaRPr lang="el-GR" sz="1600" b="1" dirty="0" smtClean="0">
              <a:latin typeface="Arial" pitchFamily="34" charset="0"/>
              <a:cs typeface="Arial" pitchFamily="34" charset="0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l-GR" sz="1600" b="1" dirty="0" smtClean="0">
                <a:latin typeface="Arial" pitchFamily="34" charset="0"/>
                <a:cs typeface="Arial" pitchFamily="34" charset="0"/>
              </a:rPr>
              <a:t>Φθορίωση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1600" b="1" dirty="0" smtClean="0">
                <a:latin typeface="Arial" pitchFamily="34" charset="0"/>
                <a:cs typeface="Arial" pitchFamily="34" charset="0"/>
              </a:rPr>
              <a:t>Sealants</a:t>
            </a:r>
            <a:r>
              <a:rPr lang="el-GR" sz="1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600" b="1" dirty="0" smtClean="0">
                <a:latin typeface="Arial" pitchFamily="34" charset="0"/>
                <a:cs typeface="Arial" pitchFamily="34" charset="0"/>
              </a:rPr>
              <a:t>-</a:t>
            </a:r>
            <a:r>
              <a:rPr lang="el-GR" sz="1600" b="1" dirty="0" smtClean="0">
                <a:latin typeface="Arial" pitchFamily="34" charset="0"/>
                <a:cs typeface="Arial" pitchFamily="34" charset="0"/>
              </a:rPr>
              <a:t> προληπτικά σφραγίσματα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l-GR" sz="1600" b="1" dirty="0" smtClean="0">
                <a:latin typeface="Arial" pitchFamily="34" charset="0"/>
                <a:cs typeface="Arial" pitchFamily="34" charset="0"/>
              </a:rPr>
              <a:t> Συχνές επανεξετάσεις</a:t>
            </a:r>
            <a:endParaRPr lang="en-US" sz="1600" b="1" dirty="0" smtClean="0">
              <a:latin typeface="Arial" pitchFamily="34" charset="0"/>
              <a:cs typeface="Arial" pitchFamily="34" charset="0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l-GR" sz="1600" b="1" dirty="0" smtClean="0">
                <a:latin typeface="Arial" pitchFamily="34" charset="0"/>
                <a:cs typeface="Arial" pitchFamily="34" charset="0"/>
              </a:rPr>
              <a:t>Σωστή διατροφή παιδιών</a:t>
            </a:r>
            <a:endParaRPr lang="en-US" sz="1600" b="1" i="1" dirty="0" smtClean="0">
              <a:latin typeface="Arial" pitchFamily="34" charset="0"/>
              <a:cs typeface="Arial" pitchFamily="34" charset="0"/>
            </a:endParaRPr>
          </a:p>
          <a:p>
            <a:pPr marL="342900" indent="-342900">
              <a:lnSpc>
                <a:spcPct val="150000"/>
              </a:lnSpc>
            </a:pPr>
            <a:r>
              <a:rPr lang="el-GR" sz="1600" b="1" dirty="0" smtClean="0">
                <a:latin typeface="Arial" pitchFamily="34" charset="0"/>
                <a:cs typeface="Arial" pitchFamily="34" charset="0"/>
              </a:rPr>
              <a:t> </a:t>
            </a:r>
          </a:p>
        </p:txBody>
      </p:sp>
      <p:pic>
        <p:nvPicPr>
          <p:cNvPr id="5" name="Picture 6" descr="Αποτέλεσμα εικόνας για  dental care to special needs patients cartoon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15338" y="0"/>
            <a:ext cx="928694" cy="6486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- TextBox"/>
          <p:cNvSpPr txBox="1"/>
          <p:nvPr/>
        </p:nvSpPr>
        <p:spPr>
          <a:xfrm>
            <a:off x="357158" y="4429132"/>
            <a:ext cx="4071966" cy="2314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el-GR" sz="1400" dirty="0" smtClean="0">
                <a:latin typeface="Arial" pitchFamily="34" charset="0"/>
                <a:cs typeface="Arial" pitchFamily="34" charset="0"/>
              </a:rPr>
              <a:t>Μεγαλύτερες</a:t>
            </a: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el-GR" sz="1400" dirty="0" smtClean="0">
                <a:latin typeface="Arial" pitchFamily="34" charset="0"/>
                <a:cs typeface="Arial" pitchFamily="34" charset="0"/>
              </a:rPr>
              <a:t>Μαλακή υφή</a:t>
            </a: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el-GR" sz="1400" dirty="0" smtClean="0">
                <a:latin typeface="Arial" pitchFamily="34" charset="0"/>
                <a:cs typeface="Arial" pitchFamily="34" charset="0"/>
              </a:rPr>
              <a:t>Τριών όψεων - κεφαλή τριχών υπό γωνία</a:t>
            </a: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el-GR" sz="1400" dirty="0" smtClean="0">
                <a:latin typeface="Arial" pitchFamily="34" charset="0"/>
                <a:cs typeface="Arial" pitchFamily="34" charset="0"/>
              </a:rPr>
              <a:t>Λαβές για δυσπρόσιτα μέρη</a:t>
            </a: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el-GR" sz="1400" dirty="0" smtClean="0">
                <a:latin typeface="Arial" pitchFamily="34" charset="0"/>
                <a:cs typeface="Arial" pitchFamily="34" charset="0"/>
              </a:rPr>
              <a:t>Τροποποιημένη λαβή για ευκολία συγκράτησης</a:t>
            </a: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endParaRPr lang="el-GR" sz="1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4" name="Picture 6" descr="Αποτέλεσμα εικόνας για  dental care to special needs patients cartoons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7929587" y="80433"/>
            <a:ext cx="1214414" cy="848213"/>
          </a:xfrm>
          <a:prstGeom prst="rect">
            <a:avLst/>
          </a:prstGeom>
          <a:noFill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 l="8256" t="9233" r="52833" b="68905"/>
          <a:stretch>
            <a:fillRect/>
          </a:stretch>
        </p:blipFill>
        <p:spPr bwMode="auto">
          <a:xfrm>
            <a:off x="2571736" y="1428736"/>
            <a:ext cx="3071834" cy="2362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</p:pic>
      <p:pic>
        <p:nvPicPr>
          <p:cNvPr id="10" name="9 - Εικόνα" descr="fef767661d58e725df518038de6c69c8--dental-care-personal-care.jpg"/>
          <p:cNvPicPr>
            <a:picLocks noChangeAspect="1"/>
          </p:cNvPicPr>
          <p:nvPr/>
        </p:nvPicPr>
        <p:blipFill>
          <a:blip r:embed="rId4" cstate="print"/>
          <a:srcRect l="3000" t="2500" r="3999" b="2499"/>
          <a:stretch>
            <a:fillRect/>
          </a:stretch>
        </p:blipFill>
        <p:spPr>
          <a:xfrm>
            <a:off x="227442" y="1428736"/>
            <a:ext cx="2272856" cy="2786082"/>
          </a:xfrm>
          <a:prstGeom prst="rect">
            <a:avLst/>
          </a:prstGeom>
        </p:spPr>
      </p:pic>
      <p:grpSp>
        <p:nvGrpSpPr>
          <p:cNvPr id="17" name="16 - Ομάδα"/>
          <p:cNvGrpSpPr/>
          <p:nvPr/>
        </p:nvGrpSpPr>
        <p:grpSpPr>
          <a:xfrm>
            <a:off x="4857752" y="4429132"/>
            <a:ext cx="4286249" cy="2143140"/>
            <a:chOff x="4857752" y="4429132"/>
            <a:chExt cx="4286249" cy="2143140"/>
          </a:xfrm>
        </p:grpSpPr>
        <p:pic>
          <p:nvPicPr>
            <p:cNvPr id="11" name="10 - Εικόνα" descr="ToothbrushAdaption1High1.jp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857752" y="4429132"/>
              <a:ext cx="2241076" cy="2143116"/>
            </a:xfrm>
            <a:prstGeom prst="rect">
              <a:avLst/>
            </a:prstGeom>
          </p:spPr>
        </p:pic>
        <p:pic>
          <p:nvPicPr>
            <p:cNvPr id="12" name="11 - Εικόνα" descr="ToothbrushAdaption2High1.jp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073491" y="4429132"/>
              <a:ext cx="2070510" cy="2143140"/>
            </a:xfrm>
            <a:prstGeom prst="rect">
              <a:avLst/>
            </a:prstGeom>
          </p:spPr>
        </p:pic>
      </p:grpSp>
      <p:grpSp>
        <p:nvGrpSpPr>
          <p:cNvPr id="16" name="15 - Ομάδα"/>
          <p:cNvGrpSpPr/>
          <p:nvPr/>
        </p:nvGrpSpPr>
        <p:grpSpPr>
          <a:xfrm>
            <a:off x="5786446" y="1428736"/>
            <a:ext cx="3143272" cy="2941482"/>
            <a:chOff x="5786446" y="1428736"/>
            <a:chExt cx="3143272" cy="2941482"/>
          </a:xfrm>
        </p:grpSpPr>
        <p:pic>
          <p:nvPicPr>
            <p:cNvPr id="13" name="12 - Εικόνα" descr="ToothbrushAdaption3High1.jpg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786446" y="2571744"/>
              <a:ext cx="3143272" cy="1798474"/>
            </a:xfrm>
            <a:prstGeom prst="rect">
              <a:avLst/>
            </a:prstGeom>
          </p:spPr>
        </p:pic>
        <p:pic>
          <p:nvPicPr>
            <p:cNvPr id="15" name="14 - Εικόνα" descr="ToothbrushAdaption4High1.jpg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786446" y="1428736"/>
              <a:ext cx="3111522" cy="1143008"/>
            </a:xfrm>
            <a:prstGeom prst="rect">
              <a:avLst/>
            </a:prstGeom>
          </p:spPr>
        </p:pic>
      </p:grpSp>
      <p:sp>
        <p:nvSpPr>
          <p:cNvPr id="8" name="7 - TextBox"/>
          <p:cNvSpPr txBox="1"/>
          <p:nvPr/>
        </p:nvSpPr>
        <p:spPr>
          <a:xfrm>
            <a:off x="2928926" y="3857628"/>
            <a:ext cx="252024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1600" dirty="0" smtClean="0">
                <a:latin typeface="Arial Black" pitchFamily="34" charset="0"/>
              </a:rPr>
              <a:t>ΠΡΟΣΑΡΜΟΣΜΕΝΕΣ </a:t>
            </a:r>
          </a:p>
          <a:p>
            <a:r>
              <a:rPr lang="el-GR" sz="1600" dirty="0" smtClean="0">
                <a:latin typeface="Arial Black" pitchFamily="34" charset="0"/>
              </a:rPr>
              <a:t>ΟΔΟΝΤΟΒΟΥΡΤΣΕΣ</a:t>
            </a:r>
            <a:endParaRPr lang="el-GR" sz="1600" dirty="0">
              <a:latin typeface="Arial Black" pitchFamily="34" charset="0"/>
            </a:endParaRPr>
          </a:p>
        </p:txBody>
      </p:sp>
      <p:sp>
        <p:nvSpPr>
          <p:cNvPr id="2" name="1 - TextBox"/>
          <p:cNvSpPr txBox="1"/>
          <p:nvPr/>
        </p:nvSpPr>
        <p:spPr>
          <a:xfrm>
            <a:off x="446511" y="142852"/>
            <a:ext cx="8250978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l-GR" sz="2800" dirty="0" smtClean="0">
                <a:latin typeface="Arial Black" pitchFamily="34" charset="0"/>
              </a:rPr>
              <a:t>Πώς θα βουρτσίσω τα δόντια του παιδιού;</a:t>
            </a:r>
          </a:p>
          <a:p>
            <a:pPr algn="ctr">
              <a:lnSpc>
                <a:spcPct val="150000"/>
              </a:lnSpc>
            </a:pPr>
            <a:r>
              <a:rPr lang="el-GR" sz="2400" dirty="0" smtClean="0">
                <a:latin typeface="Arial Black" pitchFamily="34" charset="0"/>
              </a:rPr>
              <a:t>Βοηθήματα Στοματικής Υγιεινής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 l="4640" r="6771"/>
          <a:stretch>
            <a:fillRect/>
          </a:stretch>
        </p:blipFill>
        <p:spPr bwMode="auto">
          <a:xfrm>
            <a:off x="2928926" y="2205038"/>
            <a:ext cx="2571768" cy="20329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 t="11480" b="11989"/>
          <a:stretch>
            <a:fillRect/>
          </a:stretch>
        </p:blipFill>
        <p:spPr bwMode="auto">
          <a:xfrm>
            <a:off x="5643570" y="2380317"/>
            <a:ext cx="3423054" cy="183450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</p:pic>
      <p:pic>
        <p:nvPicPr>
          <p:cNvPr id="6" name="Picture 6" descr="Αποτέλεσμα εικόνας για  dental care to special needs patients cartoons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8325792" y="-24"/>
            <a:ext cx="818240" cy="571504"/>
          </a:xfrm>
          <a:prstGeom prst="rect">
            <a:avLst/>
          </a:prstGeom>
          <a:noFill/>
        </p:spPr>
      </p:pic>
      <p:sp>
        <p:nvSpPr>
          <p:cNvPr id="13" name="12 - TextBox"/>
          <p:cNvSpPr txBox="1"/>
          <p:nvPr/>
        </p:nvSpPr>
        <p:spPr>
          <a:xfrm>
            <a:off x="2643174" y="4357694"/>
            <a:ext cx="3429024" cy="23544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l-GR" sz="1400" b="1" dirty="0" smtClean="0">
                <a:latin typeface="Arial" pitchFamily="34" charset="0"/>
                <a:cs typeface="Arial" pitchFamily="34" charset="0"/>
              </a:rPr>
              <a:t>ΒΟΗΘΗΜΑΤΑ  </a:t>
            </a:r>
            <a:r>
              <a:rPr lang="el-GR" sz="1400" dirty="0" smtClean="0">
                <a:latin typeface="Arial" pitchFamily="34" charset="0"/>
                <a:cs typeface="Arial" pitchFamily="34" charset="0"/>
              </a:rPr>
              <a:t>από πλαστικό / καουτσούκ  ή γάζες τυλιγμένες σε ξύλινες σπάθες</a:t>
            </a:r>
          </a:p>
          <a:p>
            <a:pPr algn="ctr">
              <a:lnSpc>
                <a:spcPct val="150000"/>
              </a:lnSpc>
            </a:pPr>
            <a:r>
              <a:rPr lang="el-GR" sz="1400" dirty="0" smtClean="0">
                <a:latin typeface="Arial" pitchFamily="34" charset="0"/>
                <a:cs typeface="Arial" pitchFamily="34" charset="0"/>
              </a:rPr>
              <a:t>Κρατούν το στόμα των παιδιών ανοιχτό </a:t>
            </a:r>
          </a:p>
          <a:p>
            <a:pPr algn="ctr">
              <a:lnSpc>
                <a:spcPct val="150000"/>
              </a:lnSpc>
            </a:pPr>
            <a:r>
              <a:rPr lang="el-GR" sz="1400" dirty="0" smtClean="0">
                <a:latin typeface="Arial" pitchFamily="34" charset="0"/>
                <a:cs typeface="Arial" pitchFamily="34" charset="0"/>
              </a:rPr>
              <a:t>ώστε οι γονείς / φροντιστές να βλέπουν καλυτέρα και να καθαρίζουν αποτελεσματικότερα</a:t>
            </a:r>
            <a:endParaRPr lang="el-GR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13 - TextBox"/>
          <p:cNvSpPr txBox="1"/>
          <p:nvPr/>
        </p:nvSpPr>
        <p:spPr>
          <a:xfrm>
            <a:off x="214282" y="5000636"/>
            <a:ext cx="247506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l-GR" sz="1400" b="1" dirty="0" smtClean="0">
                <a:latin typeface="Arial" pitchFamily="34" charset="0"/>
                <a:cs typeface="Arial" pitchFamily="34" charset="0"/>
              </a:rPr>
              <a:t>ΗΛΕΚΤΡΙΚΕΣ ΟΔΟΝΤΟΒΟΥΡΤΣΕΣ </a:t>
            </a:r>
            <a:r>
              <a:rPr lang="el-GR" sz="1400" dirty="0" smtClean="0">
                <a:latin typeface="Arial" pitchFamily="34" charset="0"/>
                <a:cs typeface="Arial" pitchFamily="34" charset="0"/>
              </a:rPr>
              <a:t>με μικρή κεφαλή για ταχύτερο / ευκολότερο βούρτσισμα</a:t>
            </a:r>
            <a:endParaRPr lang="el-GR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14 - TextBox"/>
          <p:cNvSpPr txBox="1"/>
          <p:nvPr/>
        </p:nvSpPr>
        <p:spPr>
          <a:xfrm>
            <a:off x="6643703" y="4572008"/>
            <a:ext cx="200026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l-GR" sz="1400" b="1" dirty="0" smtClean="0">
                <a:latin typeface="Arial" pitchFamily="34" charset="0"/>
                <a:cs typeface="Arial" pitchFamily="34" charset="0"/>
              </a:rPr>
              <a:t>ΣΥΓΚΡΑΤΗΤΗΡΕΣ </a:t>
            </a:r>
            <a:r>
              <a:rPr lang="el-GR" sz="1400" dirty="0" smtClean="0">
                <a:latin typeface="Arial" pitchFamily="34" charset="0"/>
                <a:cs typeface="Arial" pitchFamily="34" charset="0"/>
              </a:rPr>
              <a:t>οδοντικού νήματος και </a:t>
            </a:r>
            <a:r>
              <a:rPr lang="el-GR" sz="1400" b="1" dirty="0" smtClean="0">
                <a:latin typeface="Arial" pitchFamily="34" charset="0"/>
                <a:cs typeface="Arial" pitchFamily="34" charset="0"/>
              </a:rPr>
              <a:t>ΜΕΣΟΔΟΝΤΙΑ </a:t>
            </a:r>
            <a:r>
              <a:rPr lang="el-GR" sz="1400" dirty="0" smtClean="0">
                <a:latin typeface="Arial" pitchFamily="34" charset="0"/>
                <a:cs typeface="Arial" pitchFamily="34" charset="0"/>
              </a:rPr>
              <a:t>βουρτσάκια</a:t>
            </a:r>
            <a:endParaRPr lang="el-GR" sz="1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7" name="16 - Εικόνα" descr="berus-gigi-elektrik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57158" y="1571612"/>
            <a:ext cx="1949395" cy="3194842"/>
          </a:xfrm>
          <a:prstGeom prst="rect">
            <a:avLst/>
          </a:prstGeom>
        </p:spPr>
      </p:pic>
      <p:sp>
        <p:nvSpPr>
          <p:cNvPr id="11" name="10 - TextBox"/>
          <p:cNvSpPr txBox="1"/>
          <p:nvPr/>
        </p:nvSpPr>
        <p:spPr>
          <a:xfrm>
            <a:off x="446511" y="142852"/>
            <a:ext cx="8250978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l-GR" sz="2800" dirty="0" smtClean="0">
                <a:latin typeface="Arial Black" pitchFamily="34" charset="0"/>
              </a:rPr>
              <a:t>Πώς θα βουρτσίσω τα δόντια του παιδιού;</a:t>
            </a:r>
          </a:p>
          <a:p>
            <a:pPr algn="ctr">
              <a:lnSpc>
                <a:spcPct val="150000"/>
              </a:lnSpc>
            </a:pPr>
            <a:r>
              <a:rPr lang="el-GR" sz="2400" dirty="0" smtClean="0">
                <a:latin typeface="Arial Black" pitchFamily="34" charset="0"/>
              </a:rPr>
              <a:t>Βοηθήματα Στοματικής Υγιεινής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Αποτέλεσμα εικόνας για  dental care to special needs patients cartoons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8130952" y="-24"/>
            <a:ext cx="1013080" cy="707590"/>
          </a:xfrm>
          <a:prstGeom prst="rect">
            <a:avLst/>
          </a:prstGeom>
          <a:noFill/>
        </p:spPr>
      </p:pic>
      <p:sp>
        <p:nvSpPr>
          <p:cNvPr id="4" name="3 - TextBox"/>
          <p:cNvSpPr txBox="1"/>
          <p:nvPr/>
        </p:nvSpPr>
        <p:spPr>
          <a:xfrm>
            <a:off x="428596" y="214290"/>
            <a:ext cx="792961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2400" dirty="0" smtClean="0">
                <a:latin typeface="Arial Black" pitchFamily="34" charset="0"/>
              </a:rPr>
              <a:t>Πώς θα βουρτσίσω τα δόντια του παιδιού;</a:t>
            </a:r>
          </a:p>
          <a:p>
            <a:pPr algn="ctr">
              <a:lnSpc>
                <a:spcPct val="150000"/>
              </a:lnSpc>
            </a:pPr>
            <a:r>
              <a:rPr lang="el-GR" sz="2000" dirty="0" smtClean="0">
                <a:latin typeface="Arial Black" pitchFamily="34" charset="0"/>
                <a:cs typeface="Arial" pitchFamily="34" charset="0"/>
              </a:rPr>
              <a:t>Ενδεδειγμένη </a:t>
            </a:r>
            <a:r>
              <a:rPr lang="el-GR" sz="2000" dirty="0" smtClean="0">
                <a:solidFill>
                  <a:srgbClr val="C00000"/>
                </a:solidFill>
                <a:latin typeface="Arial Black" pitchFamily="34" charset="0"/>
                <a:cs typeface="Arial" pitchFamily="34" charset="0"/>
              </a:rPr>
              <a:t>θέση </a:t>
            </a:r>
            <a:r>
              <a:rPr lang="el-GR" sz="2000" dirty="0" smtClean="0">
                <a:latin typeface="Arial Black" pitchFamily="34" charset="0"/>
                <a:cs typeface="Arial" pitchFamily="34" charset="0"/>
              </a:rPr>
              <a:t>φροντιστή για το</a:t>
            </a:r>
            <a:r>
              <a:rPr lang="el-GR" sz="2000" dirty="0" smtClean="0">
                <a:solidFill>
                  <a:srgbClr val="FF0000"/>
                </a:solidFill>
                <a:latin typeface="Arial Black" pitchFamily="34" charset="0"/>
                <a:cs typeface="Arial" pitchFamily="34" charset="0"/>
              </a:rPr>
              <a:t> </a:t>
            </a:r>
            <a:r>
              <a:rPr lang="el-GR" sz="2000" dirty="0" smtClean="0">
                <a:latin typeface="Arial Black" pitchFamily="34" charset="0"/>
                <a:cs typeface="Arial" pitchFamily="34" charset="0"/>
              </a:rPr>
              <a:t>βούρτσισμα </a:t>
            </a:r>
          </a:p>
        </p:txBody>
      </p:sp>
      <p:pic>
        <p:nvPicPr>
          <p:cNvPr id="7" name="Picture 2" descr="standbehindFemale2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428596" y="3857628"/>
            <a:ext cx="2738793" cy="2592723"/>
          </a:xfrm>
          <a:prstGeom prst="rect">
            <a:avLst/>
          </a:prstGeom>
          <a:noFill/>
        </p:spPr>
      </p:pic>
      <p:sp>
        <p:nvSpPr>
          <p:cNvPr id="8" name="7 - TextBox"/>
          <p:cNvSpPr txBox="1"/>
          <p:nvPr/>
        </p:nvSpPr>
        <p:spPr>
          <a:xfrm>
            <a:off x="785786" y="1334990"/>
            <a:ext cx="767464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l-GR" sz="16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ΤΙ ΠΡΟΣΕΧΟΥΜΕ:</a:t>
            </a:r>
          </a:p>
          <a:p>
            <a:pPr>
              <a:lnSpc>
                <a:spcPct val="150000"/>
              </a:lnSpc>
              <a:buFont typeface="Wingdings" pitchFamily="2" charset="2"/>
              <a:buChar char="§"/>
            </a:pPr>
            <a:r>
              <a:rPr lang="el-GR" sz="1600" dirty="0" smtClean="0">
                <a:latin typeface="Arial" pitchFamily="34" charset="0"/>
                <a:cs typeface="Arial" pitchFamily="34" charset="0"/>
              </a:rPr>
              <a:t> Υποστηρίζουμε πάντα το κεφάλι ώστε :</a:t>
            </a:r>
          </a:p>
          <a:p>
            <a:pPr>
              <a:lnSpc>
                <a:spcPct val="150000"/>
              </a:lnSpc>
            </a:pPr>
            <a:r>
              <a:rPr lang="el-GR" sz="1600" dirty="0" smtClean="0">
                <a:latin typeface="Arial" pitchFamily="34" charset="0"/>
                <a:cs typeface="Arial" pitchFamily="34" charset="0"/>
              </a:rPr>
              <a:t>               1) να έχουμε καλύτερη οπτική επαφή με το στόμα</a:t>
            </a:r>
          </a:p>
          <a:p>
            <a:pPr>
              <a:lnSpc>
                <a:spcPct val="150000"/>
              </a:lnSpc>
            </a:pPr>
            <a:r>
              <a:rPr lang="el-GR" sz="1600" dirty="0" smtClean="0">
                <a:latin typeface="Arial" pitchFamily="34" charset="0"/>
                <a:cs typeface="Arial" pitchFamily="34" charset="0"/>
              </a:rPr>
              <a:t>               2) να ελέγχουμε καλυτέρα τις κινήσεις μας</a:t>
            </a:r>
          </a:p>
          <a:p>
            <a:pPr>
              <a:lnSpc>
                <a:spcPct val="150000"/>
              </a:lnSpc>
              <a:buFont typeface="Wingdings" pitchFamily="2" charset="2"/>
              <a:buChar char="§"/>
            </a:pPr>
            <a:r>
              <a:rPr lang="el-GR" sz="1600" dirty="0" smtClean="0">
                <a:latin typeface="Arial" pitchFamily="34" charset="0"/>
                <a:cs typeface="Arial" pitchFamily="34" charset="0"/>
              </a:rPr>
              <a:t> Προσέχουμε να μην ενεργοποιήσουμε αντανακλαστικά εμέτου ή πνιγμού ( Δεν  γυρίζουμε το κεφάλι προς τα πίσω )</a:t>
            </a:r>
            <a:endParaRPr lang="el-GR" sz="1600" dirty="0"/>
          </a:p>
        </p:txBody>
      </p:sp>
      <p:sp>
        <p:nvSpPr>
          <p:cNvPr id="9" name="8 - TextBox"/>
          <p:cNvSpPr txBox="1"/>
          <p:nvPr/>
        </p:nvSpPr>
        <p:spPr>
          <a:xfrm>
            <a:off x="3500430" y="3857628"/>
            <a:ext cx="47949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000" dirty="0" smtClean="0">
                <a:latin typeface="Arial Black" pitchFamily="34" charset="0"/>
              </a:rPr>
              <a:t>ΤΟ ΠΑΙΔΙ ΚΑΘΕΤΑΙ ΣΕ ΚΑΡΕΚΛΑ</a:t>
            </a:r>
            <a:endParaRPr lang="el-GR" sz="2000" dirty="0">
              <a:latin typeface="Arial Black" pitchFamily="34" charset="0"/>
            </a:endParaRPr>
          </a:p>
        </p:txBody>
      </p:sp>
      <p:sp>
        <p:nvSpPr>
          <p:cNvPr id="10" name="9 - TextBox"/>
          <p:cNvSpPr txBox="1"/>
          <p:nvPr/>
        </p:nvSpPr>
        <p:spPr>
          <a:xfrm>
            <a:off x="3500430" y="4286256"/>
            <a:ext cx="521497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l-GR" sz="1400" dirty="0" smtClean="0">
                <a:latin typeface="Arial" pitchFamily="34" charset="0"/>
                <a:cs typeface="Arial" pitchFamily="34" charset="0"/>
              </a:rPr>
              <a:t> Καθίστε πίσω από το παιδί </a:t>
            </a:r>
          </a:p>
          <a:p>
            <a:pPr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l-GR" sz="1400" dirty="0" smtClean="0">
                <a:latin typeface="Arial" pitchFamily="34" charset="0"/>
                <a:cs typeface="Arial" pitchFamily="34" charset="0"/>
              </a:rPr>
              <a:t> Ακουμπήστε το σώμα σας στον τοίχο ώστε να σας προσφέρει αντίσταση.</a:t>
            </a:r>
          </a:p>
          <a:p>
            <a:pPr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l-GR" sz="1400" dirty="0" smtClean="0">
                <a:latin typeface="Arial" pitchFamily="34" charset="0"/>
                <a:cs typeface="Arial" pitchFamily="34" charset="0"/>
              </a:rPr>
              <a:t> Με το δεξί χέρι βουρτσίστε τα δόντια του παιδιού.</a:t>
            </a:r>
          </a:p>
          <a:p>
            <a:pPr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l-GR" sz="1400" dirty="0" smtClean="0">
                <a:latin typeface="Arial" pitchFamily="34" charset="0"/>
                <a:cs typeface="Arial" pitchFamily="34" charset="0"/>
              </a:rPr>
              <a:t> Με το αριστερό χέρι το οποίο στηρίζεται στον τοίχο (αντίσταση) κρατήστε  απαλά, αλλά  σταθερά το κεφάλι του παιδιού.</a:t>
            </a:r>
          </a:p>
          <a:p>
            <a:pPr algn="just">
              <a:lnSpc>
                <a:spcPct val="150000"/>
              </a:lnSpc>
            </a:pPr>
            <a:endParaRPr lang="el-GR" sz="14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 l="10573" t="6082" r="9226" b="11257"/>
          <a:stretch>
            <a:fillRect/>
          </a:stretch>
        </p:blipFill>
        <p:spPr bwMode="auto">
          <a:xfrm>
            <a:off x="642911" y="1714488"/>
            <a:ext cx="1900598" cy="279900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</p:pic>
      <p:grpSp>
        <p:nvGrpSpPr>
          <p:cNvPr id="12" name="11 - Ομάδα"/>
          <p:cNvGrpSpPr/>
          <p:nvPr/>
        </p:nvGrpSpPr>
        <p:grpSpPr>
          <a:xfrm>
            <a:off x="4143372" y="1857364"/>
            <a:ext cx="4500594" cy="2357454"/>
            <a:chOff x="4143372" y="1500174"/>
            <a:chExt cx="4929222" cy="2714644"/>
          </a:xfrm>
        </p:grpSpPr>
        <p:pic>
          <p:nvPicPr>
            <p:cNvPr id="2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 r="9255" b="16507"/>
            <a:stretch>
              <a:fillRect/>
            </a:stretch>
          </p:blipFill>
          <p:spPr bwMode="auto">
            <a:xfrm>
              <a:off x="4143372" y="1500174"/>
              <a:ext cx="2336508" cy="271211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</p:pic>
        <p:pic>
          <p:nvPicPr>
            <p:cNvPr id="4" name="Picture 2" descr="sitbehindMale2"/>
            <p:cNvPicPr>
              <a:picLocks noChangeAspect="1" noChangeArrowheads="1"/>
            </p:cNvPicPr>
            <p:nvPr/>
          </p:nvPicPr>
          <p:blipFill>
            <a:blip r:embed="rId5" cstate="print"/>
            <a:srcRect l="2778" t="2778" r="2274" b="2778"/>
            <a:stretch>
              <a:fillRect/>
            </a:stretch>
          </p:blipFill>
          <p:spPr bwMode="auto">
            <a:xfrm>
              <a:off x="6357950" y="1500174"/>
              <a:ext cx="2714644" cy="2714644"/>
            </a:xfrm>
            <a:prstGeom prst="rect">
              <a:avLst/>
            </a:prstGeom>
            <a:noFill/>
          </p:spPr>
        </p:pic>
      </p:grpSp>
      <p:sp>
        <p:nvSpPr>
          <p:cNvPr id="6" name="5 - TextBox"/>
          <p:cNvSpPr txBox="1"/>
          <p:nvPr/>
        </p:nvSpPr>
        <p:spPr>
          <a:xfrm>
            <a:off x="386400" y="0"/>
            <a:ext cx="8371201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l-GR" sz="2800" dirty="0" smtClean="0">
                <a:latin typeface="Arial Black" pitchFamily="34" charset="0"/>
              </a:rPr>
              <a:t>Πώς θα βουρτσίσω τα δόντια του παιδιού; </a:t>
            </a:r>
          </a:p>
          <a:p>
            <a:pPr algn="ctr">
              <a:lnSpc>
                <a:spcPct val="150000"/>
              </a:lnSpc>
            </a:pPr>
            <a:r>
              <a:rPr lang="el-GR" sz="2400" dirty="0" smtClean="0">
                <a:latin typeface="Arial Black" pitchFamily="34" charset="0"/>
              </a:rPr>
              <a:t>Αν το παιδί κάθεται σε αναπηρικό αμαξίδιο</a:t>
            </a:r>
            <a:endParaRPr lang="el-GR" sz="2400" dirty="0">
              <a:latin typeface="Arial Black" pitchFamily="34" charset="0"/>
            </a:endParaRPr>
          </a:p>
        </p:txBody>
      </p:sp>
      <p:sp>
        <p:nvSpPr>
          <p:cNvPr id="9" name="8 - TextBox"/>
          <p:cNvSpPr txBox="1"/>
          <p:nvPr/>
        </p:nvSpPr>
        <p:spPr>
          <a:xfrm>
            <a:off x="714348" y="1273718"/>
            <a:ext cx="18389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dirty="0" smtClean="0">
                <a:latin typeface="Arial Black" pitchFamily="34" charset="0"/>
              </a:rPr>
              <a:t>Α) ΜΕΘΟΔΟΣ</a:t>
            </a:r>
            <a:endParaRPr lang="el-GR" dirty="0">
              <a:latin typeface="Arial Black" pitchFamily="34" charset="0"/>
            </a:endParaRPr>
          </a:p>
        </p:txBody>
      </p:sp>
      <p:sp>
        <p:nvSpPr>
          <p:cNvPr id="10" name="9 - TextBox"/>
          <p:cNvSpPr txBox="1"/>
          <p:nvPr/>
        </p:nvSpPr>
        <p:spPr>
          <a:xfrm>
            <a:off x="0" y="4509455"/>
            <a:ext cx="4786346" cy="19913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l-GR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l-GR" sz="1400" b="1" dirty="0" smtClean="0">
                <a:latin typeface="Arial" pitchFamily="34" charset="0"/>
                <a:cs typeface="Arial" pitchFamily="34" charset="0"/>
              </a:rPr>
              <a:t>Σταθείτε όρθιοι  πίσω από  το αμαξίδιο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l-GR" sz="1400" dirty="0" smtClean="0">
                <a:latin typeface="Arial" pitchFamily="34" charset="0"/>
                <a:cs typeface="Arial" pitchFamily="34" charset="0"/>
              </a:rPr>
              <a:t> Τοποθετήστε το σώμα σας σαν αντίβαρο για το αμαξίδιο 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l-GR" sz="1400" dirty="0" smtClean="0">
                <a:latin typeface="Arial" pitchFamily="34" charset="0"/>
                <a:cs typeface="Arial" pitchFamily="34" charset="0"/>
              </a:rPr>
              <a:t> Χρησιμοποιήστε το χέρι σας για να στηρίξετε το κεφάλι του παιδιού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l-GR" sz="1400" dirty="0" smtClean="0">
                <a:latin typeface="Arial" pitchFamily="34" charset="0"/>
                <a:cs typeface="Arial" pitchFamily="34" charset="0"/>
              </a:rPr>
              <a:t> Μπορείτε να χρησιμοποιήσετε ένα μαξιλάρι ανάμεσα σε εσάς και το κεφάλι του παιδιού, ώστε να  νιώθει πιο άνετα.</a:t>
            </a:r>
          </a:p>
        </p:txBody>
      </p:sp>
      <p:sp>
        <p:nvSpPr>
          <p:cNvPr id="11" name="10 - TextBox"/>
          <p:cNvSpPr txBox="1"/>
          <p:nvPr/>
        </p:nvSpPr>
        <p:spPr>
          <a:xfrm>
            <a:off x="5572132" y="1273718"/>
            <a:ext cx="18389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dirty="0" smtClean="0">
                <a:latin typeface="Arial Black" pitchFamily="34" charset="0"/>
              </a:rPr>
              <a:t>Β) ΜΕΘΟΔΟΣ</a:t>
            </a:r>
            <a:endParaRPr lang="el-GR" dirty="0">
              <a:latin typeface="Arial Black" pitchFamily="34" charset="0"/>
            </a:endParaRPr>
          </a:p>
        </p:txBody>
      </p:sp>
      <p:sp>
        <p:nvSpPr>
          <p:cNvPr id="13" name="12 - TextBox"/>
          <p:cNvSpPr txBox="1"/>
          <p:nvPr/>
        </p:nvSpPr>
        <p:spPr>
          <a:xfrm>
            <a:off x="4714876" y="4225997"/>
            <a:ext cx="400052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l-GR" sz="1400" b="1" dirty="0" smtClean="0">
                <a:latin typeface="Arial" pitchFamily="34" charset="0"/>
                <a:cs typeface="Arial" pitchFamily="34" charset="0"/>
              </a:rPr>
              <a:t> Καθίστε σε  καρέκλα πίσω από το αμαξίδιο 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l-GR" sz="1400" dirty="0" smtClean="0">
                <a:latin typeface="Arial" pitchFamily="34" charset="0"/>
                <a:cs typeface="Arial" pitchFamily="34" charset="0"/>
              </a:rPr>
              <a:t> Κλειδώστε τους τροχούς του αμαξίδιου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l-GR" sz="1400" dirty="0" smtClean="0">
                <a:latin typeface="Arial" pitchFamily="34" charset="0"/>
                <a:cs typeface="Arial" pitchFamily="34" charset="0"/>
              </a:rPr>
              <a:t> Γυρίστε το αμαξίδιο προς τα πίσω στην αγκαλιά σας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l-GR" sz="1400" dirty="0" smtClean="0">
                <a:latin typeface="Arial" pitchFamily="34" charset="0"/>
                <a:cs typeface="Arial" pitchFamily="34" charset="0"/>
              </a:rPr>
              <a:t> Στηρίξτε το κεφάλι του παιδιού όπως πριν</a:t>
            </a:r>
          </a:p>
          <a:p>
            <a:pPr>
              <a:lnSpc>
                <a:spcPct val="150000"/>
              </a:lnSpc>
            </a:pPr>
            <a:endParaRPr lang="el-GR" sz="1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4" name="Picture 6" descr="Αποτέλεσμα εικόνας για  dental care to special needs patients cartoons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8325792" y="-24"/>
            <a:ext cx="818240" cy="57150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2.9200.0"/>
  <p:tag name="AS_RELEASE_DATE" val="2017.04.19"/>
  <p:tag name="AS_TITLE" val="Aspose.Slides for .NET 2.0"/>
  <p:tag name="AS_VERSION" val="17.4"/>
</p:tagLst>
</file>

<file path=ppt/theme/theme1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7488</TotalTime>
  <Words>1326</Words>
  <Application>Microsoft Office PowerPoint</Application>
  <PresentationFormat>Προβολή στην οθόνη (4:3)</PresentationFormat>
  <Paragraphs>137</Paragraphs>
  <Slides>18</Slides>
  <Notes>2</Notes>
  <HiddenSlides>0</HiddenSlides>
  <MMClips>0</MMClips>
  <ScaleCrop>false</ScaleCrop>
  <HeadingPairs>
    <vt:vector size="4" baseType="variant">
      <vt:variant>
        <vt:lpstr>Θέμα</vt:lpstr>
      </vt:variant>
      <vt:variant>
        <vt:i4>1</vt:i4>
      </vt:variant>
      <vt:variant>
        <vt:lpstr>Τίτλοι διαφανειών</vt:lpstr>
      </vt:variant>
      <vt:variant>
        <vt:i4>18</vt:i4>
      </vt:variant>
    </vt:vector>
  </HeadingPairs>
  <TitlesOfParts>
    <vt:vector size="19" baseType="lpstr">
      <vt:lpstr>Θέμα του Office</vt:lpstr>
      <vt:lpstr>ΜΑΘΗΜΑΤΑ ΣΤΟΜΑΤΙΚΗΣ ΥΓΙΕΙΝΗΣ ΓΙΑ ΓΟΝΕΙΣ &amp; ΦΡΟΝΤΙΣΤΕΣ A.M.E.A.</vt:lpstr>
      <vt:lpstr>Διαφάνεια 2</vt:lpstr>
      <vt:lpstr>Διαφάνεια 3</vt:lpstr>
      <vt:lpstr>Διαφάνεια 4</vt:lpstr>
      <vt:lpstr>Διαφάνεια 5</vt:lpstr>
      <vt:lpstr>Διαφάνεια 6</vt:lpstr>
      <vt:lpstr>Διαφάνεια 7</vt:lpstr>
      <vt:lpstr>Διαφάνεια 8</vt:lpstr>
      <vt:lpstr>Διαφάνεια 9</vt:lpstr>
      <vt:lpstr>Διαφάνεια 10</vt:lpstr>
      <vt:lpstr>Διαφάνεια 11</vt:lpstr>
      <vt:lpstr>Διαφάνεια 12</vt:lpstr>
      <vt:lpstr>Διαφάνεια 13</vt:lpstr>
      <vt:lpstr>Διαφάνεια 14</vt:lpstr>
      <vt:lpstr>Διαφάνεια 15</vt:lpstr>
      <vt:lpstr>Διαφάνεια 16</vt:lpstr>
      <vt:lpstr>Διαφάνεια 17</vt:lpstr>
      <vt:lpstr>Διαφάνεια 18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ΜΑΘΗΜΑΤΑ ΣΤΟΜΑΤΙΚΗΣ ΥΓΙΕΙΝΗΣ</dc:title>
  <dc:creator>user</dc:creator>
  <cp:lastModifiedBy>pkladou</cp:lastModifiedBy>
  <cp:revision>398</cp:revision>
  <dcterms:created xsi:type="dcterms:W3CDTF">2017-07-26T18:11:52Z</dcterms:created>
  <dcterms:modified xsi:type="dcterms:W3CDTF">2022-05-24T04:55:46Z</dcterms:modified>
</cp:coreProperties>
</file>