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290" r:id="rId2"/>
    <p:sldId id="288" r:id="rId3"/>
    <p:sldId id="287" r:id="rId4"/>
    <p:sldId id="289" r:id="rId5"/>
    <p:sldId id="257" r:id="rId6"/>
    <p:sldId id="275" r:id="rId7"/>
    <p:sldId id="259" r:id="rId8"/>
    <p:sldId id="258" r:id="rId9"/>
    <p:sldId id="278" r:id="rId10"/>
    <p:sldId id="262" r:id="rId11"/>
    <p:sldId id="271" r:id="rId12"/>
    <p:sldId id="276" r:id="rId13"/>
    <p:sldId id="277" r:id="rId14"/>
    <p:sldId id="270" r:id="rId15"/>
    <p:sldId id="279" r:id="rId16"/>
    <p:sldId id="269" r:id="rId17"/>
    <p:sldId id="280" r:id="rId18"/>
    <p:sldId id="281" r:id="rId19"/>
    <p:sldId id="261" r:id="rId20"/>
    <p:sldId id="282" r:id="rId21"/>
    <p:sldId id="272" r:id="rId22"/>
    <p:sldId id="286" r:id="rId23"/>
    <p:sldId id="283" r:id="rId24"/>
    <p:sldId id="264" r:id="rId25"/>
    <p:sldId id="263" r:id="rId26"/>
    <p:sldId id="265" r:id="rId27"/>
    <p:sldId id="266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y" initials="P" lastIdx="6" clrIdx="0">
    <p:extLst>
      <p:ext uri="{19B8F6BF-5375-455C-9EA6-DF929625EA0E}">
        <p15:presenceInfo xmlns:p15="http://schemas.microsoft.com/office/powerpoint/2012/main" xmlns="" userId="Pe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5D4C-203C-424E-BBF9-2F0A2EDAC84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60FE-E175-4659-B7A8-DC6A6A287A0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731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11D0E7-DFFE-4DFA-899E-351380AF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73BE637-A90C-4929-A59B-85D542C1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387E55-8593-427F-B261-806CF7AB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6C30EDE-5F97-4F9B-8541-14A5694A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0927989-49B5-4555-AD6D-29A8DC5F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949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00E21-1339-4938-9F35-6B9EA50C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AC5845D4-81A0-4F0A-9517-153BC7A1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3993750-E124-4A7E-91E0-2001745B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A0CD17B-509D-4EAB-BE09-1B082E8B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F384509-60E1-43FA-8923-6D8EE49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848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660D294F-A69A-4A33-B0F2-2C6A58E6D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69C8328-3736-4B42-94F3-F3DF6C27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6525FF6-DF33-42F7-9E9F-6602C460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2AAD51A-EC4E-428E-89DF-CB72D17E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B570DF9-DEC2-4533-9EE9-364CEDA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03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65539F2-693F-4903-B132-09FEC309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EC3E832-8686-4EC8-88F0-271347BA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A118C8B-3683-4918-A9EF-6BE38D06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5DED851-A177-4E03-A1F6-E965DB52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FDCA43-A547-49B3-983A-384C1A09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8059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22440A-12C5-47FA-B120-4499E8D5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2AE3297-F010-4110-BD07-01B59A843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9226DC7-D65C-4267-8FBB-DFAA1AFD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9DBE4EE-5DB2-4AE2-A818-7EEB71A8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9C31BF9-DF6F-4E13-88D3-645DEAB3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147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1846D5-6BDA-46D9-99E6-1DC734EE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FA74842-70FF-4DC1-9DDD-7EDD738F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B022ABF-2929-4F9C-B4E8-E053AA1E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275EEC4-E2F9-4135-8756-20DDD70E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FF149C8-991B-44C7-9BBB-6E5F993E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E0FE376-CD45-4437-A115-1BCEC89E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49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28E60AF-6CEE-491B-8247-B93EEB9A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08A7537-CCB4-4172-81B7-33067045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71D3FB6-CE89-4D55-914B-D6E223A2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5B83F1E-920C-4378-AD64-83ADAB695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C496570-0864-40A3-A545-F26380802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6AB7C58-0D89-4B48-9DA7-5E61C645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B12BE634-8E1A-43F9-8675-12D2DDE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FA8B088-AA37-4739-A5D3-8A90C141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6910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ABEB007-BA71-4B3D-91C7-E0D64D2E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2665596-11F6-41F3-9229-A3B6045A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95B48D1A-86AA-49BC-AF63-2834F4E1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2827FC8F-73B8-41F7-B1FC-8E08E68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4651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B031ED70-B3DC-47E3-AB81-DB005A8E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C0D8F048-69EB-4C0F-8DF9-7101F6BD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1D297A2C-AAE1-4AF2-BB47-862B27D8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987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0794F0E-6F6D-4419-BB18-4658CF76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E233C61-05FB-40A4-8D77-B02D7952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AA71553-5B26-451F-BDE4-F2F05BD8E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D12EC5B-252B-49B1-8A96-8A2BE997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4EEC3F3-972D-4089-9AAF-B49DB09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2CA1384-52E8-45D8-83CB-F6FC6CCC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8670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CD6BB05-1F60-4C5A-8D16-80D7B7AD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DA2A8B42-B685-4AD5-94E5-8305523FB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6719E8C-B3A5-4C52-B1B8-2FEB74EEF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0C9D6A0-7C59-4FEC-BDDC-C3275F20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1510A10-91A6-4800-BE69-7C92332D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8A5E1C2-C8FD-4DBC-AC01-F5FE5C57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5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11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3000" contrast="-2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FD75A7EA-A9D0-4250-8D6B-6FB1D59E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EC7A371-5B45-4C21-95CD-E2B57BD6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5FAA60C-A1E8-4AD4-81E0-7E1387F5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F044-3518-492F-910B-32EF6CEED2D2}" type="datetimeFigureOut">
              <a:rPr lang="el-GR" smtClean="0"/>
              <a:pPr/>
              <a:t>13/10/2022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D09DB80-D402-4EF7-A2DA-E051CF008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DD72E63-D005-4C7B-B716-8FA25E41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575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proionta-tis-fisis.com/axiopiiste-tis-floudes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event=video_description&amp;redir_token=QUFFLUhqbVNPUGdFNUlDcElhRlY3S3RleTRYeTQ3dF8tQXxBQ3Jtc0tuOFBtMFlsYklGRG1sWl9JS1llS055UWpPVFRLc1IzS3JELTd0SzZwOWdMZjJfZVo3a0pyeEhTTzRPWklSdVVuanhFN2dWclFaRGYyUHZtdklpakt1RVhkT01oU19xSmpwX29GWlNRR2pla3NHRzNnMA&amp;q=https://creativecommons.org/licenses/by/4.0/&amp;v=nDjHVLHS40A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www.youtube.com/channel/UCubrVpzxB1VyUvPkgVvJevA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XSBa-MgtBw?feature=oembed" TargetMode="External"/><Relationship Id="rId6" Type="http://schemas.openxmlformats.org/officeDocument/2006/relationships/hyperlink" Target="https://www.youtube.com/c/NEXTLINEADVERTISINGThessaloniki" TargetMode="External"/><Relationship Id="rId5" Type="http://schemas.openxmlformats.org/officeDocument/2006/relationships/hyperlink" Target="https://www.youtube.com/watch?v=nDjHVLHS40A" TargetMode="External"/><Relationship Id="rId4" Type="http://schemas.openxmlformats.org/officeDocument/2006/relationships/hyperlink" Target="https://youtu.be/NXSBa-MgtBw" TargetMode="External"/><Relationship Id="rId9" Type="http://schemas.openxmlformats.org/officeDocument/2006/relationships/hyperlink" Target="https://www.youtube.com/redirect?event=video_description&amp;redir_token=QUFFLUhqblpRd3A5NVNFWUpUN0ZkNHlBRExYZ0hZelY4Z3xBQ3Jtc0trZ1MyZXFoN1JfOEQ0RlpoWTFkYU9rTFdzUlNabUZDS0h0VW8zZ0FBOXd1OS1MeW1BQ3ZmMG1lLXpCOVVhcFdhR3llYWNOTnZGU1lLYzhuYXpobXFrc09Xemw2YzNNZXhrVmxsNldweG5Ham9Vd0xPUQ&amp;q=http://audionautix.com/&amp;v=nDjHVLHS40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eolithos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lant a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305" y="0"/>
            <a:ext cx="101183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097841-35D8-49A0-A201-E4F37597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14" y="49139"/>
            <a:ext cx="10395012" cy="597177"/>
          </a:xfrm>
        </p:spPr>
        <p:txBody>
          <a:bodyPr>
            <a:no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606858-095E-4523-960F-7E03FE68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316"/>
            <a:ext cx="12191999" cy="62116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ΠΡΑΣΙΝΑ ΥΛΙΚΑ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ΠΛΟΥΣΙΑ ΣΕ Ν (Άζωτο)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A5CEE90-EE81-44B6-9DD2-7A8670A7C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6524"/>
            <a:ext cx="3927647" cy="4531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503B4-ACB9-47C3-86DD-14F3B3114C00}"/>
              </a:ext>
            </a:extLst>
          </p:cNvPr>
          <p:cNvSpPr txBox="1"/>
          <p:nvPr/>
        </p:nvSpPr>
        <p:spPr>
          <a:xfrm>
            <a:off x="0" y="1421985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Πράσινα Φύλλα - Γρασίδι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EF8FD3-E287-481F-941B-757D62505845}"/>
              </a:ext>
            </a:extLst>
          </p:cNvPr>
          <p:cNvSpPr txBox="1"/>
          <p:nvPr/>
        </p:nvSpPr>
        <p:spPr>
          <a:xfrm>
            <a:off x="0" y="6457890"/>
            <a:ext cx="3927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(http://www.officepaper.gr/XARTONI-FVTO-FYLLA-PRASINA-GRASIDI-RAINBOW-16629-9736)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65671F4-DB54-42ED-8D16-8E33BFCC4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83" y="2326524"/>
            <a:ext cx="3905175" cy="4531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555FE1-461E-4B34-B528-E9006385F5CA}"/>
              </a:ext>
            </a:extLst>
          </p:cNvPr>
          <p:cNvSpPr txBox="1"/>
          <p:nvPr/>
        </p:nvSpPr>
        <p:spPr>
          <a:xfrm>
            <a:off x="4337934" y="1213683"/>
            <a:ext cx="3087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από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Φρούτα + Λαχανικά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B535F8-54F8-4D5D-8E1D-1386E9E8209D}"/>
              </a:ext>
            </a:extLst>
          </p:cNvPr>
          <p:cNvSpPr txBox="1"/>
          <p:nvPr/>
        </p:nvSpPr>
        <p:spPr>
          <a:xfrm>
            <a:off x="4248146" y="6412575"/>
            <a:ext cx="3927647" cy="39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https://www.proionta-tis-fisis.com/axiopiiste-tis-floudes-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frouton-ke-lahanikon/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636E7762-78DD-472A-82A9-14243A4A6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8113" y="2326524"/>
            <a:ext cx="3763885" cy="4531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2116DF-EDFE-40D5-8EA4-DC3AC6BF875C}"/>
              </a:ext>
            </a:extLst>
          </p:cNvPr>
          <p:cNvSpPr txBox="1"/>
          <p:nvPr/>
        </p:nvSpPr>
        <p:spPr>
          <a:xfrm>
            <a:off x="8428114" y="1313877"/>
            <a:ext cx="36855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Τροφίμων</a:t>
            </a:r>
          </a:p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1DAEF6-337B-4215-A2C8-FADBBFE479BA}"/>
              </a:ext>
            </a:extLst>
          </p:cNvPr>
          <p:cNvSpPr txBox="1"/>
          <p:nvPr/>
        </p:nvSpPr>
        <p:spPr>
          <a:xfrm>
            <a:off x="8426351" y="6594883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https://www.fytokomia.gr/permalink/14306.html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97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E8480687-2DCB-4BEC-85DF-B46F040EF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538" y="2272569"/>
            <a:ext cx="3668790" cy="28800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15262-0333-40A3-A2D9-8ED7862C1E73}"/>
              </a:ext>
            </a:extLst>
          </p:cNvPr>
          <p:cNvSpPr txBox="1"/>
          <p:nvPr/>
        </p:nvSpPr>
        <p:spPr>
          <a:xfrm>
            <a:off x="4744011" y="1537165"/>
            <a:ext cx="3099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Τσόφλια Αυγών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390D7F-C864-46B0-B70D-722FDACA7E26}"/>
              </a:ext>
            </a:extLst>
          </p:cNvPr>
          <p:cNvSpPr txBox="1"/>
          <p:nvPr/>
        </p:nvSpPr>
        <p:spPr>
          <a:xfrm>
            <a:off x="4217178" y="4906348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https://www.toxrisimo.gr/2011/06/blog-post.html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3E3127-015A-407F-9437-C2576317186C}"/>
              </a:ext>
            </a:extLst>
          </p:cNvPr>
          <p:cNvSpPr txBox="1"/>
          <p:nvPr/>
        </p:nvSpPr>
        <p:spPr>
          <a:xfrm>
            <a:off x="9068846" y="2496774"/>
            <a:ext cx="2842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Κοπριά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Φυτοφάγων Ζώων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CD470A3B-5621-4A25-9FAC-AE7ECAD16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850" y="3750019"/>
            <a:ext cx="3205441" cy="28800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6B7A6C-143A-464D-800C-5C8F189E830B}"/>
              </a:ext>
            </a:extLst>
          </p:cNvPr>
          <p:cNvSpPr txBox="1"/>
          <p:nvPr/>
        </p:nvSpPr>
        <p:spPr>
          <a:xfrm>
            <a:off x="8612820" y="6389713"/>
            <a:ext cx="1989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(https://gr.depositphotos.com)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8FF11F56-D016-440D-B56D-B9682F714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59" y="1140381"/>
            <a:ext cx="3240000" cy="301046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EA6734-31A7-49C6-A7A7-FD7F20BEEE4F}"/>
              </a:ext>
            </a:extLst>
          </p:cNvPr>
          <p:cNvSpPr txBox="1"/>
          <p:nvPr/>
        </p:nvSpPr>
        <p:spPr>
          <a:xfrm>
            <a:off x="266276" y="3712569"/>
            <a:ext cx="3476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(https://www.efsyn.gr/nisides/182768_ti-mporo-na-kano-katakathi-toy-kafe)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94CA1B-62DD-40A4-A1B3-F4B49E7462CD}"/>
              </a:ext>
            </a:extLst>
          </p:cNvPr>
          <p:cNvSpPr txBox="1"/>
          <p:nvPr/>
        </p:nvSpPr>
        <p:spPr>
          <a:xfrm>
            <a:off x="422699" y="152400"/>
            <a:ext cx="3011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Καφέ</a:t>
            </a:r>
          </a:p>
        </p:txBody>
      </p:sp>
    </p:spTree>
    <p:extLst>
      <p:ext uri="{BB962C8B-B14F-4D97-AF65-F5344CB8AC3E}">
        <p14:creationId xmlns:p14="http://schemas.microsoft.com/office/powerpoint/2010/main" xmlns="" val="2412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9" grpId="0"/>
      <p:bldP spid="1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72F0DC-B567-4CE8-ABF5-5D6D18BB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21" y="145286"/>
            <a:ext cx="11211757" cy="851116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ΔΕΝ ΒΑΖΟΥΜΕ ΜΕΣΑ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9DB10C-4585-49ED-8593-C67B8B211A8D}"/>
              </a:ext>
            </a:extLst>
          </p:cNvPr>
          <p:cNvSpPr txBox="1"/>
          <p:nvPr/>
        </p:nvSpPr>
        <p:spPr>
          <a:xfrm>
            <a:off x="1098775" y="1681276"/>
            <a:ext cx="3322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Ψαριών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53DB4C-2C7F-417E-AE59-81A6AAA384BA}"/>
              </a:ext>
            </a:extLst>
          </p:cNvPr>
          <p:cNvSpPr txBox="1"/>
          <p:nvPr/>
        </p:nvSpPr>
        <p:spPr>
          <a:xfrm>
            <a:off x="7900117" y="1681276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Υπολείμματα Κρέατος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3DB73520-3645-4A17-86C3-999C7AC53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1" y="2390198"/>
            <a:ext cx="5381023" cy="3529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307854-1495-4871-9F59-DA381D79109F}"/>
              </a:ext>
            </a:extLst>
          </p:cNvPr>
          <p:cNvSpPr txBox="1"/>
          <p:nvPr/>
        </p:nvSpPr>
        <p:spPr>
          <a:xfrm>
            <a:off x="0" y="5673080"/>
            <a:ext cx="34569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(https://www.fnl-guide.com/gr/el/tips-n-tricks/grilled-fish/)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8437DD21-5597-4DAA-B9C2-29B9D197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319" y="2390198"/>
            <a:ext cx="5292000" cy="3534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E8C75D-6C52-4A7F-B181-3B4432F09C3A}"/>
              </a:ext>
            </a:extLst>
          </p:cNvPr>
          <p:cNvSpPr txBox="1"/>
          <p:nvPr/>
        </p:nvSpPr>
        <p:spPr>
          <a:xfrm>
            <a:off x="6899999" y="5519191"/>
            <a:ext cx="52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(https://www.onmed.gr/diatrofi/story/353652/tiganito-v-s-psito-kreas-poio-exei-perissotera-lipara)</a:t>
            </a:r>
          </a:p>
        </p:txBody>
      </p:sp>
    </p:spTree>
    <p:extLst>
      <p:ext uri="{BB962C8B-B14F-4D97-AF65-F5344CB8AC3E}">
        <p14:creationId xmlns:p14="http://schemas.microsoft.com/office/powerpoint/2010/main" xmlns="" val="13112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93262F50-B2E6-4043-940A-9B19BA9E2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75" y="703709"/>
            <a:ext cx="4367295" cy="32726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DC2AD5-617B-4597-85A7-08B2AB7EEAB8}"/>
              </a:ext>
            </a:extLst>
          </p:cNvPr>
          <p:cNvSpPr txBox="1"/>
          <p:nvPr/>
        </p:nvSpPr>
        <p:spPr>
          <a:xfrm>
            <a:off x="1856617" y="4681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Λάδι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5537E7-31B4-4796-907F-5FDBEE995700}"/>
              </a:ext>
            </a:extLst>
          </p:cNvPr>
          <p:cNvSpPr txBox="1"/>
          <p:nvPr/>
        </p:nvSpPr>
        <p:spPr>
          <a:xfrm>
            <a:off x="246875" y="3730151"/>
            <a:ext cx="3972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(https://enallaktikidrasi.com/2013/07/ola-osa-den-kserate-gia-to-ladi)/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784922-559F-4601-BFE5-E88F8D6A05DB}"/>
              </a:ext>
            </a:extLst>
          </p:cNvPr>
          <p:cNvSpPr txBox="1"/>
          <p:nvPr/>
        </p:nvSpPr>
        <p:spPr>
          <a:xfrm>
            <a:off x="4795302" y="3706165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Άρρωστα Φυτά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11951389-8F91-43AA-A384-0154FC649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5837" y="4173112"/>
            <a:ext cx="4766198" cy="2621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0E0755-4718-43B6-BB43-F3A35F0C1C57}"/>
              </a:ext>
            </a:extLst>
          </p:cNvPr>
          <p:cNvSpPr txBox="1"/>
          <p:nvPr/>
        </p:nvSpPr>
        <p:spPr>
          <a:xfrm>
            <a:off x="3713457" y="6548300"/>
            <a:ext cx="31146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(https://www.gardenguide.gr)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B7C530E-8F78-4000-A053-DC7F9C14B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162" y="668930"/>
            <a:ext cx="4366800" cy="3201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7D95CD-83CD-43CF-985A-D4CC73A62977}"/>
              </a:ext>
            </a:extLst>
          </p:cNvPr>
          <p:cNvSpPr txBox="1"/>
          <p:nvPr/>
        </p:nvSpPr>
        <p:spPr>
          <a:xfrm>
            <a:off x="8547669" y="110931"/>
            <a:ext cx="245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Γαλακτοκομικά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D08EC-490E-447E-85AD-869CA0CC3982}"/>
              </a:ext>
            </a:extLst>
          </p:cNvPr>
          <p:cNvSpPr txBox="1"/>
          <p:nvPr/>
        </p:nvSpPr>
        <p:spPr>
          <a:xfrm>
            <a:off x="7495162" y="3624250"/>
            <a:ext cx="4045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https://www.neadiatrofis.gr/galaktokomika-proionta-kai-laktozi/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813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BAEB83F-9DA6-42D2-8901-7A5E3A1D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" y="35140"/>
            <a:ext cx="11917255" cy="99429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ΧΡΕΙΑΖΟΜΑΙ…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5DA73DB-7F8B-4874-90FF-ACEDC1D5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64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Χώμα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Υγρασία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Αερισμό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Ανακάτεμα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xmlns="" id="{B101C7A2-77B8-4A20-8291-8866C2BF0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25" y="1053251"/>
            <a:ext cx="5543549" cy="5696884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412B4-D508-4B01-95A2-17B6AFF5109F}"/>
              </a:ext>
            </a:extLst>
          </p:cNvPr>
          <p:cNvSpPr txBox="1"/>
          <p:nvPr/>
        </p:nvSpPr>
        <p:spPr>
          <a:xfrm>
            <a:off x="7839076" y="6156278"/>
            <a:ext cx="4352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(https://www.antemisaris.gr/kipos-fyta/symvoules-protaseis/kompostopoiisi/oikiaki-kompostopoiisi/)</a:t>
            </a:r>
          </a:p>
        </p:txBody>
      </p:sp>
    </p:spTree>
    <p:extLst>
      <p:ext uri="{BB962C8B-B14F-4D97-AF65-F5344CB8AC3E}">
        <p14:creationId xmlns:p14="http://schemas.microsoft.com/office/powerpoint/2010/main" xmlns="" val="1980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5C6C116-C54E-4E87-A117-23F1A438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75"/>
            <a:ext cx="12192000" cy="99023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ΔΙΑΔΙΚΑΣΙΑ ΞΕΚΙΝΑ ΧΩΡΙΣ ΤΗ ΒΟΗΘΕΙΑ ΜΟΥ!!!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AE5BDE8-C331-406F-A1BF-B152304C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6284"/>
            <a:ext cx="12192000" cy="57217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Σταδιακά Ανεβαίνει Θερμοκρασία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Αναπτύσσονται Γαιοσκώληκες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8C7C106-4BA1-4991-9ED0-43EE672B0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415" y="1369520"/>
            <a:ext cx="4544239" cy="5255243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6817A2-AB7D-43A9-B266-D84C01FA6564}"/>
              </a:ext>
            </a:extLst>
          </p:cNvPr>
          <p:cNvSpPr txBox="1"/>
          <p:nvPr/>
        </p:nvSpPr>
        <p:spPr>
          <a:xfrm>
            <a:off x="7204415" y="6372050"/>
            <a:ext cx="36731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https://player.slideplayer.gr/7/1917283/data/images/img50.jpg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559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BA8E09-C684-46FF-AFDF-F99860F3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811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ΕΙΝΑΙ ΕΤΟΙΜΟ, ΟΤΑΝ…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55A0DDB-3CF5-46F4-9A99-407D3974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771525"/>
            <a:ext cx="12125325" cy="6086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Δεν Αναγνωρίζονται τα Υλικά που Έχουμε Βάλει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Τρίβεται Εύκολα στα Χέρια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Σκούρο Καφέ Χρώμα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Ελαφρύ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ΜΥΡΙΖΕΙ ΓΗΗΗ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Ολοκληρώνεται</a:t>
            </a:r>
          </a:p>
          <a:p>
            <a:pPr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2 – 4 Μήνες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3EC6B73-AC59-4039-8B6F-295D0008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4967" y="2225128"/>
            <a:ext cx="6707033" cy="462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390837-E72A-4C91-8103-01D2216F864A}"/>
              </a:ext>
            </a:extLst>
          </p:cNvPr>
          <p:cNvSpPr txBox="1"/>
          <p:nvPr/>
        </p:nvSpPr>
        <p:spPr>
          <a:xfrm>
            <a:off x="5484967" y="6599307"/>
            <a:ext cx="47003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https://www.fytokomia.gr/permalink/4368.html</a:t>
            </a:r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431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9CB9FA2-AB0B-4C28-A47C-3AD38CB5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1050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ΠΡΟΒΛΗΜΑΤΑ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ΛΥΣΕΙΣ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45298B-12FC-432B-91D5-92B4DC60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050"/>
            <a:ext cx="12192000" cy="6076950"/>
          </a:xfrm>
        </p:spPr>
        <p:txBody>
          <a:bodyPr>
            <a:normAutofit/>
          </a:bodyPr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					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	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1C74B17-6FF7-45B2-AE8B-0B80D2B65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48" y="860201"/>
            <a:ext cx="4348800" cy="256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3F3A76-344D-4DA4-AE0E-2A202C41F646}"/>
              </a:ext>
            </a:extLst>
          </p:cNvPr>
          <p:cNvSpPr txBox="1"/>
          <p:nvPr/>
        </p:nvSpPr>
        <p:spPr>
          <a:xfrm>
            <a:off x="8868106" y="3059667"/>
            <a:ext cx="2484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(https://www.ipaidia.gr//)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43BEE588-64A4-4AB4-B87F-1B9986BD4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52" y="860202"/>
            <a:ext cx="4347754" cy="256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61FDD7-C0A2-403C-9A69-727EFF6B1A37}"/>
              </a:ext>
            </a:extLst>
          </p:cNvPr>
          <p:cNvSpPr txBox="1"/>
          <p:nvPr/>
        </p:nvSpPr>
        <p:spPr>
          <a:xfrm>
            <a:off x="1765092" y="3182778"/>
            <a:ext cx="2416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https://ofthalmoi.gr/</a:t>
            </a:r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xmlns="" id="{A83DC72F-3E93-4279-A005-718C315EE093}"/>
              </a:ext>
            </a:extLst>
          </p:cNvPr>
          <p:cNvSpPr/>
          <p:nvPr/>
        </p:nvSpPr>
        <p:spPr>
          <a:xfrm>
            <a:off x="4791075" y="3857163"/>
            <a:ext cx="184785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xmlns="" id="{E6F33DB1-EB2B-4A9D-871F-1F019D88010D}"/>
              </a:ext>
            </a:extLst>
          </p:cNvPr>
          <p:cNvSpPr/>
          <p:nvPr/>
        </p:nvSpPr>
        <p:spPr>
          <a:xfrm>
            <a:off x="4791075" y="5415534"/>
            <a:ext cx="184785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4BA91A-23C3-4541-A263-28273996091F}"/>
              </a:ext>
            </a:extLst>
          </p:cNvPr>
          <p:cNvSpPr txBox="1"/>
          <p:nvPr/>
        </p:nvSpPr>
        <p:spPr>
          <a:xfrm>
            <a:off x="245941" y="3797638"/>
            <a:ext cx="312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Δυσάρεστη Οσμή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86B0CC-A2F3-4835-9BCD-646A68C21384}"/>
              </a:ext>
            </a:extLst>
          </p:cNvPr>
          <p:cNvSpPr txBox="1"/>
          <p:nvPr/>
        </p:nvSpPr>
        <p:spPr>
          <a:xfrm>
            <a:off x="245941" y="5351424"/>
            <a:ext cx="288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Μυγάκια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9D9DE7-759B-4BEA-B8FA-13DD143910F5}"/>
              </a:ext>
            </a:extLst>
          </p:cNvPr>
          <p:cNvSpPr txBox="1"/>
          <p:nvPr/>
        </p:nvSpPr>
        <p:spPr>
          <a:xfrm>
            <a:off x="7504287" y="3705305"/>
            <a:ext cx="4687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Ανακατεύουμε     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Προσθέτουμε Καφέ Υλικά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43D59D-E724-42B4-962E-2BF61DD3AD43}"/>
              </a:ext>
            </a:extLst>
          </p:cNvPr>
          <p:cNvSpPr txBox="1"/>
          <p:nvPr/>
        </p:nvSpPr>
        <p:spPr>
          <a:xfrm>
            <a:off x="7504286" y="5212717"/>
            <a:ext cx="4687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Ανακατεύουμε     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Προσθέτουμε Καφέ Υλικά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107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  <p:bldP spid="4" grpId="0"/>
      <p:bldP spid="5" grpId="0"/>
      <p:bldP spid="10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772AC9-78AF-4DE5-8B1D-6BEBAEAF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850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ΟΦΕΛΗ ΣΤΗΝ ΥΓΕΙΑ ΜΑΣ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4D74758-4BAC-4F13-976F-957C8068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97850"/>
            <a:ext cx="12191999" cy="606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Κομποστοποίηση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Όγκου Απορριμμάτων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Επικίνδυνων Αερίων (Φαινόμενο Θερμοκηπίου)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της Ρύπανσης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Ατμόσφαιρας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Αναπνέουμε πιο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Καθαρό Αέρα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4D530970-61A4-49BC-8A8F-6B8FACE47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667" y="3342533"/>
            <a:ext cx="4106332" cy="348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2C61CE-7590-4872-9C5F-A5BBAFE5EA63}"/>
              </a:ext>
            </a:extLst>
          </p:cNvPr>
          <p:cNvSpPr txBox="1"/>
          <p:nvPr/>
        </p:nvSpPr>
        <p:spPr>
          <a:xfrm>
            <a:off x="7905750" y="6611779"/>
            <a:ext cx="3674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(https://www.philenews.com/koinonia/eidiseis/article/1106078)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xmlns="" id="{3C383020-BB6E-4226-A91C-3E2065A36D7B}"/>
              </a:ext>
            </a:extLst>
          </p:cNvPr>
          <p:cNvSpPr/>
          <p:nvPr/>
        </p:nvSpPr>
        <p:spPr>
          <a:xfrm>
            <a:off x="1961966" y="1246396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xmlns="" id="{CD235A29-B01A-4A2B-803C-2D43E08EAC50}"/>
              </a:ext>
            </a:extLst>
          </p:cNvPr>
          <p:cNvSpPr/>
          <p:nvPr/>
        </p:nvSpPr>
        <p:spPr>
          <a:xfrm>
            <a:off x="1961966" y="2273442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xmlns="" id="{25E12267-09A8-4F9D-AD4F-3D2F4FADA239}"/>
              </a:ext>
            </a:extLst>
          </p:cNvPr>
          <p:cNvSpPr/>
          <p:nvPr/>
        </p:nvSpPr>
        <p:spPr>
          <a:xfrm>
            <a:off x="1961966" y="3300488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xmlns="" id="{B07E6298-8C98-419E-A5D3-927D74FB828C}"/>
              </a:ext>
            </a:extLst>
          </p:cNvPr>
          <p:cNvSpPr/>
          <p:nvPr/>
        </p:nvSpPr>
        <p:spPr>
          <a:xfrm>
            <a:off x="1961966" y="4391163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500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4" grpId="0" uiExpand="1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22C60F-615D-4754-A10E-50165023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5"/>
            <a:ext cx="10515600" cy="629174"/>
          </a:xfrm>
        </p:spPr>
        <p:txBody>
          <a:bodyPr>
            <a:no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ΑΛΛΟΥ ΜΑΣ ΚΑΝΕΙ ΚΑΛΟ!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6BF0ED9-21C1-49A3-84D2-3E56E54C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769"/>
            <a:ext cx="12192000" cy="6219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Κομποστοποίησης 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Εδαφοβελτιωτικό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Θρεπτικά Ιχνοστοιχεία στο Χώμα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Μειώνουμε τη Χρήση Χημικών Λιπασμάτων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Παράγουμε Βιολογικές Καλλιέργειες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Καταναλώνουμε Υγιεινές Τροφές!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40216BED-2BF6-4F31-B451-3E3410A07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632" y="4094751"/>
            <a:ext cx="4625197" cy="2758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B4DE92-9843-4F15-97C6-13A1EF06B345}"/>
              </a:ext>
            </a:extLst>
          </p:cNvPr>
          <p:cNvSpPr txBox="1"/>
          <p:nvPr/>
        </p:nvSpPr>
        <p:spPr>
          <a:xfrm>
            <a:off x="7540633" y="6611779"/>
            <a:ext cx="34867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https://bioarismari.gr/viologikes-trofes-egrigorsi/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xmlns="" id="{F1E86BDC-11A4-4E00-8026-BF6F892998B9}"/>
              </a:ext>
            </a:extLst>
          </p:cNvPr>
          <p:cNvSpPr/>
          <p:nvPr/>
        </p:nvSpPr>
        <p:spPr>
          <a:xfrm>
            <a:off x="1147330" y="1087904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xmlns="" id="{9C5CFD73-F457-4B5D-9AD9-4DA2D4AD2FD2}"/>
              </a:ext>
            </a:extLst>
          </p:cNvPr>
          <p:cNvSpPr/>
          <p:nvPr/>
        </p:nvSpPr>
        <p:spPr>
          <a:xfrm>
            <a:off x="1147841" y="2161035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xmlns="" id="{054819F8-91C3-4061-AE3F-241B2AB5D659}"/>
              </a:ext>
            </a:extLst>
          </p:cNvPr>
          <p:cNvSpPr/>
          <p:nvPr/>
        </p:nvSpPr>
        <p:spPr>
          <a:xfrm>
            <a:off x="1147330" y="3197821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Βέλος: Κάτω 13">
            <a:extLst>
              <a:ext uri="{FF2B5EF4-FFF2-40B4-BE49-F238E27FC236}">
                <a16:creationId xmlns:a16="http://schemas.microsoft.com/office/drawing/2014/main" xmlns="" id="{511F320E-ECCA-45B0-9FB1-97F4D5910933}"/>
              </a:ext>
            </a:extLst>
          </p:cNvPr>
          <p:cNvSpPr/>
          <p:nvPr/>
        </p:nvSpPr>
        <p:spPr>
          <a:xfrm>
            <a:off x="1147330" y="4198262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Κάτω 14">
            <a:extLst>
              <a:ext uri="{FF2B5EF4-FFF2-40B4-BE49-F238E27FC236}">
                <a16:creationId xmlns:a16="http://schemas.microsoft.com/office/drawing/2014/main" xmlns="" id="{C2C16245-FB01-45B1-8349-01CE361BAD47}"/>
              </a:ext>
            </a:extLst>
          </p:cNvPr>
          <p:cNvSpPr/>
          <p:nvPr/>
        </p:nvSpPr>
        <p:spPr>
          <a:xfrm>
            <a:off x="1147330" y="5235883"/>
            <a:ext cx="484632" cy="617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463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22564"/>
            <a:ext cx="12192000" cy="5935436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Μας Δίνει Καρπούς!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Μας Εξασφαλίζει Τροφή!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Μας </a:t>
            </a:r>
            <a:r>
              <a:rPr lang="el-GR" dirty="0"/>
              <a:t>Δίνει </a:t>
            </a:r>
            <a:r>
              <a:rPr lang="el-GR" dirty="0" smtClean="0"/>
              <a:t>Νερό!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l-GR" dirty="0" smtClean="0"/>
              <a:t>Μας Προσφέρει Καθαρό Αέρα!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Μας Φιλοξενεί!</a:t>
            </a: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ΠΕΡΙΒΑΛΛΟΝ ΕΙΝΑΙ ΤΟ ΣΠΙΤΙ ΜΑΣ!!!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kladou\Desktop\Νέος φάκελος\;;;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070" y="1944916"/>
            <a:ext cx="5048930" cy="49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128933" y="6611779"/>
            <a:ext cx="50630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000" b="1" dirty="0" smtClean="0">
                <a:latin typeface="Times" pitchFamily="18" charset="0"/>
              </a:rPr>
              <a:t>(</a:t>
            </a:r>
            <a:r>
              <a:rPr lang="en-US" sz="1000" b="1" dirty="0" smtClean="0">
                <a:latin typeface="Times" pitchFamily="18" charset="0"/>
              </a:rPr>
              <a:t>http</a:t>
            </a:r>
            <a:r>
              <a:rPr lang="en-US" sz="1000" b="1" dirty="0">
                <a:latin typeface="Times" pitchFamily="18" charset="0"/>
              </a:rPr>
              <a:t>://kykpee.org/the-environment-today/2-to-perivallon-simera</a:t>
            </a:r>
            <a:r>
              <a:rPr lang="en-US" sz="1000" b="1" dirty="0" smtClean="0">
                <a:latin typeface="Times" pitchFamily="18" charset="0"/>
              </a:rPr>
              <a:t>/</a:t>
            </a:r>
            <a:r>
              <a:rPr lang="el-GR" sz="1000" b="1" dirty="0" smtClean="0">
                <a:latin typeface="Times" pitchFamily="18" charset="0"/>
              </a:rPr>
              <a:t>)</a:t>
            </a:r>
            <a:endParaRPr lang="el-GR" sz="1000" b="1" dirty="0"/>
          </a:p>
        </p:txBody>
      </p:sp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11073898" y="95433"/>
            <a:ext cx="685043" cy="521208"/>
          </a:xfrm>
          <a:prstGeom prst="actionButtonHome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928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DF2B874-E655-48FB-B0FE-6F661AF1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15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Κομποστοποίησης 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Προλαμβάνει </a:t>
            </a: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αταπολεμά τα Παράσιτα</a:t>
            </a: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</a:t>
            </a:r>
            <a:r>
              <a:rPr lang="el-GR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Χρήσης Εντομοκτόνων </a:t>
            </a:r>
            <a:endParaRPr lang="el-GR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Καταναλώνουμε Υγιεινές Τροφές!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760A6D1-F486-4B8A-AB8B-1CC72F8CD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001" y="-8878"/>
            <a:ext cx="5534999" cy="6858001"/>
          </a:xfrm>
          <a:prstGeom prst="rect">
            <a:avLst/>
          </a:prstGeom>
        </p:spPr>
      </p:pic>
      <p:sp>
        <p:nvSpPr>
          <p:cNvPr id="7" name="Βέλος: Κάτω 6">
            <a:extLst>
              <a:ext uri="{FF2B5EF4-FFF2-40B4-BE49-F238E27FC236}">
                <a16:creationId xmlns:a16="http://schemas.microsoft.com/office/drawing/2014/main" xmlns="" id="{1D1595A0-7CF4-46DB-B648-E1C757FE55E6}"/>
              </a:ext>
            </a:extLst>
          </p:cNvPr>
          <p:cNvSpPr/>
          <p:nvPr/>
        </p:nvSpPr>
        <p:spPr>
          <a:xfrm>
            <a:off x="1500326" y="494605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xmlns="" id="{F001DC3B-7B0B-48FA-8027-7797B543AFC1}"/>
              </a:ext>
            </a:extLst>
          </p:cNvPr>
          <p:cNvSpPr/>
          <p:nvPr/>
        </p:nvSpPr>
        <p:spPr>
          <a:xfrm>
            <a:off x="1500326" y="2025401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xmlns="" id="{DB339D5F-9C07-4A6F-945B-63A117BD17E1}"/>
              </a:ext>
            </a:extLst>
          </p:cNvPr>
          <p:cNvSpPr/>
          <p:nvPr/>
        </p:nvSpPr>
        <p:spPr>
          <a:xfrm>
            <a:off x="1502945" y="3622466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36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118C2ED-3B38-407F-BC83-0EC25A6C9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D54FC48-2424-4315-992E-BCC690D3B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382" y="523220"/>
            <a:ext cx="5688618" cy="3023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316B52-977D-4874-948F-E4AA4ADA5A5F}"/>
              </a:ext>
            </a:extLst>
          </p:cNvPr>
          <p:cNvSpPr txBox="1"/>
          <p:nvPr/>
        </p:nvSpPr>
        <p:spPr>
          <a:xfrm>
            <a:off x="6503381" y="3286173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(https://www.newsit.gr/topikes-eidhseis/kyklades-mia-thalassa-na-tin-pieis-sto-p-2/2987926/)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B951B1B3-61E9-48BF-9CDF-AE7554103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381" y="4128117"/>
            <a:ext cx="5688619" cy="2729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1EE9EB-1613-4EF4-A44D-C5C84FAAB5AA}"/>
              </a:ext>
            </a:extLst>
          </p:cNvPr>
          <p:cNvSpPr txBox="1"/>
          <p:nvPr/>
        </p:nvSpPr>
        <p:spPr>
          <a:xfrm>
            <a:off x="6503381" y="6411724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(https://emvolos.gr/o-ydrargyros-sta-psaria-ti-kindynos-yparchi-gia-tin-ygia-pia-psaria-echoun-ligotero-ydrargyro-grafi-o-petros-kefalas)</a:t>
            </a:r>
          </a:p>
        </p:txBody>
      </p:sp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xmlns="" id="{C40FD1CE-722B-4C0C-9393-5FB7E9F254B1}"/>
              </a:ext>
            </a:extLst>
          </p:cNvPr>
          <p:cNvSpPr/>
          <p:nvPr/>
        </p:nvSpPr>
        <p:spPr>
          <a:xfrm>
            <a:off x="1724540" y="681037"/>
            <a:ext cx="484632" cy="19831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xmlns="" id="{62E7B280-6FD8-4EA8-B034-113223582490}"/>
              </a:ext>
            </a:extLst>
          </p:cNvPr>
          <p:cNvSpPr/>
          <p:nvPr/>
        </p:nvSpPr>
        <p:spPr>
          <a:xfrm>
            <a:off x="1724540" y="3409283"/>
            <a:ext cx="484632" cy="19831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1EB66E-55AA-4C8A-BE5D-FC283E8588EF}"/>
              </a:ext>
            </a:extLst>
          </p:cNvPr>
          <p:cNvSpPr txBox="1"/>
          <p:nvPr/>
        </p:nvSpPr>
        <p:spPr>
          <a:xfrm>
            <a:off x="0" y="-2457"/>
            <a:ext cx="1203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 Μείωση Χρήσης Χημικών Ουσιών – Λιπασμάτων + Εντομοκτόνων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BB78EF-F8A6-4FDD-8805-231A12EE8A93}"/>
              </a:ext>
            </a:extLst>
          </p:cNvPr>
          <p:cNvSpPr txBox="1"/>
          <p:nvPr/>
        </p:nvSpPr>
        <p:spPr>
          <a:xfrm>
            <a:off x="116482" y="2624329"/>
            <a:ext cx="60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 Ρυπαίνουμε το Νερό!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029737-3280-4F04-92B7-6C3BF35BC86D}"/>
              </a:ext>
            </a:extLst>
          </p:cNvPr>
          <p:cNvSpPr txBox="1"/>
          <p:nvPr/>
        </p:nvSpPr>
        <p:spPr>
          <a:xfrm>
            <a:off x="116482" y="5530718"/>
            <a:ext cx="497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 Ρυπαίνουμε τα Ψάρια!</a:t>
            </a:r>
          </a:p>
        </p:txBody>
      </p:sp>
    </p:spTree>
    <p:extLst>
      <p:ext uri="{BB962C8B-B14F-4D97-AF65-F5344CB8AC3E}">
        <p14:creationId xmlns:p14="http://schemas.microsoft.com/office/powerpoint/2010/main" xmlns="" val="4694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 animBg="1"/>
      <p:bldP spid="12" grpId="0" animBg="1"/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0E67DD-1A5C-4732-99D2-BE1D1315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256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ΤΕΛΙΚΑ, ΜΑΣ ΚΑΝΕΙ ΚΑΛΟ ΠΑΝΤΟΥ!!!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CA41224-FF00-4641-8943-EC93B200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99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Αναπνέουμε πιο Καθαρό Αέρα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Φρούτα + Λαχανικά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Ψάρια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Πίνουμε και Κολυμπάμε σε πιο Καθαρά Νερά!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C59B696C-EC54-4DBF-B861-6F13DAE8E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901" y="1095851"/>
            <a:ext cx="4991100" cy="5762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20ED72-DA92-4C08-B04B-CD8C6F442A44}"/>
              </a:ext>
            </a:extLst>
          </p:cNvPr>
          <p:cNvSpPr txBox="1"/>
          <p:nvPr/>
        </p:nvSpPr>
        <p:spPr>
          <a:xfrm>
            <a:off x="9875045" y="6611778"/>
            <a:ext cx="2316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(https://slideplayer.gr/slide/12774492/)</a:t>
            </a:r>
          </a:p>
        </p:txBody>
      </p:sp>
    </p:spTree>
    <p:extLst>
      <p:ext uri="{BB962C8B-B14F-4D97-AF65-F5344CB8AC3E}">
        <p14:creationId xmlns:p14="http://schemas.microsoft.com/office/powerpoint/2010/main" xmlns="" val="15175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2504CA-D325-4B29-8C7C-2FBE7875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082"/>
            <a:ext cx="10515600" cy="98320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ΧΡΗΣΙΜΟΠΟΙΟΥΜΕ ΣΕ…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306ACE-8F99-401B-8A82-9D629CD8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857875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Γλάστρες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Κήπους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Περιβόλια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Οποιοδήποτε Καλλιεργήσιμο Έδαφος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0E80FB7-C0FD-4169-BAF4-4A36CE2A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938" y="1000124"/>
            <a:ext cx="4567062" cy="284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A47C3E-126B-4984-8F88-6819E26E0A8A}"/>
              </a:ext>
            </a:extLst>
          </p:cNvPr>
          <p:cNvSpPr txBox="1"/>
          <p:nvPr/>
        </p:nvSpPr>
        <p:spPr>
          <a:xfrm>
            <a:off x="7624938" y="3594303"/>
            <a:ext cx="4205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(https://www.mistikakipou.gr/glastres-zarntinieres-cachepot-eidi-epilogi/)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85EBC19C-9BBC-4A54-871D-B71892726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575" y="4016578"/>
            <a:ext cx="4543425" cy="2841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3B0A3C-93FF-4D6F-B963-3BAC0F5C9C23}"/>
              </a:ext>
            </a:extLst>
          </p:cNvPr>
          <p:cNvSpPr txBox="1"/>
          <p:nvPr/>
        </p:nvSpPr>
        <p:spPr>
          <a:xfrm>
            <a:off x="7648575" y="6576695"/>
            <a:ext cx="3962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(https://www.naftemporiki.gr/story/684942)</a:t>
            </a:r>
          </a:p>
        </p:txBody>
      </p:sp>
    </p:spTree>
    <p:extLst>
      <p:ext uri="{BB962C8B-B14F-4D97-AF65-F5344CB8AC3E}">
        <p14:creationId xmlns:p14="http://schemas.microsoft.com/office/powerpoint/2010/main" xmlns="" val="40901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05515FE-5397-4E6E-A721-D2FE9030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0" y="142136"/>
            <a:ext cx="10515600" cy="852164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ΦΥΣΗ ΕΠΙΣΤΡΕΦΕΙ ΣΤΗ ΦΥΣΗ!!!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69113A5D-F468-455E-A4B5-53BDFE71C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298" y="994300"/>
            <a:ext cx="10203404" cy="586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37F55A-5B07-4FAE-B642-85BF52AD598C}"/>
              </a:ext>
            </a:extLst>
          </p:cNvPr>
          <p:cNvSpPr txBox="1"/>
          <p:nvPr/>
        </p:nvSpPr>
        <p:spPr>
          <a:xfrm>
            <a:off x="5124635" y="6611779"/>
            <a:ext cx="17644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(https://botanologika.gr/6-2/)</a:t>
            </a:r>
          </a:p>
        </p:txBody>
      </p:sp>
    </p:spTree>
    <p:extLst>
      <p:ext uri="{BB962C8B-B14F-4D97-AF65-F5344CB8AC3E}">
        <p14:creationId xmlns:p14="http://schemas.microsoft.com/office/powerpoint/2010/main" xmlns="" val="1043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5F34B05-456D-4C33-B6AA-24EC5FD8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l-GR" dirty="0"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3657600" lvl="8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latin typeface="News Cycle"/>
              </a:rPr>
              <a:t>		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News Cycle"/>
              </a:rPr>
              <a:t>		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5129932-F18B-49EE-9730-78E06275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711" y="3751540"/>
            <a:ext cx="6379900" cy="3131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52362F-AEEA-4532-979A-262219251D5B}"/>
              </a:ext>
            </a:extLst>
          </p:cNvPr>
          <p:cNvSpPr txBox="1"/>
          <p:nvPr/>
        </p:nvSpPr>
        <p:spPr>
          <a:xfrm>
            <a:off x="2724490" y="6590083"/>
            <a:ext cx="61918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https://oresinieku.weebly.com/kappaomicronmupiomicronsigmatauomicronpiomicron943etasigma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eta.html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xmlns="" id="{CE7A0386-729C-4D01-8058-0911CF46EDE3}"/>
              </a:ext>
            </a:extLst>
          </p:cNvPr>
          <p:cNvSpPr/>
          <p:nvPr/>
        </p:nvSpPr>
        <p:spPr>
          <a:xfrm>
            <a:off x="7483033" y="336355"/>
            <a:ext cx="484632" cy="978408"/>
          </a:xfrm>
          <a:prstGeom prst="downArrow">
            <a:avLst/>
          </a:prstGeom>
          <a:solidFill>
            <a:srgbClr val="FFFF00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Βέλος: Αριστερό 13">
            <a:extLst>
              <a:ext uri="{FF2B5EF4-FFF2-40B4-BE49-F238E27FC236}">
                <a16:creationId xmlns:a16="http://schemas.microsoft.com/office/drawing/2014/main" xmlns="" id="{2195B0B4-5178-4DD7-BB24-68D10823A7EC}"/>
              </a:ext>
            </a:extLst>
          </p:cNvPr>
          <p:cNvSpPr/>
          <p:nvPr/>
        </p:nvSpPr>
        <p:spPr>
          <a:xfrm>
            <a:off x="5172734" y="302549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Επάνω 14">
            <a:extLst>
              <a:ext uri="{FF2B5EF4-FFF2-40B4-BE49-F238E27FC236}">
                <a16:creationId xmlns:a16="http://schemas.microsoft.com/office/drawing/2014/main" xmlns="" id="{94E149D5-14A5-40B8-9AEB-CEA3F2924C97}"/>
              </a:ext>
            </a:extLst>
          </p:cNvPr>
          <p:cNvSpPr/>
          <p:nvPr/>
        </p:nvSpPr>
        <p:spPr>
          <a:xfrm>
            <a:off x="1361520" y="1739646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F47E7D-3E7D-4029-9D93-B92E01C9A948}"/>
              </a:ext>
            </a:extLst>
          </p:cNvPr>
          <p:cNvSpPr txBox="1"/>
          <p:nvPr/>
        </p:nvSpPr>
        <p:spPr>
          <a:xfrm>
            <a:off x="0" y="88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Κοπριά της Αγελάδας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FFF2BC-6462-480D-B89D-9BE36A0AE13B}"/>
              </a:ext>
            </a:extLst>
          </p:cNvPr>
          <p:cNvSpPr txBox="1"/>
          <p:nvPr/>
        </p:nvSpPr>
        <p:spPr>
          <a:xfrm>
            <a:off x="7703370" y="1180720"/>
            <a:ext cx="375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Πέφτει στο Έδαφος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BDB494-8682-40BF-BCA2-2E56895D003F}"/>
              </a:ext>
            </a:extLst>
          </p:cNvPr>
          <p:cNvSpPr txBox="1"/>
          <p:nvPr/>
        </p:nvSpPr>
        <p:spPr>
          <a:xfrm>
            <a:off x="6166771" y="2973187"/>
            <a:ext cx="593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Εμπλουτίζει με Θρεπτικά Συστατικά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B18B83-2A1E-4611-BC70-CCE58AC50DF2}"/>
              </a:ext>
            </a:extLst>
          </p:cNvPr>
          <p:cNvSpPr txBox="1"/>
          <p:nvPr/>
        </p:nvSpPr>
        <p:spPr>
          <a:xfrm>
            <a:off x="0" y="3025491"/>
            <a:ext cx="52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ομπόστ θα Θρέψει το Φυτό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41F278-F4CD-44BC-B47D-8AFE10563BEC}"/>
              </a:ext>
            </a:extLst>
          </p:cNvPr>
          <p:cNvSpPr txBox="1"/>
          <p:nvPr/>
        </p:nvSpPr>
        <p:spPr>
          <a:xfrm>
            <a:off x="120818" y="1118864"/>
            <a:ext cx="436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Τραφεί η Αγελάδα</a:t>
            </a:r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xmlns="" id="{6C7ADE3A-1734-4A33-8F06-877653F429EA}"/>
              </a:ext>
            </a:extLst>
          </p:cNvPr>
          <p:cNvSpPr/>
          <p:nvPr/>
        </p:nvSpPr>
        <p:spPr>
          <a:xfrm>
            <a:off x="8916295" y="17396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Βέλος: Επάνω 15">
            <a:extLst>
              <a:ext uri="{FF2B5EF4-FFF2-40B4-BE49-F238E27FC236}">
                <a16:creationId xmlns:a16="http://schemas.microsoft.com/office/drawing/2014/main" xmlns="" id="{DE87C8A6-B091-4C37-A28B-0887DBF4C36F}"/>
              </a:ext>
            </a:extLst>
          </p:cNvPr>
          <p:cNvSpPr/>
          <p:nvPr/>
        </p:nvSpPr>
        <p:spPr>
          <a:xfrm>
            <a:off x="3048252" y="260894"/>
            <a:ext cx="695078" cy="1034418"/>
          </a:xfrm>
          <a:prstGeom prst="upArrow">
            <a:avLst/>
          </a:prstGeom>
          <a:solidFill>
            <a:srgbClr val="FFFF00"/>
          </a:solidFill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2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 animBg="1"/>
      <p:bldP spid="15" grpId="0" animBg="1"/>
      <p:bldP spid="2" grpId="0"/>
      <p:bldP spid="6" grpId="0"/>
      <p:bldP spid="7" grpId="0"/>
      <p:bldP spid="8" grpId="0"/>
      <p:bldP spid="10" grpId="0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>
            <a:hlinkClick r:id="" action="ppaction://media"/>
            <a:extLst>
              <a:ext uri="{FF2B5EF4-FFF2-40B4-BE49-F238E27FC236}">
                <a16:creationId xmlns:a16="http://schemas.microsoft.com/office/drawing/2014/main" xmlns="" id="{A0863906-3DB3-445A-A7C2-06EAF3C42B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37933" y="1665817"/>
            <a:ext cx="6216177" cy="2986921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570B65B0-819F-4BB7-BFC8-1638CA36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666" y="135466"/>
            <a:ext cx="9144000" cy="1151467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ΒΙΝΤΕΟ 1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384800"/>
            <a:ext cx="12192000" cy="1473200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ΒΙΝΤΕΟ 2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" y="1227665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hlinkClick r:id="rId6"/>
              </a:rPr>
              <a:t/>
            </a:r>
            <a:br>
              <a:rPr lang="el-GR" sz="1000" dirty="0" smtClean="0">
                <a:hlinkClick r:id="rId6"/>
              </a:rPr>
            </a:br>
            <a:r>
              <a:rPr lang="el-GR" sz="1000" dirty="0" smtClean="0">
                <a:hlinkClick r:id="rId6"/>
              </a:rPr>
              <a:t>( NEXTLINE - </a:t>
            </a:r>
            <a:r>
              <a:rPr lang="el-GR" sz="1000" dirty="0" err="1" smtClean="0"/>
              <a:t>Eκπαιδευτικό</a:t>
            </a:r>
            <a:r>
              <a:rPr lang="el-GR" sz="1000" dirty="0" smtClean="0"/>
              <a:t> </a:t>
            </a:r>
            <a:r>
              <a:rPr lang="el-GR" sz="1000" dirty="0" err="1" smtClean="0"/>
              <a:t>video</a:t>
            </a:r>
            <a:r>
              <a:rPr lang="el-GR" sz="1000" dirty="0" smtClean="0"/>
              <a:t> για την ανακύκλωση, απευθυνόμενο σε παιδιά προσχολικής ηλικίας, παιδιά Δημοτικού, Γυμνασίου και Λυκείου για τον ΦΟΔΣΑ)</a:t>
            </a:r>
            <a:endParaRPr lang="el-GR" sz="10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hlinkClick r:id="rId7"/>
              </a:rPr>
              <a:t>(</a:t>
            </a:r>
            <a:r>
              <a:rPr lang="en-US" sz="1000" dirty="0" smtClean="0">
                <a:hlinkClick r:id="rId7"/>
              </a:rPr>
              <a:t>The Gardener</a:t>
            </a:r>
            <a:r>
              <a:rPr lang="el-GR" sz="1000" dirty="0" smtClean="0"/>
              <a:t>)</a:t>
            </a:r>
          </a:p>
          <a:p>
            <a:pPr algn="ctr"/>
            <a:r>
              <a:rPr lang="el-GR" sz="1000" dirty="0" smtClean="0"/>
              <a:t>(Το τραγούδι </a:t>
            </a:r>
            <a:r>
              <a:rPr lang="en-US" sz="1000" dirty="0" smtClean="0"/>
              <a:t>Short Guitar Clip </a:t>
            </a:r>
            <a:r>
              <a:rPr lang="el-GR" sz="1000" dirty="0" smtClean="0"/>
              <a:t>του καλλιτέχνη </a:t>
            </a:r>
            <a:r>
              <a:rPr lang="en-US" sz="1000" dirty="0" err="1" smtClean="0"/>
              <a:t>Audionautix</a:t>
            </a:r>
            <a:r>
              <a:rPr lang="en-US" sz="1000" dirty="0" smtClean="0"/>
              <a:t> </a:t>
            </a:r>
            <a:r>
              <a:rPr lang="el-GR" sz="1000" dirty="0" smtClean="0"/>
              <a:t>έχει άδεια με βάση το εξής: </a:t>
            </a:r>
            <a:r>
              <a:rPr lang="en-US" sz="1000" dirty="0" smtClean="0"/>
              <a:t>Creative Commons Attribution (</a:t>
            </a:r>
            <a:r>
              <a:rPr lang="en-US" sz="1000" dirty="0" smtClean="0">
                <a:hlinkClick r:id="rId8"/>
              </a:rPr>
              <a:t>https://creativecommons.org/licenses/...</a:t>
            </a:r>
            <a:r>
              <a:rPr lang="en-US" sz="1000" dirty="0" smtClean="0"/>
              <a:t>) </a:t>
            </a:r>
            <a:r>
              <a:rPr lang="el-GR" sz="1000" dirty="0" smtClean="0"/>
              <a:t>Καλλιτέχνης: </a:t>
            </a:r>
            <a:r>
              <a:rPr lang="en-US" sz="1000" dirty="0" smtClean="0">
                <a:hlinkClick r:id="rId9"/>
              </a:rPr>
              <a:t>http://audionautix.com/</a:t>
            </a:r>
            <a:r>
              <a:rPr lang="el-GR" sz="100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7287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38D7C2E-D1BC-482D-9325-2492A1F5A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6F1984-7B69-4454-A4BE-B7D65C2A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1999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Θέλω να Βλέπω Περισσότερες Εικόνες σαν κι Αυτήν, Προστατεύω το Περιβάλλον, για να Φροντίσω τον Εαυτό μου και τους Φίλους μου...!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C6A37E-0C30-4094-967A-CE16EE991031}"/>
              </a:ext>
            </a:extLst>
          </p:cNvPr>
          <p:cNvSpPr txBox="1"/>
          <p:nvPr/>
        </p:nvSpPr>
        <p:spPr>
          <a:xfrm>
            <a:off x="4332303" y="6611779"/>
            <a:ext cx="78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(https://www.mothersblog.gr/free-time/drastiriotites/story/74211/pente-protaseis-gia-diaskedastika-paixnidia-stin-exoxi-me-ta-paidia-pics)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56453D-0EDE-4340-AFCB-429DFB8CFB57}"/>
              </a:ext>
            </a:extLst>
          </p:cNvPr>
          <p:cNvSpPr txBox="1"/>
          <p:nvPr/>
        </p:nvSpPr>
        <p:spPr>
          <a:xfrm>
            <a:off x="0" y="4421080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l-GR" sz="8800" b="1" i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ΚΟΜΠΟΣΤΟΠΟΙΩ!!!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058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76540"/>
            <a:ext cx="12192000" cy="5581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Ο Κάθε Κάτοικος Παράγει 500</a:t>
            </a:r>
            <a:r>
              <a:rPr lang="el-GR" dirty="0"/>
              <a:t> </a:t>
            </a:r>
            <a:r>
              <a:rPr lang="el-GR" dirty="0" smtClean="0"/>
              <a:t>Κιλά Απορρίμματα, Ετησίως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Συσσώρευση Μεγάλου Όγκου σε Χώρους Υγειονομικής Ταφής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Χημικά – Τοξικά, Επικίνδυνα Αέρια,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Κατά την Καύση</a:t>
            </a:r>
          </a:p>
          <a:p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Τοξικά Απόβλητα –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Ρύπανση του Περιβάλλοντος 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9053"/>
            <a:ext cx="12192000" cy="83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ΟΜΩΣ ΤΑ ΤΕΛΕΥΤΑΙΑ ΧΡΟΝΙΑ…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629" y="3096285"/>
            <a:ext cx="5832549" cy="37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389629" y="6457891"/>
            <a:ext cx="5802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dirty="0" smtClean="0"/>
              <a:t>(</a:t>
            </a:r>
            <a:r>
              <a:rPr lang="en-US" sz="1000" b="1" dirty="0" smtClean="0">
                <a:latin typeface="Times" pitchFamily="18" charset="0"/>
              </a:rPr>
              <a:t>https</a:t>
            </a:r>
            <a:r>
              <a:rPr lang="en-US" sz="1000" b="1" dirty="0">
                <a:latin typeface="Times" pitchFamily="18" charset="0"/>
              </a:rPr>
              <a:t>://www.maxmag.gr/thematikes/perivallon-se-krisi/pos-epidra-stin-psychiki-iremia-kai-eytychia-ton-anthropon-i-tirisi-enos-katharoy-perivallontos</a:t>
            </a:r>
            <a:r>
              <a:rPr lang="en-US" sz="1000" b="1" dirty="0" smtClean="0">
                <a:latin typeface="Times" pitchFamily="18" charset="0"/>
              </a:rPr>
              <a:t>/</a:t>
            </a:r>
            <a:r>
              <a:rPr lang="el-GR" sz="1000" b="1" dirty="0" smtClean="0"/>
              <a:t>)</a:t>
            </a:r>
            <a:endParaRPr lang="el-GR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702579"/>
            <a:ext cx="12222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Τα Απορρίμματα Έχουν Αυξηθεί Κατά 40%, σε Σχέση με 10 Χρόνια Πριν</a:t>
            </a:r>
            <a:endParaRPr lang="el-GR" sz="2800" dirty="0"/>
          </a:p>
          <a:p>
            <a:endParaRPr lang="el-GR" dirty="0"/>
          </a:p>
        </p:txBody>
      </p:sp>
      <p:sp>
        <p:nvSpPr>
          <p:cNvPr id="17" name="Βέλος προς τα κάτω 16"/>
          <p:cNvSpPr/>
          <p:nvPr/>
        </p:nvSpPr>
        <p:spPr>
          <a:xfrm>
            <a:off x="986987" y="1755105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8" name="Βέλος προς τα κάτω 17"/>
          <p:cNvSpPr/>
          <p:nvPr/>
        </p:nvSpPr>
        <p:spPr>
          <a:xfrm>
            <a:off x="986987" y="3009250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9" name="Βέλος προς τα κάτω 18"/>
          <p:cNvSpPr/>
          <p:nvPr/>
        </p:nvSpPr>
        <p:spPr>
          <a:xfrm>
            <a:off x="986987" y="4893638"/>
            <a:ext cx="484632" cy="70617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pic>
        <p:nvPicPr>
          <p:cNvPr id="26626" name="Picture 2" descr="Θάνατος από πάτημα ελέφαντα: Η χειρότερη εκτέλεση όλων των εποχών -  Μικροπράγμα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377" y="1168400"/>
            <a:ext cx="2433140" cy="1253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7841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3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53194"/>
            <a:ext cx="12192000" cy="580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Βοηθάμε να Επιστρέψει στη Φύση, Μεγάλο Κομμάτι των Απορριμμάτων Μας!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Τα Απορρίμματα μας, Μπορούν να Γίνουν και Πάλι Χρήσιμα!!!</a:t>
            </a:r>
            <a:endParaRPr lang="el-GR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xmlns="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ΓΙ’ ΑΥΤΟ ΕΜΕΙΣ…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2525486" y="1774371"/>
            <a:ext cx="6770913" cy="3288696"/>
          </a:xfrm>
          <a:prstGeom prst="verticalScrol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ΑΝΑΚΥΚΛΩΝΟΥΜΕ </a:t>
            </a:r>
            <a:r>
              <a:rPr lang="el-G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ΚΟΜΠΟΣΤΟΠΟΙΟΥΜΕ !!!</a:t>
            </a:r>
            <a:endParaRPr lang="el-G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7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ΚΟΜΠΟΣΤΟΠΟΙΗΣΗ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ΕΙΝΑΙ…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0717821-27BA-4820-960A-C3A07354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036"/>
            <a:ext cx="10515600" cy="677878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που Μετατρέπει τα Οργανικά Απορρίμματα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Λίπασμα!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C8EACB0E-1B4E-4640-B110-3661BC6BC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9" y="1780855"/>
            <a:ext cx="5760000" cy="5052891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xmlns="" id="{92A76E0E-5D74-4E95-AC43-F6E58C34ABD6}"/>
              </a:ext>
            </a:extLst>
          </p:cNvPr>
          <p:cNvSpPr/>
          <p:nvPr/>
        </p:nvSpPr>
        <p:spPr>
          <a:xfrm>
            <a:off x="5841937" y="3832575"/>
            <a:ext cx="52592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32EAA6-3283-478D-B7ED-AF5313875D42}"/>
              </a:ext>
            </a:extLst>
          </p:cNvPr>
          <p:cNvSpPr txBox="1"/>
          <p:nvPr/>
        </p:nvSpPr>
        <p:spPr>
          <a:xfrm>
            <a:off x="0" y="6607338"/>
            <a:ext cx="4927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(https://www.greenpeace.org/greece/issues/5227/to-kalitero-lipasma/)</a:t>
            </a:r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D450CBD6-5303-48B6-8726-1179821E5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901" y="1780856"/>
            <a:ext cx="5760000" cy="50727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1CB811-16F2-4E48-BD82-BF988F065A8B}"/>
              </a:ext>
            </a:extLst>
          </p:cNvPr>
          <p:cNvSpPr txBox="1"/>
          <p:nvPr/>
        </p:nvSpPr>
        <p:spPr>
          <a:xfrm>
            <a:off x="6939701" y="6646697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(https://www.gardenguide.gr/compost)</a:t>
            </a:r>
            <a:endParaRPr lang="el-G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6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3D20F92-E8A9-43D7-A1D1-317B2D9B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BC69C9B-3570-41CD-B991-02B59CFB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675" y="843379"/>
            <a:ext cx="5267325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5706EA-4D9D-4B44-84F7-66D4A9032F93}"/>
              </a:ext>
            </a:extLst>
          </p:cNvPr>
          <p:cNvSpPr txBox="1"/>
          <p:nvPr/>
        </p:nvSpPr>
        <p:spPr>
          <a:xfrm>
            <a:off x="10898878" y="3441687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https://zeolithos.gr/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EF32C45-F644-4A63-B1D1-6FC8B9F9E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862" y="3960215"/>
            <a:ext cx="5267325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CB7B7E-C3CB-4D9D-B0B5-6B0514D0FE2A}"/>
              </a:ext>
            </a:extLst>
          </p:cNvPr>
          <p:cNvSpPr txBox="1"/>
          <p:nvPr/>
        </p:nvSpPr>
        <p:spPr>
          <a:xfrm>
            <a:off x="10462306" y="6582574"/>
            <a:ext cx="1723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(https://www.e-geoponos.gr)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9B9EA-9DB8-4589-ABE1-6281A229A4BA}"/>
              </a:ext>
            </a:extLst>
          </p:cNvPr>
          <p:cNvSpPr txBox="1"/>
          <p:nvPr/>
        </p:nvSpPr>
        <p:spPr>
          <a:xfrm>
            <a:off x="57704" y="1031190"/>
            <a:ext cx="236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ΦΥΣΗ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E272B9-27CD-4EBD-92F9-2C1A333B38C9}"/>
              </a:ext>
            </a:extLst>
          </p:cNvPr>
          <p:cNvSpPr txBox="1"/>
          <p:nvPr/>
        </p:nvSpPr>
        <p:spPr>
          <a:xfrm>
            <a:off x="57704" y="2155990"/>
            <a:ext cx="632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Εξοχή – Χωράφια - Κήπους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BAC97C-EAA0-4E70-BF12-020487D79D97}"/>
              </a:ext>
            </a:extLst>
          </p:cNvPr>
          <p:cNvSpPr txBox="1"/>
          <p:nvPr/>
        </p:nvSpPr>
        <p:spPr>
          <a:xfrm>
            <a:off x="57704" y="3917181"/>
            <a:ext cx="25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ΓΛΑΣΤΡΕΣ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985527-8EC7-41C3-8561-AB48C0663D5C}"/>
              </a:ext>
            </a:extLst>
          </p:cNvPr>
          <p:cNvSpPr txBox="1"/>
          <p:nvPr/>
        </p:nvSpPr>
        <p:spPr>
          <a:xfrm>
            <a:off x="0" y="5155152"/>
            <a:ext cx="41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Γλάστρα με Καπάκι</a:t>
            </a: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7DFF4445-1D1F-46EB-B87C-EB1C43BA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5"/>
            <a:ext cx="10515600" cy="780094"/>
          </a:xfrm>
        </p:spPr>
        <p:txBody>
          <a:bodyPr/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ΚΑΝΟΥΜΕ ΚΟΜΠΟΣΤΟΠΟΙΗΣΗ</a:t>
            </a:r>
          </a:p>
        </p:txBody>
      </p:sp>
    </p:spTree>
    <p:extLst>
      <p:ext uri="{BB962C8B-B14F-4D97-AF65-F5344CB8AC3E}">
        <p14:creationId xmlns:p14="http://schemas.microsoft.com/office/powerpoint/2010/main" xmlns="" val="533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86EBED1-0DC0-4534-A524-61F6480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5325"/>
            <a:ext cx="12178997" cy="6162675"/>
          </a:xfrm>
        </p:spPr>
        <p:txBody>
          <a:bodyPr/>
          <a:lstStyle/>
          <a:p>
            <a:pPr marL="514350" indent="-514350">
              <a:buAutoNum type="arabicPeriod"/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75D0B68-6C45-4F7B-97CB-73AE63E29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459" y="0"/>
            <a:ext cx="4324538" cy="2513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5AEBDA-5CAB-47E2-AEAD-117CBB9F327E}"/>
              </a:ext>
            </a:extLst>
          </p:cNvPr>
          <p:cNvSpPr txBox="1"/>
          <p:nvPr/>
        </p:nvSpPr>
        <p:spPr>
          <a:xfrm>
            <a:off x="10016728" y="2219637"/>
            <a:ext cx="2214326" cy="2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https://www.fisikolipasma.gr/foreis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D14FB4B9-D11F-4093-B856-77C76A2EB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459" y="2496380"/>
            <a:ext cx="4324538" cy="2513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E3F1B1-5009-4299-B381-306BEE1D6F51}"/>
              </a:ext>
            </a:extLst>
          </p:cNvPr>
          <p:cNvSpPr txBox="1"/>
          <p:nvPr/>
        </p:nvSpPr>
        <p:spPr>
          <a:xfrm>
            <a:off x="10149028" y="4747724"/>
            <a:ext cx="2042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http://greenagenda.gr</a:t>
            </a:r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52227A69-39CA-47CF-901B-9AA9588FF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460" y="5010098"/>
            <a:ext cx="4324538" cy="1776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B11931-007C-4FEC-A5BB-E2A6E9DEB6F4}"/>
              </a:ext>
            </a:extLst>
          </p:cNvPr>
          <p:cNvSpPr txBox="1"/>
          <p:nvPr/>
        </p:nvSpPr>
        <p:spPr>
          <a:xfrm>
            <a:off x="9049614" y="6356355"/>
            <a:ext cx="3129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http://www.naturam.gr/?section=product&amp;rel=1511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E9B29-D242-43A7-8C09-30DF493EDFCA}"/>
              </a:ext>
            </a:extLst>
          </p:cNvPr>
          <p:cNvSpPr txBox="1"/>
          <p:nvPr/>
        </p:nvSpPr>
        <p:spPr>
          <a:xfrm>
            <a:off x="5610687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7D065A-4B14-4B1A-9619-DDECC79E1E82}"/>
              </a:ext>
            </a:extLst>
          </p:cNvPr>
          <p:cNvSpPr txBox="1"/>
          <p:nvPr/>
        </p:nvSpPr>
        <p:spPr>
          <a:xfrm>
            <a:off x="248573" y="2282233"/>
            <a:ext cx="3320249" cy="4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0F0E87-42B2-4736-A873-9AE4246DDF8E}"/>
              </a:ext>
            </a:extLst>
          </p:cNvPr>
          <p:cNvSpPr txBox="1"/>
          <p:nvPr/>
        </p:nvSpPr>
        <p:spPr>
          <a:xfrm>
            <a:off x="5610687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6B5FBB-6E2F-4689-A036-863675B21398}"/>
              </a:ext>
            </a:extLst>
          </p:cNvPr>
          <p:cNvSpPr txBox="1"/>
          <p:nvPr/>
        </p:nvSpPr>
        <p:spPr>
          <a:xfrm>
            <a:off x="248573" y="124325"/>
            <a:ext cx="309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ΚΑΔΟΙ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C1E143-2966-41FA-915B-766261C92A78}"/>
              </a:ext>
            </a:extLst>
          </p:cNvPr>
          <p:cNvSpPr txBox="1"/>
          <p:nvPr/>
        </p:nvSpPr>
        <p:spPr>
          <a:xfrm>
            <a:off x="104313" y="1054484"/>
            <a:ext cx="546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Καφέ Κάδοι - Δήμου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B4127B-0EA8-47C5-B57E-0542D7C65AC1}"/>
              </a:ext>
            </a:extLst>
          </p:cNvPr>
          <p:cNvSpPr txBox="1"/>
          <p:nvPr/>
        </p:nvSpPr>
        <p:spPr>
          <a:xfrm>
            <a:off x="138180" y="2874437"/>
            <a:ext cx="461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Απλοί Οικιακοί Κάδοι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1CDA0B-BF25-4E1F-AC8D-51FE0C475A4D}"/>
              </a:ext>
            </a:extLst>
          </p:cNvPr>
          <p:cNvSpPr txBox="1"/>
          <p:nvPr/>
        </p:nvSpPr>
        <p:spPr>
          <a:xfrm>
            <a:off x="104313" y="4864963"/>
            <a:ext cx="4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Περιστρεφόμενοι Κάδοι</a:t>
            </a:r>
          </a:p>
        </p:txBody>
      </p:sp>
    </p:spTree>
    <p:extLst>
      <p:ext uri="{BB962C8B-B14F-4D97-AF65-F5344CB8AC3E}">
        <p14:creationId xmlns:p14="http://schemas.microsoft.com/office/powerpoint/2010/main" xmlns="" val="26699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D3288E-78C2-466B-B6A8-EA4ADEA7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9453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0EBDC6E3-8724-4A36-A782-47E0403D1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76" y="1850764"/>
            <a:ext cx="3493026" cy="5007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6B53C0-9EAB-4601-8D18-C77958C33E6E}"/>
              </a:ext>
            </a:extLst>
          </p:cNvPr>
          <p:cNvSpPr txBox="1"/>
          <p:nvPr/>
        </p:nvSpPr>
        <p:spPr>
          <a:xfrm>
            <a:off x="1133218" y="1249948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Κλαδιά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D6EE9D-F2EC-415F-B6C6-74DDC4B7E3D1}"/>
              </a:ext>
            </a:extLst>
          </p:cNvPr>
          <p:cNvSpPr txBox="1"/>
          <p:nvPr/>
        </p:nvSpPr>
        <p:spPr>
          <a:xfrm>
            <a:off x="577655" y="6535486"/>
            <a:ext cx="3042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(https://www.kleidishome.gr/cordata-kladi-kafe-y95cm-106479.html)</a:t>
            </a: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7E99706B-1513-40D9-AA73-7BB6232A0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373" y="1769302"/>
            <a:ext cx="3980175" cy="50537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A5DD18-0C56-41F1-A368-5D0B0E3641AC}"/>
              </a:ext>
            </a:extLst>
          </p:cNvPr>
          <p:cNvSpPr txBox="1"/>
          <p:nvPr/>
        </p:nvSpPr>
        <p:spPr>
          <a:xfrm>
            <a:off x="9200494" y="1139494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Κίτρινα Φύλλα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27C3946-4BA0-4E49-9A1A-8F55BE539CCE}"/>
              </a:ext>
            </a:extLst>
          </p:cNvPr>
          <p:cNvSpPr txBox="1"/>
          <p:nvPr/>
        </p:nvSpPr>
        <p:spPr>
          <a:xfrm>
            <a:off x="8182373" y="6560034"/>
            <a:ext cx="3493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(https://pigolampides.gr/blog/fthinopo-eftase/)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56D9F4-2A55-4D96-920B-B85867E1EBBE}"/>
              </a:ext>
            </a:extLst>
          </p:cNvPr>
          <p:cNvSpPr txBox="1"/>
          <p:nvPr/>
        </p:nvSpPr>
        <p:spPr>
          <a:xfrm>
            <a:off x="165697" y="708047"/>
            <a:ext cx="750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ΚΑΦΕ ΥΛΙΚΑ – ΠΛΟΥΣΙΑ ΣΕ </a:t>
            </a:r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Άνθρακας)</a:t>
            </a: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xmlns="" id="{A397BDF2-3543-48CF-912C-F2D9AA26F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577" y="1827491"/>
            <a:ext cx="4078171" cy="505378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34B0824-6FF4-4430-BF1B-F4BA651756A7}"/>
              </a:ext>
            </a:extLst>
          </p:cNvPr>
          <p:cNvSpPr txBox="1"/>
          <p:nvPr/>
        </p:nvSpPr>
        <p:spPr>
          <a:xfrm>
            <a:off x="4572068" y="6457890"/>
            <a:ext cx="2953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(https://ipop.gr/themata/vlepw/aftos-o-anthropos-vrike-velona-sta-achira/)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5108C1-C14F-488E-A7A2-14D293EE32A4}"/>
              </a:ext>
            </a:extLst>
          </p:cNvPr>
          <p:cNvSpPr txBox="1"/>
          <p:nvPr/>
        </p:nvSpPr>
        <p:spPr>
          <a:xfrm>
            <a:off x="5368031" y="1246082"/>
            <a:ext cx="115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Άχυρο</a:t>
            </a:r>
          </a:p>
        </p:txBody>
      </p:sp>
    </p:spTree>
    <p:extLst>
      <p:ext uri="{BB962C8B-B14F-4D97-AF65-F5344CB8AC3E}">
        <p14:creationId xmlns:p14="http://schemas.microsoft.com/office/powerpoint/2010/main" xmlns="" val="36621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1" grpId="0"/>
      <p:bldP spid="37" grpId="0"/>
      <p:bldP spid="4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E38F8B-85DF-4E01-8B69-C2FB3A14B358}"/>
              </a:ext>
            </a:extLst>
          </p:cNvPr>
          <p:cNvSpPr txBox="1"/>
          <p:nvPr/>
        </p:nvSpPr>
        <p:spPr>
          <a:xfrm>
            <a:off x="1339609" y="-39470"/>
            <a:ext cx="26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Ξηρούς Καρπούς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2E62DD-AB21-4858-8400-E8CC1DA7A94C}"/>
              </a:ext>
            </a:extLst>
          </p:cNvPr>
          <p:cNvSpPr txBox="1"/>
          <p:nvPr/>
        </p:nvSpPr>
        <p:spPr>
          <a:xfrm>
            <a:off x="7301990" y="3706100"/>
            <a:ext cx="459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Λευκό Χαρτί - Χαρτοπετσέτες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3E0538D1-4C43-44B5-8347-35A913558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642"/>
            <a:ext cx="6120000" cy="3242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DB4B64-FBD1-419B-8A8A-3D9AC90AAC9D}"/>
              </a:ext>
            </a:extLst>
          </p:cNvPr>
          <p:cNvSpPr txBox="1"/>
          <p:nvPr/>
        </p:nvSpPr>
        <p:spPr>
          <a:xfrm>
            <a:off x="-60815" y="3500631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(https://www.onmed.gr/diatrofi/story/371305/oi-7-pio-ygieinoi-xiroi-karpoi-thermides-diatrofiki-axia-pics)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C677AC-63E1-4A16-AFA1-AAE31A41B680}"/>
              </a:ext>
            </a:extLst>
          </p:cNvPr>
          <p:cNvSpPr txBox="1"/>
          <p:nvPr/>
        </p:nvSpPr>
        <p:spPr>
          <a:xfrm>
            <a:off x="6559645" y="6669254"/>
            <a:ext cx="2754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(https://www.duro.gr/shop)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D7CB6634-679D-421B-9044-5464F1499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930" y="496311"/>
            <a:ext cx="5706070" cy="32299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55F89BD4-91A5-4F74-85CC-DAA0307F9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551" y="3858953"/>
            <a:ext cx="5864896" cy="294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FC9F3-161E-4F48-A184-1FE05ED9150E}"/>
              </a:ext>
            </a:extLst>
          </p:cNvPr>
          <p:cNvSpPr txBox="1"/>
          <p:nvPr/>
        </p:nvSpPr>
        <p:spPr>
          <a:xfrm>
            <a:off x="8682822" y="-26909"/>
            <a:ext cx="182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Στάχτη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2CEBC5-BEFB-4E6C-940D-4F514BFD9244}"/>
              </a:ext>
            </a:extLst>
          </p:cNvPr>
          <p:cNvSpPr txBox="1"/>
          <p:nvPr/>
        </p:nvSpPr>
        <p:spPr>
          <a:xfrm>
            <a:off x="6482462" y="3346928"/>
            <a:ext cx="5600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(https://www.diaforetiko.gr/min-petate-ti-stachti-apo-ta-tzakia-sas-dite-tis-idiotites-ke-ti-chrisis-tis-stachtis-apo-kafsoxila/)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544EFE0F-BEAB-45DC-A3F7-B92A1AEDC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5554"/>
            <a:ext cx="5939161" cy="2676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E87E98-5685-4FCA-A867-8C55EF185F89}"/>
              </a:ext>
            </a:extLst>
          </p:cNvPr>
          <p:cNvSpPr txBox="1"/>
          <p:nvPr/>
        </p:nvSpPr>
        <p:spPr>
          <a:xfrm>
            <a:off x="1653466" y="3783696"/>
            <a:ext cx="24666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Χαρτόκουτα</a:t>
            </a:r>
          </a:p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FB792-A9D5-44D8-8B0B-23BA47BA4966}"/>
              </a:ext>
            </a:extLst>
          </p:cNvPr>
          <p:cNvSpPr txBox="1"/>
          <p:nvPr/>
        </p:nvSpPr>
        <p:spPr>
          <a:xfrm>
            <a:off x="0" y="6629908"/>
            <a:ext cx="5332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(https://www.feeders.gr/product)</a:t>
            </a:r>
          </a:p>
        </p:txBody>
      </p:sp>
    </p:spTree>
    <p:extLst>
      <p:ext uri="{BB962C8B-B14F-4D97-AF65-F5344CB8AC3E}">
        <p14:creationId xmlns:p14="http://schemas.microsoft.com/office/powerpoint/2010/main" xmlns="" val="31295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/>
      <p:bldP spid="12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749</Words>
  <Application>Microsoft Office PowerPoint</Application>
  <PresentationFormat>Προσαρμογή</PresentationFormat>
  <Paragraphs>259</Paragraphs>
  <Slides>27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Διαφάνεια 1</vt:lpstr>
      <vt:lpstr>Διαφάνεια 2</vt:lpstr>
      <vt:lpstr>Διαφάνεια 3</vt:lpstr>
      <vt:lpstr>ΓΙ’ ΑΥΤΟ ΕΜΕΙΣ…</vt:lpstr>
      <vt:lpstr>ΚΟΜΠΟΣΤΟΠΟΙΗΣΗ ΕΙΝΑΙ…</vt:lpstr>
      <vt:lpstr>ΠΟΥ ΚΑΝΟΥΜΕ ΚΟΜΠΟΣΤΟΠΟΙΗΣΗ</vt:lpstr>
      <vt:lpstr>Διαφάνεια 7</vt:lpstr>
      <vt:lpstr>ΤΙ ΒΑΖΟΥΜΕ ΜΕΣΑ</vt:lpstr>
      <vt:lpstr>Διαφάνεια 9</vt:lpstr>
      <vt:lpstr>ΤΙ ΒΑΖΟΥΜΕ ΜΕΣΑ</vt:lpstr>
      <vt:lpstr>Διαφάνεια 11</vt:lpstr>
      <vt:lpstr>ΤΙ ΔΕΝ ΒΑΖΟΥΜΕ ΜΕΣΑ</vt:lpstr>
      <vt:lpstr>Διαφάνεια 13</vt:lpstr>
      <vt:lpstr>ΧΡΕΙΑΖΟΜΑΙ…</vt:lpstr>
      <vt:lpstr>Η ΔΙΑΔΙΚΑΣΙΑ ΞΕΚΙΝΑ ΧΩΡΙΣ ΤΗ ΒΟΗΘΕΙΑ ΜΟΥ!!!</vt:lpstr>
      <vt:lpstr>ΕΙΝΑΙ ΕΤΟΙΜΟ, ΟΤΑΝ…</vt:lpstr>
      <vt:lpstr>ΠΡΟΒΛΗΜΑΤΑ + ΛΥΣΕΙΣ</vt:lpstr>
      <vt:lpstr>ΟΦΕΛΗ ΣΤΗΝ ΥΓΕΙΑ ΜΑΣ</vt:lpstr>
      <vt:lpstr>ΠΟΥ ΑΛΛΟΥ ΜΑΣ ΚΑΝΕΙ ΚΑΛΟ!</vt:lpstr>
      <vt:lpstr>Διαφάνεια 20</vt:lpstr>
      <vt:lpstr>Διαφάνεια 21</vt:lpstr>
      <vt:lpstr>ΤΕΛΙΚΑ, ΜΑΣ ΚΑΝΕΙ ΚΑΛΟ ΠΑΝΤΟΥ!!!</vt:lpstr>
      <vt:lpstr>ΤΟ ΧΡΗΣΙΜΟΠΟΙΟΥΜΕ ΣΕ…</vt:lpstr>
      <vt:lpstr>Η ΦΥΣΗ ΕΠΙΣΤΡΕΦΕΙ ΣΤΗ ΦΥΣΗ!!!</vt:lpstr>
      <vt:lpstr>Διαφάνεια 25</vt:lpstr>
      <vt:lpstr>ΒΙΝΤΕΟ 1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ΟΦΕΛΗ ΚΟΜΠΟΣΤΟΠΟΙΗΣΗΣ ΣΤΗΝ ΥΓΕΙΑ ΜΑΣ</dc:title>
  <dc:creator>Peny</dc:creator>
  <cp:lastModifiedBy>pkladou</cp:lastModifiedBy>
  <cp:revision>160</cp:revision>
  <dcterms:created xsi:type="dcterms:W3CDTF">2021-06-16T09:24:17Z</dcterms:created>
  <dcterms:modified xsi:type="dcterms:W3CDTF">2022-10-13T06:54:11Z</dcterms:modified>
</cp:coreProperties>
</file>