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8"/>
  </p:notesMasterIdLst>
  <p:sldIdLst>
    <p:sldId id="290" r:id="rId2"/>
    <p:sldId id="288" r:id="rId3"/>
    <p:sldId id="287" r:id="rId4"/>
    <p:sldId id="289" r:id="rId5"/>
    <p:sldId id="257" r:id="rId6"/>
    <p:sldId id="275" r:id="rId7"/>
    <p:sldId id="259" r:id="rId8"/>
    <p:sldId id="258" r:id="rId9"/>
    <p:sldId id="278" r:id="rId10"/>
    <p:sldId id="262" r:id="rId11"/>
    <p:sldId id="271" r:id="rId12"/>
    <p:sldId id="276" r:id="rId13"/>
    <p:sldId id="277" r:id="rId14"/>
    <p:sldId id="270" r:id="rId15"/>
    <p:sldId id="279" r:id="rId16"/>
    <p:sldId id="269" r:id="rId17"/>
    <p:sldId id="280" r:id="rId18"/>
    <p:sldId id="281" r:id="rId19"/>
    <p:sldId id="261" r:id="rId20"/>
    <p:sldId id="282" r:id="rId21"/>
    <p:sldId id="286" r:id="rId22"/>
    <p:sldId id="283" r:id="rId23"/>
    <p:sldId id="264" r:id="rId24"/>
    <p:sldId id="263" r:id="rId25"/>
    <p:sldId id="265" r:id="rId26"/>
    <p:sldId id="266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y" initials="P" lastIdx="6" clrIdx="0">
    <p:extLst>
      <p:ext uri="{19B8F6BF-5375-455C-9EA6-DF929625EA0E}">
        <p15:presenceInfo xmlns="" xmlns:p15="http://schemas.microsoft.com/office/powerpoint/2012/main" userId="Pe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182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-33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31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C5D4C-203C-424E-BBF9-2F0A2EDAC842}" type="datetimeFigureOut">
              <a:rPr lang="el-GR" smtClean="0"/>
              <a:pPr/>
              <a:t>19/10/2022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260FE-E175-4659-B7A8-DC6A6A287A08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7317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711D0E7-DFFE-4DFA-899E-351380AF1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873BE637-A90C-4929-A59B-85D542C1E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3D387E55-8593-427F-B261-806CF7AB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19/10/2022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56C30EDE-5F97-4F9B-8541-14A5694A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40927989-49B5-4555-AD6D-29A8DC5F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9491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1C00E21-1339-4938-9F35-6B9EA50C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AC5845D4-81A0-4F0A-9517-153BC7A15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53993750-E124-4A7E-91E0-2001745B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19/10/2022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0A0CD17B-509D-4EAB-BE09-1B082E8B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7F384509-60E1-43FA-8923-6D8EE498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78480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660D294F-A69A-4A33-B0F2-2C6A58E6D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369C8328-3736-4B42-94F3-F3DF6C278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86525FF6-DF33-42F7-9E9F-6602C460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19/10/2022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C2AAD51A-EC4E-428E-89DF-CB72D17EA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8B570DF9-DEC2-4533-9EE9-364CEDA1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031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65539F2-693F-4903-B132-09FEC3099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EC3E832-8686-4EC8-88F0-271347BA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5A118C8B-3683-4918-A9EF-6BE38D06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19/10/2022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E5DED851-A177-4E03-A1F6-E965DB52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ABFDCA43-A547-49B3-983A-384C1A09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8059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822440A-12C5-47FA-B120-4499E8D5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92AE3297-F010-4110-BD07-01B59A843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B9226DC7-D65C-4267-8FBB-DFAA1AFD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19/10/2022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89DBE4EE-5DB2-4AE2-A818-7EEB71A8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D9C31BF9-DF6F-4E13-88D3-645DEAB3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3147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11846D5-6BDA-46D9-99E6-1DC734EE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FA74842-70FF-4DC1-9DDD-7EDD738FF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9B022ABF-2929-4F9C-B4E8-E053AA1E4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3275EEC4-E2F9-4135-8756-20DDD70E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19/10/2022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7FF149C8-991B-44C7-9BBB-6E5F993E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CE0FE376-CD45-4437-A115-1BCEC89E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495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28E60AF-6CEE-491B-8247-B93EEB9A9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C08A7537-CCB4-4172-81B7-33067045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F71D3FB6-CE89-4D55-914B-D6E223A2E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25B83F1E-920C-4378-AD64-83ADAB695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CC496570-0864-40A3-A545-F26380802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A6AB7C58-0D89-4B48-9DA7-5E61C6453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19/10/2022</a:t>
            </a:fld>
            <a:endParaRPr lang="el-GR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B12BE634-8E1A-43F9-8675-12D2DDEE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6FA8B088-AA37-4739-A5D3-8A90C141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6910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ABEB007-BA71-4B3D-91C7-E0D64D2E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A2665596-11F6-41F3-9229-A3B6045A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19/10/2022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95B48D1A-86AA-49BC-AF63-2834F4E13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2827FC8F-73B8-41F7-B1FC-8E08E68C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84651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B031ED70-B3DC-47E3-AB81-DB005A8E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19/10/2022</a:t>
            </a:fld>
            <a:endParaRPr lang="el-GR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C0D8F048-69EB-4C0F-8DF9-7101F6BD1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1D297A2C-AAE1-4AF2-BB47-862B27D8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9879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0794F0E-6F6D-4419-BB18-4658CF764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E233C61-05FB-40A4-8D77-B02D79521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3AA71553-5B26-451F-BDE4-F2F05BD8E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BD12EC5B-252B-49B1-8A96-8A2BE997A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19/10/2022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94EEC3F3-972D-4089-9AAF-B49DB09A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D2CA1384-52E8-45D8-83CB-F6FC6CCC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8670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CD6BB05-1F60-4C5A-8D16-80D7B7AD2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DA2A8B42-B685-4AD5-94E5-8305523FB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B6719E8C-B3A5-4C52-B1B8-2FEB74EEF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D0C9D6A0-7C59-4FEC-BDDC-C3275F20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19/10/2022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B1510A10-91A6-4800-BE69-7C92332D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C8A5E1C2-C8FD-4DBC-AC01-F5FE5C57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4751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harpenSoften amount="11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43000" contrast="-23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FD75A7EA-A9D0-4250-8D6B-6FB1D59E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7EC7A371-5B45-4C21-95CD-E2B57BD6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05FAA60C-A1E8-4AD4-81E0-7E1387F5A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1F044-3518-492F-910B-32EF6CEED2D2}" type="datetimeFigureOut">
              <a:rPr lang="el-GR" smtClean="0"/>
              <a:pPr/>
              <a:t>19/10/2022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4D09DB80-D402-4EF7-A2DA-E051CF008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FDD72E63-D005-4C7B-B716-8FA25E416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5750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www.proionta-tis-fisis.com/axiopiiste-tis-floudes-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redirect?event=video_description&amp;redir_token=QUFFLUhqbVNPUGdFNUlDcElhRlY3S3RleTRYeTQ3dF8tQXxBQ3Jtc0tuOFBtMFlsYklGRG1sWl9JS1llS055UWpPVFRLc1IzS3JELTd0SzZwOWdMZjJfZVo3a0pyeEhTTzRPWklSdVVuanhFN2dWclFaRGYyUHZtdklpakt1RVhkT01oU19xSmpwX29GWlNRR2pla3NHRzNnMA&amp;q=https://creativecommons.org/licenses/by/4.0/&amp;v=nDjHVLHS40A" TargetMode="External"/><Relationship Id="rId3" Type="http://schemas.openxmlformats.org/officeDocument/2006/relationships/image" Target="../media/image44.jpeg"/><Relationship Id="rId7" Type="http://schemas.openxmlformats.org/officeDocument/2006/relationships/hyperlink" Target="https://www.youtube.com/channel/UCubrVpzxB1VyUvPkgVvJevA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XSBa-MgtBw?feature=oembed" TargetMode="External"/><Relationship Id="rId6" Type="http://schemas.openxmlformats.org/officeDocument/2006/relationships/hyperlink" Target="https://www.youtube.com/c/NEXTLINEADVERTISINGThessaloniki" TargetMode="External"/><Relationship Id="rId5" Type="http://schemas.openxmlformats.org/officeDocument/2006/relationships/hyperlink" Target="https://www.youtube.com/watch?v=nDjHVLHS40A" TargetMode="External"/><Relationship Id="rId4" Type="http://schemas.openxmlformats.org/officeDocument/2006/relationships/hyperlink" Target="https://youtu.be/NXSBa-MgtBw" TargetMode="External"/><Relationship Id="rId9" Type="http://schemas.openxmlformats.org/officeDocument/2006/relationships/hyperlink" Target="https://www.youtube.com/redirect?event=video_description&amp;redir_token=QUFFLUhqblpRd3A5NVNFWUpUN0ZkNHlBRExYZ0hZelY4Z3xBQ3Jtc0trZ1MyZXFoN1JfOEQ0RlpoWTFkYU9rTFdzUlNabUZDS0h0VW8zZ0FBOXd1OS1MeW1BQ3ZmMG1lLXpCOVVhcFdhR3llYWNOTnZGU1lLYzhuYXpobXFrc09Xemw2YzNNZXhrVmxsNldweG5Ham9Vd0xPUQ&amp;q=http://audionautix.com/&amp;v=nDjHVLHS40A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eolithos.gr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lant a 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305" y="0"/>
            <a:ext cx="101183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E097841-35D8-49A0-A201-E4F37597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14" y="49139"/>
            <a:ext cx="10395012" cy="597177"/>
          </a:xfrm>
        </p:spPr>
        <p:txBody>
          <a:bodyPr>
            <a:noAutofit/>
          </a:bodyPr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 ΒΑΖΟΥΜΕ ΜΕΣΑ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C606858-095E-4523-960F-7E03FE68F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6316"/>
            <a:ext cx="12191999" cy="62116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ΠΡΑΣΙΝΑ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ΥΛΙΚΑ</a:t>
            </a:r>
            <a:endParaRPr lang="el-GR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BA5CEE90-EE81-44B6-9DD2-7A8670A7C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6524"/>
            <a:ext cx="3927647" cy="4531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4D503B4-ACB9-47C3-86DD-14F3B3114C00}"/>
              </a:ext>
            </a:extLst>
          </p:cNvPr>
          <p:cNvSpPr txBox="1"/>
          <p:nvPr/>
        </p:nvSpPr>
        <p:spPr>
          <a:xfrm>
            <a:off x="0" y="1421985"/>
            <a:ext cx="3950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Πράσινα Φύλλα - Γρασίδι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EF8FD3-E287-481F-941B-757D62505845}"/>
              </a:ext>
            </a:extLst>
          </p:cNvPr>
          <p:cNvSpPr txBox="1"/>
          <p:nvPr/>
        </p:nvSpPr>
        <p:spPr>
          <a:xfrm>
            <a:off x="0" y="6457890"/>
            <a:ext cx="39276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(http://www.officepaper.gr/XARTONI-FVTO-FYLLA-PRASINA-GRASIDI-RAINBOW-16629-9736)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165671F4-DB54-42ED-8D16-8E33BFCC4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83" y="2326524"/>
            <a:ext cx="3905175" cy="45314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555FE1-461E-4B34-B528-E9006385F5CA}"/>
              </a:ext>
            </a:extLst>
          </p:cNvPr>
          <p:cNvSpPr txBox="1"/>
          <p:nvPr/>
        </p:nvSpPr>
        <p:spPr>
          <a:xfrm>
            <a:off x="4337934" y="1213683"/>
            <a:ext cx="3087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Υπολείμματα από </a:t>
            </a:r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Φρούτα + Λαχανικά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FB535F8-54F8-4D5D-8E1D-1386E9E8209D}"/>
              </a:ext>
            </a:extLst>
          </p:cNvPr>
          <p:cNvSpPr txBox="1"/>
          <p:nvPr/>
        </p:nvSpPr>
        <p:spPr>
          <a:xfrm>
            <a:off x="4248146" y="6412575"/>
            <a:ext cx="3927647" cy="39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https://www.proionta-tis-fisis.com/axiopiiste-tis-floudes-</a:t>
            </a:r>
            <a:endParaRPr lang="el-G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frouton-ke-lahanikon/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="" xmlns:a16="http://schemas.microsoft.com/office/drawing/2014/main" id="{636E7762-78DD-472A-82A9-14243A4A6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13" y="2326524"/>
            <a:ext cx="3763885" cy="45314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C2116DF-EDFE-40D5-8EA4-DC3AC6BF875C}"/>
              </a:ext>
            </a:extLst>
          </p:cNvPr>
          <p:cNvSpPr txBox="1"/>
          <p:nvPr/>
        </p:nvSpPr>
        <p:spPr>
          <a:xfrm>
            <a:off x="8428114" y="1313877"/>
            <a:ext cx="36855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Υπολείμματα Τροφίμων</a:t>
            </a:r>
          </a:p>
          <a:p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F1DAEF6-337B-4215-A2C8-FADBBFE479BA}"/>
              </a:ext>
            </a:extLst>
          </p:cNvPr>
          <p:cNvSpPr txBox="1"/>
          <p:nvPr/>
        </p:nvSpPr>
        <p:spPr>
          <a:xfrm>
            <a:off x="8426351" y="6594883"/>
            <a:ext cx="2932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https://www.fytokomia.gr/permalink/14306.html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197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0" grpId="0"/>
      <p:bldP spid="11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E8480687-2DCB-4BEC-85DF-B46F040EF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38" y="2272569"/>
            <a:ext cx="3668790" cy="2880000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C15262-0333-40A3-A2D9-8ED7862C1E73}"/>
              </a:ext>
            </a:extLst>
          </p:cNvPr>
          <p:cNvSpPr txBox="1"/>
          <p:nvPr/>
        </p:nvSpPr>
        <p:spPr>
          <a:xfrm>
            <a:off x="4744011" y="1537165"/>
            <a:ext cx="3099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Τσόφλια Αυγών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E390D7F-C864-46B0-B70D-722FDACA7E26}"/>
              </a:ext>
            </a:extLst>
          </p:cNvPr>
          <p:cNvSpPr txBox="1"/>
          <p:nvPr/>
        </p:nvSpPr>
        <p:spPr>
          <a:xfrm>
            <a:off x="4217178" y="4906348"/>
            <a:ext cx="2932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https://www.toxrisimo.gr/2011/06/blog-post.html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C3E3127-015A-407F-9437-C2576317186C}"/>
              </a:ext>
            </a:extLst>
          </p:cNvPr>
          <p:cNvSpPr txBox="1"/>
          <p:nvPr/>
        </p:nvSpPr>
        <p:spPr>
          <a:xfrm>
            <a:off x="9068846" y="2496774"/>
            <a:ext cx="2842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Κοπριά </a:t>
            </a:r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Φυτοφάγων Ζώων</a:t>
            </a:r>
          </a:p>
        </p:txBody>
      </p:sp>
      <p:pic>
        <p:nvPicPr>
          <p:cNvPr id="17" name="Εικόνα 16">
            <a:extLst>
              <a:ext uri="{FF2B5EF4-FFF2-40B4-BE49-F238E27FC236}">
                <a16:creationId xmlns="" xmlns:a16="http://schemas.microsoft.com/office/drawing/2014/main" id="{CD470A3B-5621-4A25-9FAC-AE7ECAD16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3750019"/>
            <a:ext cx="3205441" cy="28800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46B7A6C-143A-464D-800C-5C8F189E830B}"/>
              </a:ext>
            </a:extLst>
          </p:cNvPr>
          <p:cNvSpPr txBox="1"/>
          <p:nvPr/>
        </p:nvSpPr>
        <p:spPr>
          <a:xfrm>
            <a:off x="8612820" y="6389713"/>
            <a:ext cx="19890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(https://gr.depositphotos.com)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8FF11F56-D016-440D-B56D-B9682F714E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" y="1140381"/>
            <a:ext cx="3240000" cy="3010463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1EA6734-31A7-49C6-A7A7-FD7F20BEEE4F}"/>
              </a:ext>
            </a:extLst>
          </p:cNvPr>
          <p:cNvSpPr txBox="1"/>
          <p:nvPr/>
        </p:nvSpPr>
        <p:spPr>
          <a:xfrm>
            <a:off x="266276" y="3712569"/>
            <a:ext cx="3476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(https://www.efsyn.gr/nisides/182768_ti-mporo-na-kano-katakathi-toy-kafe)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94CA1B-62DD-40A4-A1B3-F4B49E7462CD}"/>
              </a:ext>
            </a:extLst>
          </p:cNvPr>
          <p:cNvSpPr txBox="1"/>
          <p:nvPr/>
        </p:nvSpPr>
        <p:spPr>
          <a:xfrm>
            <a:off x="422699" y="152400"/>
            <a:ext cx="3011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Υπολείμματα Καφέ</a:t>
            </a:r>
          </a:p>
        </p:txBody>
      </p:sp>
    </p:spTree>
    <p:extLst>
      <p:ext uri="{BB962C8B-B14F-4D97-AF65-F5344CB8AC3E}">
        <p14:creationId xmlns="" xmlns:p14="http://schemas.microsoft.com/office/powerpoint/2010/main" val="24127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9" grpId="0"/>
      <p:bldP spid="15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D72F0DC-B567-4CE8-ABF5-5D6D18BB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21" y="145286"/>
            <a:ext cx="11211757" cy="851116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 ΔΕΝ ΒΑΖΟΥΜΕ ΜΕΣΑ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39DB10C-4585-49ED-8593-C67B8B211A8D}"/>
              </a:ext>
            </a:extLst>
          </p:cNvPr>
          <p:cNvSpPr txBox="1"/>
          <p:nvPr/>
        </p:nvSpPr>
        <p:spPr>
          <a:xfrm>
            <a:off x="1098775" y="1681276"/>
            <a:ext cx="3322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Υπολείμματα Ψαριών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353DB4C-2C7F-417E-AE59-81A6AAA384BA}"/>
              </a:ext>
            </a:extLst>
          </p:cNvPr>
          <p:cNvSpPr txBox="1"/>
          <p:nvPr/>
        </p:nvSpPr>
        <p:spPr>
          <a:xfrm>
            <a:off x="7900117" y="1681276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Υπολείμματα Κρέατος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3DB73520-3645-4A17-86C3-999C7AC53C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" y="2390198"/>
            <a:ext cx="5381023" cy="35291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4307854-1495-4871-9F59-DA381D79109F}"/>
              </a:ext>
            </a:extLst>
          </p:cNvPr>
          <p:cNvSpPr txBox="1"/>
          <p:nvPr/>
        </p:nvSpPr>
        <p:spPr>
          <a:xfrm>
            <a:off x="0" y="5673080"/>
            <a:ext cx="34569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(https://www.fnl-guide.com/gr/el/tips-n-tricks/grilled-fish/)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="" xmlns:a16="http://schemas.microsoft.com/office/drawing/2014/main" id="{8437DD21-5597-4DAA-B9C2-29B9D1973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319" y="2390198"/>
            <a:ext cx="5292000" cy="35343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7E8C75D-6C52-4A7F-B181-3B4432F09C3A}"/>
              </a:ext>
            </a:extLst>
          </p:cNvPr>
          <p:cNvSpPr txBox="1"/>
          <p:nvPr/>
        </p:nvSpPr>
        <p:spPr>
          <a:xfrm>
            <a:off x="6899999" y="5519191"/>
            <a:ext cx="52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(https://www.onmed.gr/diatrofi/story/353652/tiganito-v-s-psito-kreas-poio-exei-perissotera-lipara)</a:t>
            </a:r>
          </a:p>
        </p:txBody>
      </p:sp>
    </p:spTree>
    <p:extLst>
      <p:ext uri="{BB962C8B-B14F-4D97-AF65-F5344CB8AC3E}">
        <p14:creationId xmlns="" xmlns:p14="http://schemas.microsoft.com/office/powerpoint/2010/main" val="131121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="" xmlns:a16="http://schemas.microsoft.com/office/drawing/2014/main" id="{93262F50-B2E6-4043-940A-9B19BA9E2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5" y="703709"/>
            <a:ext cx="4367295" cy="3272663"/>
          </a:xfr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DC2AD5-617B-4597-85A7-08B2AB7EEAB8}"/>
              </a:ext>
            </a:extLst>
          </p:cNvPr>
          <p:cNvSpPr txBox="1"/>
          <p:nvPr/>
        </p:nvSpPr>
        <p:spPr>
          <a:xfrm>
            <a:off x="1856617" y="46814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Λάδι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25537E7-31B4-4796-907F-5FDBEE995700}"/>
              </a:ext>
            </a:extLst>
          </p:cNvPr>
          <p:cNvSpPr txBox="1"/>
          <p:nvPr/>
        </p:nvSpPr>
        <p:spPr>
          <a:xfrm>
            <a:off x="246875" y="3730151"/>
            <a:ext cx="39727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(https://enallaktikidrasi.com/2013/07/ola-osa-den-kserate-gia-to-ladi)/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784922-559F-4601-BFE5-E88F8D6A05DB}"/>
              </a:ext>
            </a:extLst>
          </p:cNvPr>
          <p:cNvSpPr txBox="1"/>
          <p:nvPr/>
        </p:nvSpPr>
        <p:spPr>
          <a:xfrm>
            <a:off x="4795302" y="3706165"/>
            <a:ext cx="242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Άρρωστα Φυτά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="" xmlns:a16="http://schemas.microsoft.com/office/drawing/2014/main" id="{11951389-8F91-43AA-A384-0154FC6493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37" y="4173112"/>
            <a:ext cx="4766198" cy="26214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E0E0755-4718-43B6-BB43-F3A35F0C1C57}"/>
              </a:ext>
            </a:extLst>
          </p:cNvPr>
          <p:cNvSpPr txBox="1"/>
          <p:nvPr/>
        </p:nvSpPr>
        <p:spPr>
          <a:xfrm>
            <a:off x="3713457" y="6548300"/>
            <a:ext cx="31146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(https://www.gardenguide.gr)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5B7C530E-8F78-4000-A053-DC7F9C14B8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62" y="668930"/>
            <a:ext cx="4366800" cy="32015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D7D95CD-83CD-43CF-985A-D4CC73A62977}"/>
              </a:ext>
            </a:extLst>
          </p:cNvPr>
          <p:cNvSpPr txBox="1"/>
          <p:nvPr/>
        </p:nvSpPr>
        <p:spPr>
          <a:xfrm>
            <a:off x="8547669" y="110931"/>
            <a:ext cx="2454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Γαλακτοκομικά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5D08EC-490E-447E-85AD-869CA0CC3982}"/>
              </a:ext>
            </a:extLst>
          </p:cNvPr>
          <p:cNvSpPr txBox="1"/>
          <p:nvPr/>
        </p:nvSpPr>
        <p:spPr>
          <a:xfrm>
            <a:off x="7495162" y="3624250"/>
            <a:ext cx="40459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https://www.neadiatrofis.gr/galaktokomika-proionta-kai-laktozi/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2813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5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BAEB83F-9DA6-42D2-8901-7A5E3A1D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72" y="35140"/>
            <a:ext cx="11917255" cy="994298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ΧΡΕΙΑΖΟΜΑΙ…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5DA73DB-7F8B-4874-90FF-ACEDC1D53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8788"/>
            <a:ext cx="12192000" cy="58640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Χώμα</a:t>
            </a: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Υγρασία</a:t>
            </a: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 Αερισμό</a:t>
            </a: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 Ανακάτεμα</a:t>
            </a: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="" xmlns:a16="http://schemas.microsoft.com/office/drawing/2014/main" id="{B101C7A2-77B8-4A20-8291-8866C2BF0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1053251"/>
            <a:ext cx="5543549" cy="5696884"/>
          </a:xfrm>
          <a:prstGeom prst="ellipse">
            <a:avLst/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FB412B4-D508-4B01-95A2-17B6AFF5109F}"/>
              </a:ext>
            </a:extLst>
          </p:cNvPr>
          <p:cNvSpPr txBox="1"/>
          <p:nvPr/>
        </p:nvSpPr>
        <p:spPr>
          <a:xfrm>
            <a:off x="7839076" y="6156278"/>
            <a:ext cx="43529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(https://www.antemisaris.gr/kipos-fyta/symvoules-protaseis/kompostopoiisi/oikiaki-kompostopoiisi/)</a:t>
            </a:r>
          </a:p>
        </p:txBody>
      </p:sp>
    </p:spTree>
    <p:extLst>
      <p:ext uri="{BB962C8B-B14F-4D97-AF65-F5344CB8AC3E}">
        <p14:creationId xmlns="" xmlns:p14="http://schemas.microsoft.com/office/powerpoint/2010/main" val="19806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48C7C106-4BA1-4991-9ED0-43EE672B0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15" y="1369520"/>
            <a:ext cx="4544239" cy="5255243"/>
          </a:xfrm>
          <a:prstGeom prst="rect">
            <a:avLst/>
          </a:prstGeom>
          <a:effectLst/>
        </p:spPr>
      </p:pic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5C6C116-C54E-4E87-A117-23F1A438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75"/>
            <a:ext cx="12192000" cy="99023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ΔΙΑΔΙΚΑΣΙΑ ΞΕΚΙΝΑ ΧΩΡΙΣ ΤΗ ΒΟΗΘΕΙΑ ΜΟΥ!!!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AE5BDE8-C331-406F-A1BF-B152304C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6284"/>
            <a:ext cx="12192000" cy="57217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Σταδιακά Ανεβαίνει Θερμοκρασία</a:t>
            </a: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Αναπτύσσονται Γαιοσκώληκες</a:t>
            </a:r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6817A2-AB7D-43A9-B266-D84C01FA6564}"/>
              </a:ext>
            </a:extLst>
          </p:cNvPr>
          <p:cNvSpPr txBox="1"/>
          <p:nvPr/>
        </p:nvSpPr>
        <p:spPr>
          <a:xfrm>
            <a:off x="7204415" y="6372050"/>
            <a:ext cx="36731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https://player.slideplayer.gr/7/1917283/data/images/img50.jpg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3559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BBA8E09-C684-46FF-AFDF-F99860F3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1811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ΕΙΝΑΙ ΕΤΟΙΜΟ, ΟΤΑΝ…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55A0DDB-3CF5-46F4-9A99-407D39746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" y="771525"/>
            <a:ext cx="12125325" cy="60864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Δεν Αναγνωρίζονται τα Υλικά που Έχουμε Βάλει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Τρίβεται Εύκολα στα Χέρια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Έχει Σκούρο Καφέ Χρώμα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Ελαφρύ 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ΜΥΡΙΖΕΙ ΓΗΗΗ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Διαδικασία Ολοκληρώνεται</a:t>
            </a:r>
          </a:p>
          <a:p>
            <a:pPr>
              <a:buNone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Από 2 – 4 Μήνες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83EC6B73-AC59-4039-8B6F-295D00084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67" y="2225128"/>
            <a:ext cx="6707033" cy="462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390837-E72A-4C91-8103-01D2216F864A}"/>
              </a:ext>
            </a:extLst>
          </p:cNvPr>
          <p:cNvSpPr txBox="1"/>
          <p:nvPr/>
        </p:nvSpPr>
        <p:spPr>
          <a:xfrm>
            <a:off x="5484967" y="6599307"/>
            <a:ext cx="47003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https://www.fytokomia.gr/permalink/4368.html</a:t>
            </a:r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6431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9CB9FA2-AB0B-4C28-A47C-3AD38CB5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1050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ΠΡΟΒΛΗΜΑΤΑ</a:t>
            </a:r>
            <a:r>
              <a:rPr lang="el-GR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l-GR" u="sng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ΛΥΣΕΙΣ</a:t>
            </a:r>
            <a:endParaRPr lang="el-GR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A45298B-12FC-432B-91D5-92B4DC605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1050"/>
            <a:ext cx="12192000" cy="6076950"/>
          </a:xfrm>
        </p:spPr>
        <p:txBody>
          <a:bodyPr>
            <a:normAutofit/>
          </a:bodyPr>
          <a:lstStyle/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									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	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					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B1C74B17-6FF7-45B2-AE8B-0B80D2B65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8" y="860201"/>
            <a:ext cx="4348800" cy="256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3F3A76-344D-4DA4-AE0E-2A202C41F646}"/>
              </a:ext>
            </a:extLst>
          </p:cNvPr>
          <p:cNvSpPr txBox="1"/>
          <p:nvPr/>
        </p:nvSpPr>
        <p:spPr>
          <a:xfrm>
            <a:off x="8868106" y="3059667"/>
            <a:ext cx="24846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(https://www.ipaidia.gr//)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43BEE588-64A4-4AB4-B87F-1B9986BD4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" y="860202"/>
            <a:ext cx="4347754" cy="256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561FDD7-C0A2-403C-9A69-727EFF6B1A37}"/>
              </a:ext>
            </a:extLst>
          </p:cNvPr>
          <p:cNvSpPr txBox="1"/>
          <p:nvPr/>
        </p:nvSpPr>
        <p:spPr>
          <a:xfrm>
            <a:off x="1765092" y="3182778"/>
            <a:ext cx="24163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https://ofthalmoi.gr/</a:t>
            </a:r>
          </a:p>
        </p:txBody>
      </p:sp>
      <p:sp>
        <p:nvSpPr>
          <p:cNvPr id="15" name="Βέλος: Δεξιό 14">
            <a:extLst>
              <a:ext uri="{FF2B5EF4-FFF2-40B4-BE49-F238E27FC236}">
                <a16:creationId xmlns="" xmlns:a16="http://schemas.microsoft.com/office/drawing/2014/main" id="{A83DC72F-3E93-4279-A005-718C315EE093}"/>
              </a:ext>
            </a:extLst>
          </p:cNvPr>
          <p:cNvSpPr/>
          <p:nvPr/>
        </p:nvSpPr>
        <p:spPr>
          <a:xfrm>
            <a:off x="4791075" y="3857163"/>
            <a:ext cx="1847850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Βέλος: Δεξιό 15">
            <a:extLst>
              <a:ext uri="{FF2B5EF4-FFF2-40B4-BE49-F238E27FC236}">
                <a16:creationId xmlns="" xmlns:a16="http://schemas.microsoft.com/office/drawing/2014/main" id="{E6F33DB1-EB2B-4A9D-871F-1F019D88010D}"/>
              </a:ext>
            </a:extLst>
          </p:cNvPr>
          <p:cNvSpPr/>
          <p:nvPr/>
        </p:nvSpPr>
        <p:spPr>
          <a:xfrm>
            <a:off x="4791075" y="5415534"/>
            <a:ext cx="1847850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4BA91A-23C3-4541-A263-28273996091F}"/>
              </a:ext>
            </a:extLst>
          </p:cNvPr>
          <p:cNvSpPr txBox="1"/>
          <p:nvPr/>
        </p:nvSpPr>
        <p:spPr>
          <a:xfrm>
            <a:off x="245941" y="3797638"/>
            <a:ext cx="312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Δυσάρεστη Οσμή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D86B0CC-A2F3-4835-9BCD-646A68C21384}"/>
              </a:ext>
            </a:extLst>
          </p:cNvPr>
          <p:cNvSpPr txBox="1"/>
          <p:nvPr/>
        </p:nvSpPr>
        <p:spPr>
          <a:xfrm>
            <a:off x="245941" y="5351424"/>
            <a:ext cx="2882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Μυγάκια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F9D9DE7-759B-4BEA-B8FA-13DD143910F5}"/>
              </a:ext>
            </a:extLst>
          </p:cNvPr>
          <p:cNvSpPr txBox="1"/>
          <p:nvPr/>
        </p:nvSpPr>
        <p:spPr>
          <a:xfrm>
            <a:off x="7504287" y="3705305"/>
            <a:ext cx="46877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Ανακατεύουμε      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Προσθέτουμε Καφέ Υλικά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B43D59D-E724-42B4-962E-2BF61DD3AD43}"/>
              </a:ext>
            </a:extLst>
          </p:cNvPr>
          <p:cNvSpPr txBox="1"/>
          <p:nvPr/>
        </p:nvSpPr>
        <p:spPr>
          <a:xfrm>
            <a:off x="7504286" y="5212717"/>
            <a:ext cx="46877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Ανακατεύουμε      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Προσθέτουμε Καφέ Υλικά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1071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  <p:bldP spid="16" grpId="0" animBg="1"/>
      <p:bldP spid="4" grpId="0"/>
      <p:bldP spid="5" grpId="0"/>
      <p:bldP spid="10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1772AC9-78AF-4DE5-8B1D-6BEBAEAF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7850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ΟΦΕΛΗ ΣΤΗΝ ΥΓΕΙΑ ΜΑΣ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4D74758-4BAC-4F13-976F-957C80687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97850"/>
            <a:ext cx="12191999" cy="6060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την Κομποστοποίηση 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Μείωση Όγκου Απορριμμάτων 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Μείωση των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Επικίνδυνων Αερίων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Μείωση της Ρύπανσης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της Ατμόσφαιρας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Αναπνέουμε πιο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Καθαρό Αέρα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4D530970-61A4-49BC-8A8F-6B8FACE47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67" y="3342533"/>
            <a:ext cx="4106332" cy="34858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12C61CE-7590-4872-9C5F-A5BBAFE5EA63}"/>
              </a:ext>
            </a:extLst>
          </p:cNvPr>
          <p:cNvSpPr txBox="1"/>
          <p:nvPr/>
        </p:nvSpPr>
        <p:spPr>
          <a:xfrm>
            <a:off x="7905750" y="6611779"/>
            <a:ext cx="36749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(https://www.philenews.com/koinonia/eidiseis/article/1106078)</a:t>
            </a:r>
          </a:p>
        </p:txBody>
      </p:sp>
      <p:sp>
        <p:nvSpPr>
          <p:cNvPr id="4" name="Βέλος: Κάτω 3">
            <a:extLst>
              <a:ext uri="{FF2B5EF4-FFF2-40B4-BE49-F238E27FC236}">
                <a16:creationId xmlns="" xmlns:a16="http://schemas.microsoft.com/office/drawing/2014/main" id="{3C383020-BB6E-4226-A91C-3E2065A36D7B}"/>
              </a:ext>
            </a:extLst>
          </p:cNvPr>
          <p:cNvSpPr/>
          <p:nvPr/>
        </p:nvSpPr>
        <p:spPr>
          <a:xfrm>
            <a:off x="1961966" y="1246396"/>
            <a:ext cx="484632" cy="617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Βέλος: Κάτω 7">
            <a:extLst>
              <a:ext uri="{FF2B5EF4-FFF2-40B4-BE49-F238E27FC236}">
                <a16:creationId xmlns="" xmlns:a16="http://schemas.microsoft.com/office/drawing/2014/main" id="{CD235A29-B01A-4A2B-803C-2D43E08EAC50}"/>
              </a:ext>
            </a:extLst>
          </p:cNvPr>
          <p:cNvSpPr/>
          <p:nvPr/>
        </p:nvSpPr>
        <p:spPr>
          <a:xfrm>
            <a:off x="1961966" y="2273442"/>
            <a:ext cx="484632" cy="617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Βέλος: Κάτω 9">
            <a:extLst>
              <a:ext uri="{FF2B5EF4-FFF2-40B4-BE49-F238E27FC236}">
                <a16:creationId xmlns="" xmlns:a16="http://schemas.microsoft.com/office/drawing/2014/main" id="{25E12267-09A8-4F9D-AD4F-3D2F4FADA239}"/>
              </a:ext>
            </a:extLst>
          </p:cNvPr>
          <p:cNvSpPr/>
          <p:nvPr/>
        </p:nvSpPr>
        <p:spPr>
          <a:xfrm>
            <a:off x="1961966" y="3300488"/>
            <a:ext cx="484632" cy="617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Βέλος: Κάτω 11">
            <a:extLst>
              <a:ext uri="{FF2B5EF4-FFF2-40B4-BE49-F238E27FC236}">
                <a16:creationId xmlns="" xmlns:a16="http://schemas.microsoft.com/office/drawing/2014/main" id="{B07E6298-8C98-419E-A5D3-927D74FB828C}"/>
              </a:ext>
            </a:extLst>
          </p:cNvPr>
          <p:cNvSpPr/>
          <p:nvPr/>
        </p:nvSpPr>
        <p:spPr>
          <a:xfrm>
            <a:off x="1961966" y="4391163"/>
            <a:ext cx="484632" cy="617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500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4" grpId="0" uiExpand="1" animBg="1"/>
      <p:bldP spid="8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622C60F-615D-4754-A10E-50165023B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5"/>
            <a:ext cx="10515600" cy="629174"/>
          </a:xfrm>
        </p:spPr>
        <p:txBody>
          <a:bodyPr>
            <a:noAutofit/>
          </a:bodyPr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 ΑΛΛΟΥ ΜΑΣ ΚΑΝΕΙ ΚΑΛΟ!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6BF0ED9-21C1-49A3-84D2-3E56E54C1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3769"/>
            <a:ext cx="12192000" cy="6219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Αποτέλεσμα της Κομποστοποίησης 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Εδαφοβελτιωτικό</a:t>
            </a: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Θρεπτικά Ιχνοστοιχεία στο Χώμα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Μειώνουμε τη Χρήση Χημικών Λιπασμάτων</a:t>
            </a: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Παράγουμε Βιολογικές Καλλιέργειες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Καταναλώνουμε Υγιεινές Τροφές!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40216BED-2BF6-4F31-B451-3E3410A072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2" y="4094751"/>
            <a:ext cx="4625197" cy="27586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B4DE92-9843-4F15-97C6-13A1EF06B345}"/>
              </a:ext>
            </a:extLst>
          </p:cNvPr>
          <p:cNvSpPr txBox="1"/>
          <p:nvPr/>
        </p:nvSpPr>
        <p:spPr>
          <a:xfrm>
            <a:off x="7540633" y="6611779"/>
            <a:ext cx="348670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https://bioarismari.gr/viologikes-trofes-egrigorsi/</a:t>
            </a: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Βέλος: Κάτω 9">
            <a:extLst>
              <a:ext uri="{FF2B5EF4-FFF2-40B4-BE49-F238E27FC236}">
                <a16:creationId xmlns="" xmlns:a16="http://schemas.microsoft.com/office/drawing/2014/main" id="{F1E86BDC-11A4-4E00-8026-BF6F892998B9}"/>
              </a:ext>
            </a:extLst>
          </p:cNvPr>
          <p:cNvSpPr/>
          <p:nvPr/>
        </p:nvSpPr>
        <p:spPr>
          <a:xfrm>
            <a:off x="1147330" y="1087904"/>
            <a:ext cx="484632" cy="617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Βέλος: Κάτω 11">
            <a:extLst>
              <a:ext uri="{FF2B5EF4-FFF2-40B4-BE49-F238E27FC236}">
                <a16:creationId xmlns="" xmlns:a16="http://schemas.microsoft.com/office/drawing/2014/main" id="{9C5CFD73-F457-4B5D-9AD9-4DA2D4AD2FD2}"/>
              </a:ext>
            </a:extLst>
          </p:cNvPr>
          <p:cNvSpPr/>
          <p:nvPr/>
        </p:nvSpPr>
        <p:spPr>
          <a:xfrm>
            <a:off x="1147841" y="2161035"/>
            <a:ext cx="484632" cy="617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Βέλος: Κάτω 12">
            <a:extLst>
              <a:ext uri="{FF2B5EF4-FFF2-40B4-BE49-F238E27FC236}">
                <a16:creationId xmlns="" xmlns:a16="http://schemas.microsoft.com/office/drawing/2014/main" id="{054819F8-91C3-4061-AE3F-241B2AB5D659}"/>
              </a:ext>
            </a:extLst>
          </p:cNvPr>
          <p:cNvSpPr/>
          <p:nvPr/>
        </p:nvSpPr>
        <p:spPr>
          <a:xfrm>
            <a:off x="1147330" y="3197821"/>
            <a:ext cx="484632" cy="617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Βέλος: Κάτω 13">
            <a:extLst>
              <a:ext uri="{FF2B5EF4-FFF2-40B4-BE49-F238E27FC236}">
                <a16:creationId xmlns="" xmlns:a16="http://schemas.microsoft.com/office/drawing/2014/main" id="{511F320E-ECCA-45B0-9FB1-97F4D5910933}"/>
              </a:ext>
            </a:extLst>
          </p:cNvPr>
          <p:cNvSpPr/>
          <p:nvPr/>
        </p:nvSpPr>
        <p:spPr>
          <a:xfrm>
            <a:off x="1147330" y="4198262"/>
            <a:ext cx="484632" cy="617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Βέλος: Κάτω 14">
            <a:extLst>
              <a:ext uri="{FF2B5EF4-FFF2-40B4-BE49-F238E27FC236}">
                <a16:creationId xmlns="" xmlns:a16="http://schemas.microsoft.com/office/drawing/2014/main" id="{C2C16245-FB01-45B1-8349-01CE361BAD47}"/>
              </a:ext>
            </a:extLst>
          </p:cNvPr>
          <p:cNvSpPr/>
          <p:nvPr/>
        </p:nvSpPr>
        <p:spPr>
          <a:xfrm>
            <a:off x="1147330" y="5235883"/>
            <a:ext cx="484632" cy="617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4639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922564"/>
            <a:ext cx="12192000" cy="5935436"/>
          </a:xfrm>
        </p:spPr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 Μας Δίνει Καρπούς!</a:t>
            </a:r>
          </a:p>
          <a:p>
            <a:pPr>
              <a:buFont typeface="Wingdings" pitchFamily="2" charset="2"/>
              <a:buChar char="ü"/>
            </a:pPr>
            <a:endParaRPr lang="el-GR" dirty="0"/>
          </a:p>
          <a:p>
            <a:pPr>
              <a:buFont typeface="Wingdings" pitchFamily="2" charset="2"/>
              <a:buChar char="ü"/>
            </a:pPr>
            <a:r>
              <a:rPr lang="el-GR" dirty="0"/>
              <a:t> </a:t>
            </a:r>
            <a:r>
              <a:rPr lang="el-GR" dirty="0" smtClean="0"/>
              <a:t>Μας Εξασφαλίζει Τροφή!</a:t>
            </a:r>
          </a:p>
          <a:p>
            <a:pPr>
              <a:buFont typeface="Wingdings" pitchFamily="2" charset="2"/>
              <a:buChar char="ü"/>
            </a:pPr>
            <a:endParaRPr lang="el-GR" dirty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 Μας </a:t>
            </a:r>
            <a:r>
              <a:rPr lang="el-GR" dirty="0"/>
              <a:t>Δίνει </a:t>
            </a:r>
            <a:r>
              <a:rPr lang="el-GR" dirty="0" smtClean="0"/>
              <a:t>Νερό!</a:t>
            </a:r>
          </a:p>
          <a:p>
            <a:pPr>
              <a:buFont typeface="Wingdings" pitchFamily="2" charset="2"/>
              <a:buChar char="ü"/>
            </a:pPr>
            <a:endParaRPr lang="el-GR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l-GR" dirty="0" smtClean="0"/>
              <a:t>Μας Προσφέρει Καθαρό Αέρα!</a:t>
            </a:r>
          </a:p>
          <a:p>
            <a:pPr>
              <a:buFont typeface="Wingdings" pitchFamily="2" charset="2"/>
              <a:buChar char="ü"/>
            </a:pPr>
            <a:endParaRPr lang="el-GR" dirty="0"/>
          </a:p>
          <a:p>
            <a:pPr>
              <a:buFont typeface="Wingdings" pitchFamily="2" charset="2"/>
              <a:buChar char="ü"/>
            </a:pPr>
            <a:r>
              <a:rPr lang="el-GR" dirty="0"/>
              <a:t> </a:t>
            </a:r>
            <a:r>
              <a:rPr lang="el-GR" dirty="0" smtClean="0"/>
              <a:t>Μας Φιλοξενεί!</a:t>
            </a:r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="" xmlns:a16="http://schemas.microsoft.com/office/drawing/2014/main" id="{0DB36B59-7968-4E15-AC80-0444FDD3260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83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ΠΕΡΙΒΑΛΛΟΝ ΕΙΝΑΙ ΤΟ ΣΠΙΤΙ ΜΑΣ!!!</a:t>
            </a:r>
            <a:endParaRPr lang="el-GR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pkladou\Desktop\Νέος φάκελος\;;;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70" y="1944916"/>
            <a:ext cx="5048930" cy="4913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7128933" y="6611779"/>
            <a:ext cx="50630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000" b="1" dirty="0" smtClean="0">
                <a:latin typeface="Times" pitchFamily="18" charset="0"/>
              </a:rPr>
              <a:t>(</a:t>
            </a:r>
            <a:r>
              <a:rPr lang="en-US" sz="1000" b="1" dirty="0" smtClean="0">
                <a:latin typeface="Times" pitchFamily="18" charset="0"/>
              </a:rPr>
              <a:t>http</a:t>
            </a:r>
            <a:r>
              <a:rPr lang="en-US" sz="1000" b="1" dirty="0">
                <a:latin typeface="Times" pitchFamily="18" charset="0"/>
              </a:rPr>
              <a:t>://kykpee.org/the-environment-today/2-to-perivallon-simera</a:t>
            </a:r>
            <a:r>
              <a:rPr lang="en-US" sz="1000" b="1" dirty="0" smtClean="0">
                <a:latin typeface="Times" pitchFamily="18" charset="0"/>
              </a:rPr>
              <a:t>/</a:t>
            </a:r>
            <a:r>
              <a:rPr lang="el-GR" sz="1000" b="1" dirty="0" smtClean="0">
                <a:latin typeface="Times" pitchFamily="18" charset="0"/>
              </a:rPr>
              <a:t>)</a:t>
            </a:r>
            <a:endParaRPr lang="el-GR" sz="1000" b="1" dirty="0"/>
          </a:p>
        </p:txBody>
      </p:sp>
      <p:sp>
        <p:nvSpPr>
          <p:cNvPr id="10" name="Κουμπί ενέργειας: Κεντρική σελίδα 9">
            <a:hlinkClick r:id="" action="ppaction://hlinkshowjump?jump=firstslide" highlightClick="1"/>
          </p:cNvPr>
          <p:cNvSpPr/>
          <p:nvPr/>
        </p:nvSpPr>
        <p:spPr>
          <a:xfrm>
            <a:off x="11073898" y="95433"/>
            <a:ext cx="685043" cy="521208"/>
          </a:xfrm>
          <a:prstGeom prst="actionButtonHome">
            <a:avLst/>
          </a:prstGeom>
          <a:solidFill>
            <a:schemeClr val="bg1"/>
          </a:solidFill>
          <a:scene3d>
            <a:camera prst="perspectiveContrastingLeftFacing"/>
            <a:lightRig rig="threePt" dir="t"/>
          </a:scene3d>
          <a:sp3d>
            <a:bevelT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928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DF2B874-E655-48FB-B0FE-6F661AF1A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15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Αποτέλεσμα της Κομποστοποίησης 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Προλαμβάνει </a:t>
            </a:r>
            <a:r>
              <a:rPr lang="el-G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αταπολεμά τα Παράσιτα</a:t>
            </a:r>
          </a:p>
          <a:p>
            <a:endParaRPr lang="el-GR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Μείωση </a:t>
            </a:r>
            <a:r>
              <a:rPr lang="el-GR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Χρήσης Εντομοκτόνων </a:t>
            </a:r>
            <a:endParaRPr lang="el-GR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Καταναλώνουμε Υγιεινές Τροφές!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endParaRPr lang="el-GR" dirty="0">
              <a:sym typeface="Wingdings" panose="05000000000000000000" pitchFamily="2" charset="2"/>
            </a:endParaRPr>
          </a:p>
          <a:p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1760A6D1-F486-4B8A-AB8B-1CC72F8CD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01" y="-8878"/>
            <a:ext cx="5534999" cy="6858001"/>
          </a:xfrm>
          <a:prstGeom prst="rect">
            <a:avLst/>
          </a:prstGeom>
        </p:spPr>
      </p:pic>
      <p:sp>
        <p:nvSpPr>
          <p:cNvPr id="7" name="Βέλος: Κάτω 6">
            <a:extLst>
              <a:ext uri="{FF2B5EF4-FFF2-40B4-BE49-F238E27FC236}">
                <a16:creationId xmlns="" xmlns:a16="http://schemas.microsoft.com/office/drawing/2014/main" id="{1D1595A0-7CF4-46DB-B648-E1C757FE55E6}"/>
              </a:ext>
            </a:extLst>
          </p:cNvPr>
          <p:cNvSpPr/>
          <p:nvPr/>
        </p:nvSpPr>
        <p:spPr>
          <a:xfrm>
            <a:off x="1500326" y="494605"/>
            <a:ext cx="484632" cy="97840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Βέλος: Κάτω 9">
            <a:extLst>
              <a:ext uri="{FF2B5EF4-FFF2-40B4-BE49-F238E27FC236}">
                <a16:creationId xmlns="" xmlns:a16="http://schemas.microsoft.com/office/drawing/2014/main" id="{F001DC3B-7B0B-48FA-8027-7797B543AFC1}"/>
              </a:ext>
            </a:extLst>
          </p:cNvPr>
          <p:cNvSpPr/>
          <p:nvPr/>
        </p:nvSpPr>
        <p:spPr>
          <a:xfrm>
            <a:off x="1500326" y="2025401"/>
            <a:ext cx="484632" cy="97840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Βέλος: Κάτω 10">
            <a:extLst>
              <a:ext uri="{FF2B5EF4-FFF2-40B4-BE49-F238E27FC236}">
                <a16:creationId xmlns="" xmlns:a16="http://schemas.microsoft.com/office/drawing/2014/main" id="{DB339D5F-9C07-4A6F-945B-63A117BD17E1}"/>
              </a:ext>
            </a:extLst>
          </p:cNvPr>
          <p:cNvSpPr/>
          <p:nvPr/>
        </p:nvSpPr>
        <p:spPr>
          <a:xfrm>
            <a:off x="1502945" y="3622466"/>
            <a:ext cx="484632" cy="97840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360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C0E67DD-1A5C-4732-99D2-BE1D1315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2256"/>
          </a:xfrm>
        </p:spPr>
        <p:txBody>
          <a:bodyPr>
            <a:normAutofit/>
          </a:bodyPr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ΤΕΛΙΚΑ, ΜΑΣ ΚΑΝΕΙ ΚΑΛΟ ΠΑΝΤΟΥ!!!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CA41224-FF00-4641-8943-EC93B200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8788"/>
            <a:ext cx="12192000" cy="58992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Αναπνέουμε πιο Καθαρό Αέρα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Τρώμε πιο Υγιεινά Φρούτα + Λαχανικά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Τρώμε πιο Υγιεινά Ψάρια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Πίνουμε και Κολυμπάμε σε πιο Καθαρά Νερά!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C59B696C-EC54-4DBF-B861-6F13DAE8E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1" y="1095851"/>
            <a:ext cx="4991100" cy="57621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C20ED72-DA92-4C08-B04B-CD8C6F442A44}"/>
              </a:ext>
            </a:extLst>
          </p:cNvPr>
          <p:cNvSpPr txBox="1"/>
          <p:nvPr/>
        </p:nvSpPr>
        <p:spPr>
          <a:xfrm>
            <a:off x="9875045" y="6611778"/>
            <a:ext cx="23169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(https://slideplayer.gr/slide/12774492/)</a:t>
            </a:r>
          </a:p>
        </p:txBody>
      </p:sp>
    </p:spTree>
    <p:extLst>
      <p:ext uri="{BB962C8B-B14F-4D97-AF65-F5344CB8AC3E}">
        <p14:creationId xmlns="" xmlns:p14="http://schemas.microsoft.com/office/powerpoint/2010/main" val="15175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E2504CA-D325-4B29-8C7C-2FBE7875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082"/>
            <a:ext cx="10515600" cy="983208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ΧΡΗΣΙΜΟΠΟΙΟΥΜΕ ΣΕ…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C306ACE-8F99-401B-8A82-9D629CD8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0124"/>
            <a:ext cx="12192000" cy="5857875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Γλάστρες</a:t>
            </a: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Κήπους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Περιβόλια</a:t>
            </a: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Οποιοδήποτε Καλλιεργήσιμο Έδαφος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90E80FB7-C0FD-4169-BAF4-4A36CE2A9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38" y="1000124"/>
            <a:ext cx="4567062" cy="284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1A47C3E-126B-4984-8F88-6819E26E0A8A}"/>
              </a:ext>
            </a:extLst>
          </p:cNvPr>
          <p:cNvSpPr txBox="1"/>
          <p:nvPr/>
        </p:nvSpPr>
        <p:spPr>
          <a:xfrm>
            <a:off x="7624938" y="3594303"/>
            <a:ext cx="42051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(https://www.mistikakipou.gr/glastres-zarntinieres-cachepot-eidi-epilogi/)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85EBC19C-9BBC-4A54-871D-B71892726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5" y="4016578"/>
            <a:ext cx="4543425" cy="28414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C3B0A3C-93FF-4D6F-B963-3BAC0F5C9C23}"/>
              </a:ext>
            </a:extLst>
          </p:cNvPr>
          <p:cNvSpPr txBox="1"/>
          <p:nvPr/>
        </p:nvSpPr>
        <p:spPr>
          <a:xfrm>
            <a:off x="7648575" y="6576695"/>
            <a:ext cx="3962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(https://www.naftemporiki.gr/story/684942)</a:t>
            </a:r>
          </a:p>
        </p:txBody>
      </p:sp>
    </p:spTree>
    <p:extLst>
      <p:ext uri="{BB962C8B-B14F-4D97-AF65-F5344CB8AC3E}">
        <p14:creationId xmlns="" xmlns:p14="http://schemas.microsoft.com/office/powerpoint/2010/main" val="40901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05515FE-5397-4E6E-A721-D2FE9030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10" y="142136"/>
            <a:ext cx="10515600" cy="852164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ΦΥΣΗ ΕΠΙΣΤΡΕΦΕΙ ΣΤΗ ΦΥΣΗ!!!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69113A5D-F468-455E-A4B5-53BDFE71C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8" y="994300"/>
            <a:ext cx="10203404" cy="5863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E37F55A-5B07-4FAE-B642-85BF52AD598C}"/>
              </a:ext>
            </a:extLst>
          </p:cNvPr>
          <p:cNvSpPr txBox="1"/>
          <p:nvPr/>
        </p:nvSpPr>
        <p:spPr>
          <a:xfrm>
            <a:off x="5124635" y="6611779"/>
            <a:ext cx="17644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(https://botanologika.gr/6-2/)</a:t>
            </a:r>
          </a:p>
        </p:txBody>
      </p:sp>
    </p:spTree>
    <p:extLst>
      <p:ext uri="{BB962C8B-B14F-4D97-AF65-F5344CB8AC3E}">
        <p14:creationId xmlns="" xmlns:p14="http://schemas.microsoft.com/office/powerpoint/2010/main" val="10430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5F34B05-456D-4C33-B6AA-24EC5FD88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l-GR" dirty="0">
              <a:latin typeface="News Cycle"/>
            </a:endParaRPr>
          </a:p>
          <a:p>
            <a:pPr marL="0" indent="0">
              <a:buNone/>
            </a:pPr>
            <a:endParaRPr lang="el-GR" b="0" i="0" dirty="0">
              <a:effectLst/>
              <a:latin typeface="News Cycle"/>
            </a:endParaRPr>
          </a:p>
          <a:p>
            <a:pPr marL="0" indent="0">
              <a:buNone/>
            </a:pPr>
            <a:endParaRPr lang="el-GR" b="0" i="0" dirty="0">
              <a:effectLst/>
              <a:latin typeface="News Cycle"/>
            </a:endParaRPr>
          </a:p>
          <a:p>
            <a:pPr marL="3657600" lvl="8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>
                <a:latin typeface="News Cycle"/>
              </a:rPr>
              <a:t>					</a:t>
            </a:r>
          </a:p>
          <a:p>
            <a:pPr marL="0" indent="0">
              <a:buNone/>
            </a:pPr>
            <a:r>
              <a:rPr lang="el-GR" dirty="0">
                <a:latin typeface="News Cycle"/>
              </a:rPr>
              <a:t>			</a:t>
            </a:r>
          </a:p>
          <a:p>
            <a:pPr marL="0" indent="0">
              <a:buNone/>
            </a:pPr>
            <a:r>
              <a:rPr lang="el-GR" dirty="0">
                <a:latin typeface="News Cycle"/>
              </a:rPr>
              <a:t>			</a:t>
            </a:r>
          </a:p>
          <a:p>
            <a:pPr marL="0" indent="0">
              <a:buNone/>
            </a:pPr>
            <a:r>
              <a:rPr lang="el-GR" b="0" i="0" dirty="0">
                <a:effectLst/>
                <a:latin typeface="News Cycle"/>
              </a:rPr>
              <a:t>		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15129932-F18B-49EE-9730-78E06275E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11" y="3751540"/>
            <a:ext cx="6379900" cy="3131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52362F-AEEA-4532-979A-262219251D5B}"/>
              </a:ext>
            </a:extLst>
          </p:cNvPr>
          <p:cNvSpPr txBox="1"/>
          <p:nvPr/>
        </p:nvSpPr>
        <p:spPr>
          <a:xfrm>
            <a:off x="2724490" y="6590083"/>
            <a:ext cx="619180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https://oresinieku.weebly.com/kappaomicronmupiomicronsigmatauomicronpiomicron943etasigma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eta.html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Βέλος: Κάτω 10">
            <a:extLst>
              <a:ext uri="{FF2B5EF4-FFF2-40B4-BE49-F238E27FC236}">
                <a16:creationId xmlns="" xmlns:a16="http://schemas.microsoft.com/office/drawing/2014/main" id="{CE7A0386-729C-4D01-8058-0911CF46EDE3}"/>
              </a:ext>
            </a:extLst>
          </p:cNvPr>
          <p:cNvSpPr/>
          <p:nvPr/>
        </p:nvSpPr>
        <p:spPr>
          <a:xfrm>
            <a:off x="7483033" y="336355"/>
            <a:ext cx="484632" cy="978408"/>
          </a:xfrm>
          <a:prstGeom prst="downArrow">
            <a:avLst/>
          </a:prstGeom>
          <a:solidFill>
            <a:srgbClr val="FFFF00"/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Βέλος: Αριστερό 13">
            <a:extLst>
              <a:ext uri="{FF2B5EF4-FFF2-40B4-BE49-F238E27FC236}">
                <a16:creationId xmlns="" xmlns:a16="http://schemas.microsoft.com/office/drawing/2014/main" id="{2195B0B4-5178-4DD7-BB24-68D10823A7EC}"/>
              </a:ext>
            </a:extLst>
          </p:cNvPr>
          <p:cNvSpPr/>
          <p:nvPr/>
        </p:nvSpPr>
        <p:spPr>
          <a:xfrm>
            <a:off x="5172734" y="3025491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Βέλος: Επάνω 14">
            <a:extLst>
              <a:ext uri="{FF2B5EF4-FFF2-40B4-BE49-F238E27FC236}">
                <a16:creationId xmlns="" xmlns:a16="http://schemas.microsoft.com/office/drawing/2014/main" id="{94E149D5-14A5-40B8-9AEB-CEA3F2924C97}"/>
              </a:ext>
            </a:extLst>
          </p:cNvPr>
          <p:cNvSpPr/>
          <p:nvPr/>
        </p:nvSpPr>
        <p:spPr>
          <a:xfrm>
            <a:off x="1361520" y="1739646"/>
            <a:ext cx="484632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F47E7D-3E7D-4029-9D93-B92E01C9A948}"/>
              </a:ext>
            </a:extLst>
          </p:cNvPr>
          <p:cNvSpPr txBox="1"/>
          <p:nvPr/>
        </p:nvSpPr>
        <p:spPr>
          <a:xfrm>
            <a:off x="0" y="887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Κοπριά της Αγελάδας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9FFF2BC-6462-480D-B89D-9BE36A0AE13B}"/>
              </a:ext>
            </a:extLst>
          </p:cNvPr>
          <p:cNvSpPr txBox="1"/>
          <p:nvPr/>
        </p:nvSpPr>
        <p:spPr>
          <a:xfrm>
            <a:off x="7703370" y="1180720"/>
            <a:ext cx="3759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Πέφτει στο Έδαφος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BDB494-8682-40BF-BCA2-2E56895D003F}"/>
              </a:ext>
            </a:extLst>
          </p:cNvPr>
          <p:cNvSpPr txBox="1"/>
          <p:nvPr/>
        </p:nvSpPr>
        <p:spPr>
          <a:xfrm>
            <a:off x="6166771" y="2973187"/>
            <a:ext cx="5934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Εμπλουτίζει με Θρεπτικά Συστατικά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AB18B83-2A1E-4611-BC70-CCE58AC50DF2}"/>
              </a:ext>
            </a:extLst>
          </p:cNvPr>
          <p:cNvSpPr txBox="1"/>
          <p:nvPr/>
        </p:nvSpPr>
        <p:spPr>
          <a:xfrm>
            <a:off x="0" y="3025491"/>
            <a:ext cx="526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αν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ομπόστ θα Θρέψει το Φυτό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41F278-F4CD-44BC-B47D-8AFE10563BEC}"/>
              </a:ext>
            </a:extLst>
          </p:cNvPr>
          <p:cNvSpPr txBox="1"/>
          <p:nvPr/>
        </p:nvSpPr>
        <p:spPr>
          <a:xfrm>
            <a:off x="120818" y="1118864"/>
            <a:ext cx="436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Θα Τραφεί η Αγελάδα</a:t>
            </a:r>
          </a:p>
        </p:txBody>
      </p:sp>
      <p:sp>
        <p:nvSpPr>
          <p:cNvPr id="13" name="Βέλος: Κάτω 12">
            <a:extLst>
              <a:ext uri="{FF2B5EF4-FFF2-40B4-BE49-F238E27FC236}">
                <a16:creationId xmlns="" xmlns:a16="http://schemas.microsoft.com/office/drawing/2014/main" id="{6C7ADE3A-1734-4A33-8F06-877653F429EA}"/>
              </a:ext>
            </a:extLst>
          </p:cNvPr>
          <p:cNvSpPr/>
          <p:nvPr/>
        </p:nvSpPr>
        <p:spPr>
          <a:xfrm>
            <a:off x="8916295" y="173964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Βέλος: Επάνω 15">
            <a:extLst>
              <a:ext uri="{FF2B5EF4-FFF2-40B4-BE49-F238E27FC236}">
                <a16:creationId xmlns="" xmlns:a16="http://schemas.microsoft.com/office/drawing/2014/main" id="{DE87C8A6-B091-4C37-A28B-0887DBF4C36F}"/>
              </a:ext>
            </a:extLst>
          </p:cNvPr>
          <p:cNvSpPr/>
          <p:nvPr/>
        </p:nvSpPr>
        <p:spPr>
          <a:xfrm>
            <a:off x="3048252" y="260894"/>
            <a:ext cx="695078" cy="1034418"/>
          </a:xfrm>
          <a:prstGeom prst="upArrow">
            <a:avLst/>
          </a:prstGeom>
          <a:solidFill>
            <a:srgbClr val="FFFF00"/>
          </a:solidFill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75329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4" grpId="0" animBg="1"/>
      <p:bldP spid="15" grpId="0" animBg="1"/>
      <p:bldP spid="2" grpId="0"/>
      <p:bldP spid="6" grpId="0"/>
      <p:bldP spid="7" grpId="0"/>
      <p:bldP spid="8" grpId="0"/>
      <p:bldP spid="10" grpId="0"/>
      <p:bldP spid="13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Ηλεκτρονικά πολυμέσα 3">
            <a:hlinkClick r:id="" action="ppaction://media"/>
            <a:extLst>
              <a:ext uri="{FF2B5EF4-FFF2-40B4-BE49-F238E27FC236}">
                <a16:creationId xmlns="" xmlns:a16="http://schemas.microsoft.com/office/drawing/2014/main" id="{A0863906-3DB3-445A-A7C2-06EAF3C42B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937933" y="1665817"/>
            <a:ext cx="6216177" cy="2986921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="" xmlns:a16="http://schemas.microsoft.com/office/drawing/2014/main" id="{570B65B0-819F-4BB7-BFC8-1638CA369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1666" y="135466"/>
            <a:ext cx="9144000" cy="1151467"/>
          </a:xfrm>
        </p:spPr>
        <p:txBody>
          <a:bodyPr>
            <a:normAutofit/>
          </a:bodyPr>
          <a:lstStyle/>
          <a:p>
            <a:pPr algn="ctr"/>
            <a:r>
              <a:rPr lang="el-GR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ΒΙΝΤΕΟ 1</a:t>
            </a:r>
            <a:endParaRPr lang="el-GR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0" y="5384800"/>
            <a:ext cx="12192000" cy="1473200"/>
          </a:xfrm>
        </p:spPr>
        <p:txBody>
          <a:bodyPr>
            <a:normAutofit/>
          </a:bodyPr>
          <a:lstStyle/>
          <a:p>
            <a:r>
              <a:rPr lang="el-GR" sz="60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5"/>
              </a:rPr>
              <a:t>ΒΙΝΤΕΟ 2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1" y="1227665"/>
            <a:ext cx="1219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hlinkClick r:id="rId6"/>
              </a:rPr>
              <a:t/>
            </a:r>
            <a:br>
              <a:rPr lang="el-GR" sz="1000" dirty="0" smtClean="0">
                <a:hlinkClick r:id="rId6"/>
              </a:rPr>
            </a:br>
            <a:r>
              <a:rPr lang="el-GR" sz="1000" dirty="0" smtClean="0">
                <a:hlinkClick r:id="rId6"/>
              </a:rPr>
              <a:t>( NEXTLINE - </a:t>
            </a:r>
            <a:r>
              <a:rPr lang="el-GR" sz="1000" dirty="0" err="1" smtClean="0"/>
              <a:t>Eκπαιδευτικό</a:t>
            </a:r>
            <a:r>
              <a:rPr lang="el-GR" sz="1000" dirty="0" smtClean="0"/>
              <a:t> </a:t>
            </a:r>
            <a:r>
              <a:rPr lang="el-GR" sz="1000" dirty="0" err="1" smtClean="0"/>
              <a:t>video</a:t>
            </a:r>
            <a:r>
              <a:rPr lang="el-GR" sz="1000" dirty="0" smtClean="0"/>
              <a:t> για την ανακύκλωση, απευθυνόμενο σε παιδιά προσχολικής ηλικίας, παιδιά Δημοτικού, Γυμνασίου και Λυκείου για τον ΦΟΔΣΑ)</a:t>
            </a:r>
            <a:endParaRPr lang="el-GR" sz="1000" dirty="0"/>
          </a:p>
        </p:txBody>
      </p:sp>
      <p:sp>
        <p:nvSpPr>
          <p:cNvPr id="7" name="6 - Ορθογώνιο"/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hlinkClick r:id="rId7"/>
              </a:rPr>
              <a:t>(</a:t>
            </a:r>
            <a:r>
              <a:rPr lang="en-US" sz="1000" dirty="0" smtClean="0">
                <a:hlinkClick r:id="rId7"/>
              </a:rPr>
              <a:t>The Gardener</a:t>
            </a:r>
            <a:r>
              <a:rPr lang="el-GR" sz="1000" dirty="0" smtClean="0"/>
              <a:t>)</a:t>
            </a:r>
          </a:p>
          <a:p>
            <a:pPr algn="ctr"/>
            <a:r>
              <a:rPr lang="el-GR" sz="1000" dirty="0" smtClean="0"/>
              <a:t>(Το τραγούδι </a:t>
            </a:r>
            <a:r>
              <a:rPr lang="en-US" sz="1000" dirty="0" smtClean="0"/>
              <a:t>Short Guitar Clip </a:t>
            </a:r>
            <a:r>
              <a:rPr lang="el-GR" sz="1000" dirty="0" smtClean="0"/>
              <a:t>του καλλιτέχνη </a:t>
            </a:r>
            <a:r>
              <a:rPr lang="en-US" sz="1000" dirty="0" err="1" smtClean="0"/>
              <a:t>Audionautix</a:t>
            </a:r>
            <a:r>
              <a:rPr lang="en-US" sz="1000" dirty="0" smtClean="0"/>
              <a:t> </a:t>
            </a:r>
            <a:r>
              <a:rPr lang="el-GR" sz="1000" dirty="0" smtClean="0"/>
              <a:t>έχει άδεια με βάση το εξής: </a:t>
            </a:r>
            <a:r>
              <a:rPr lang="en-US" sz="1000" dirty="0" smtClean="0"/>
              <a:t>Creative Commons Attribution (</a:t>
            </a:r>
            <a:r>
              <a:rPr lang="en-US" sz="1000" dirty="0" smtClean="0">
                <a:hlinkClick r:id="rId8"/>
              </a:rPr>
              <a:t>https://creativecommons.org/licenses/...</a:t>
            </a:r>
            <a:r>
              <a:rPr lang="en-US" sz="1000" dirty="0" smtClean="0"/>
              <a:t>) </a:t>
            </a:r>
            <a:r>
              <a:rPr lang="el-GR" sz="1000" dirty="0" smtClean="0"/>
              <a:t>Καλλιτέχνης: </a:t>
            </a:r>
            <a:r>
              <a:rPr lang="en-US" sz="1000" dirty="0" smtClean="0">
                <a:hlinkClick r:id="rId9"/>
              </a:rPr>
              <a:t>http://audionautix.com/</a:t>
            </a:r>
            <a:r>
              <a:rPr lang="el-GR" sz="100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272876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338D7C2E-D1BC-482D-9325-2492A1F5A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536F1984-7B69-4454-A4BE-B7D65C2A8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"/>
            <a:ext cx="12191999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Επειδή Θέλω να Βλέπω Περισσότερες Εικόνες σαν κι Αυτήν, Προστατεύω το Περιβάλλον, για να Φροντίσω τον Εαυτό μου και τους Φίλους μου...!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8C6A37E-0C30-4094-967A-CE16EE991031}"/>
              </a:ext>
            </a:extLst>
          </p:cNvPr>
          <p:cNvSpPr txBox="1"/>
          <p:nvPr/>
        </p:nvSpPr>
        <p:spPr>
          <a:xfrm>
            <a:off x="4332303" y="6611779"/>
            <a:ext cx="78596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(https://www.mothersblog.gr/free-time/drastiriotites/story/74211/pente-protaseis-gia-diaskedastika-paixnidia-stin-exoxi-me-ta-paidia-pics)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56453D-0EDE-4340-AFCB-429DFB8CFB57}"/>
              </a:ext>
            </a:extLst>
          </p:cNvPr>
          <p:cNvSpPr txBox="1"/>
          <p:nvPr/>
        </p:nvSpPr>
        <p:spPr>
          <a:xfrm>
            <a:off x="0" y="4421080"/>
            <a:ext cx="12192000" cy="172354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l-GR" sz="8800" b="1" i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ΚΟΜΠΟΣΤΟΠΟΙΩ!!!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0587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276540"/>
            <a:ext cx="12192000" cy="55814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Ο Κάθε Άνθρωπος Παράγει 500</a:t>
            </a:r>
            <a:r>
              <a:rPr lang="el-GR" dirty="0"/>
              <a:t> </a:t>
            </a:r>
            <a:r>
              <a:rPr lang="el-GR" dirty="0" smtClean="0"/>
              <a:t>Κιλά Απορρίμματα, το Χρόνο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Συσσώρευση Μεγάλου Όγκου σε Χώρους Υγειονομικής Ταφής</a:t>
            </a:r>
          </a:p>
          <a:p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Επικίνδυνα Αέρια Κατά την Καύση</a:t>
            </a:r>
          </a:p>
          <a:p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Τοξικά Απόβλητα –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Ρύπανση του Περιβάλλοντος 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="" xmlns:a16="http://schemas.microsoft.com/office/drawing/2014/main" id="{0DB36B59-7968-4E15-AC80-0444FDD3260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83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="" xmlns:a16="http://schemas.microsoft.com/office/drawing/2014/main" id="{0DB36B59-7968-4E15-AC80-0444FDD32602}"/>
              </a:ext>
            </a:extLst>
          </p:cNvPr>
          <p:cNvSpPr txBox="1">
            <a:spLocks/>
          </p:cNvSpPr>
          <p:nvPr/>
        </p:nvSpPr>
        <p:spPr>
          <a:xfrm>
            <a:off x="0" y="9053"/>
            <a:ext cx="12192000" cy="83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ΟΜΩΣ ΤΑ ΤΕΛΕΥΤΑΙΑ ΧΡΟΝΙΑ…</a:t>
            </a:r>
            <a:endParaRPr lang="el-GR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29" y="3096285"/>
            <a:ext cx="5832549" cy="376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6389629" y="6457891"/>
            <a:ext cx="5802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b="1" dirty="0" smtClean="0"/>
              <a:t>(</a:t>
            </a:r>
            <a:r>
              <a:rPr lang="en-US" sz="1000" b="1" dirty="0" smtClean="0">
                <a:latin typeface="Times" pitchFamily="18" charset="0"/>
              </a:rPr>
              <a:t>https</a:t>
            </a:r>
            <a:r>
              <a:rPr lang="en-US" sz="1000" b="1" dirty="0">
                <a:latin typeface="Times" pitchFamily="18" charset="0"/>
              </a:rPr>
              <a:t>://www.maxmag.gr/thematikes/perivallon-se-krisi/pos-epidra-stin-psychiki-iremia-kai-eytychia-ton-anthropon-i-tirisi-enos-katharoy-perivallontos</a:t>
            </a:r>
            <a:r>
              <a:rPr lang="en-US" sz="1000" b="1" dirty="0" smtClean="0">
                <a:latin typeface="Times" pitchFamily="18" charset="0"/>
              </a:rPr>
              <a:t>/</a:t>
            </a:r>
            <a:r>
              <a:rPr lang="el-GR" sz="1000" b="1" dirty="0" smtClean="0"/>
              <a:t>)</a:t>
            </a:r>
            <a:endParaRPr lang="el-GR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702579"/>
            <a:ext cx="122221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Τα Απορρίμματα Έχουν Αυξηθεί Πάρα Πολύ, σε Σχέση με 10 Χρόνια Πριν</a:t>
            </a:r>
            <a:endParaRPr lang="el-GR" sz="2800" dirty="0"/>
          </a:p>
          <a:p>
            <a:endParaRPr lang="el-GR" dirty="0"/>
          </a:p>
        </p:txBody>
      </p:sp>
      <p:sp>
        <p:nvSpPr>
          <p:cNvPr id="17" name="Βέλος προς τα κάτω 16"/>
          <p:cNvSpPr/>
          <p:nvPr/>
        </p:nvSpPr>
        <p:spPr>
          <a:xfrm>
            <a:off x="986987" y="1755105"/>
            <a:ext cx="484632" cy="70617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sp>
        <p:nvSpPr>
          <p:cNvPr id="18" name="Βέλος προς τα κάτω 17"/>
          <p:cNvSpPr/>
          <p:nvPr/>
        </p:nvSpPr>
        <p:spPr>
          <a:xfrm>
            <a:off x="978521" y="3170117"/>
            <a:ext cx="484632" cy="70617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sp>
        <p:nvSpPr>
          <p:cNvPr id="19" name="Βέλος προς τα κάτω 18"/>
          <p:cNvSpPr/>
          <p:nvPr/>
        </p:nvSpPr>
        <p:spPr>
          <a:xfrm>
            <a:off x="1012387" y="4758171"/>
            <a:ext cx="484632" cy="70617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pic>
        <p:nvPicPr>
          <p:cNvPr id="26626" name="Picture 2" descr="Θάνατος από πάτημα ελέφαντα: Η χειρότερη εκτέλεση όλων των εποχών -  Μικροπράγματ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2844" y="1168400"/>
            <a:ext cx="2433140" cy="1253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478416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3" grpId="0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053194"/>
            <a:ext cx="12192000" cy="5804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Βοηθάμε να Επιστρέψει στη Φύση, Μεγάλο Κομμάτι των Απορριμμάτων Μας!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Τα Απορρίμματα μας, Μπορούν να Γίνουν και Πάλι Χρήσιμα!!!</a:t>
            </a:r>
            <a:endParaRPr lang="el-GR" dirty="0"/>
          </a:p>
        </p:txBody>
      </p:sp>
      <p:sp>
        <p:nvSpPr>
          <p:cNvPr id="7" name="Τίτλος 1">
            <a:extLst>
              <a:ext uri="{FF2B5EF4-FFF2-40B4-BE49-F238E27FC236}">
                <a16:creationId xmlns="" xmlns:a16="http://schemas.microsoft.com/office/drawing/2014/main" id="{0DB36B59-7968-4E15-AC80-0444FDD3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76"/>
            <a:ext cx="11353800" cy="904302"/>
          </a:xfrm>
        </p:spPr>
        <p:txBody>
          <a:bodyPr>
            <a:normAutofit/>
          </a:bodyPr>
          <a:lstStyle/>
          <a:p>
            <a:pPr algn="ctr"/>
            <a:r>
              <a:rPr lang="el-GR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ΓΙ’ ΑΥΤΟ ΕΜΕΙΣ…</a:t>
            </a:r>
            <a:endParaRPr lang="el-GR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Κατακόρυφος πάπυρος 11"/>
          <p:cNvSpPr/>
          <p:nvPr/>
        </p:nvSpPr>
        <p:spPr>
          <a:xfrm>
            <a:off x="2525486" y="1774371"/>
            <a:ext cx="6770913" cy="3288696"/>
          </a:xfrm>
          <a:prstGeom prst="verticalScrol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ΑΝΑΚΥΚΛΩΝΟΥΜΕ </a:t>
            </a:r>
            <a:r>
              <a:rPr lang="el-GR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ΚΟΜΠΟΣΤΟΠΟΙΟΥΜΕ !!!</a:t>
            </a:r>
            <a:endParaRPr lang="el-GR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676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DB36B59-7968-4E15-AC80-0444FDD3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76"/>
            <a:ext cx="11353800" cy="904302"/>
          </a:xfrm>
        </p:spPr>
        <p:txBody>
          <a:bodyPr>
            <a:normAutofit/>
          </a:bodyPr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ΚΟΜΠΟΣΤΟΠΟΙΗΣΗ</a:t>
            </a:r>
            <a:r>
              <a:rPr lang="fr-FR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ΕΙΝΑΙ…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0717821-27BA-4820-960A-C3A07354C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23036"/>
            <a:ext cx="10515600" cy="677878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Διαδικασία που Μετατρέπει τα Οργανικά Απορρίμματα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Λίπασμα!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C8EACB0E-1B4E-4640-B110-3661BC6BC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" y="1780855"/>
            <a:ext cx="5760000" cy="5052891"/>
          </a:xfrm>
          <a:prstGeom prst="rect">
            <a:avLst/>
          </a:prstGeom>
        </p:spPr>
      </p:pic>
      <p:sp>
        <p:nvSpPr>
          <p:cNvPr id="12" name="Βέλος: Δεξιό 11">
            <a:extLst>
              <a:ext uri="{FF2B5EF4-FFF2-40B4-BE49-F238E27FC236}">
                <a16:creationId xmlns="" xmlns:a16="http://schemas.microsoft.com/office/drawing/2014/main" id="{92A76E0E-5D74-4E95-AC43-F6E58C34ABD6}"/>
              </a:ext>
            </a:extLst>
          </p:cNvPr>
          <p:cNvSpPr/>
          <p:nvPr/>
        </p:nvSpPr>
        <p:spPr>
          <a:xfrm>
            <a:off x="5841937" y="3832575"/>
            <a:ext cx="525926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32EAA6-3283-478D-B7ED-AF5313875D42}"/>
              </a:ext>
            </a:extLst>
          </p:cNvPr>
          <p:cNvSpPr txBox="1"/>
          <p:nvPr/>
        </p:nvSpPr>
        <p:spPr>
          <a:xfrm>
            <a:off x="0" y="6607338"/>
            <a:ext cx="4927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(https://www.greenpeace.org/greece/issues/5227/to-kalitero-lipasma/)</a:t>
            </a:r>
            <a:endParaRPr lang="el-G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="" xmlns:a16="http://schemas.microsoft.com/office/drawing/2014/main" id="{D450CBD6-5303-48B6-8726-1179821E5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01" y="1780856"/>
            <a:ext cx="5760000" cy="50727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A1CB811-16F2-4E48-BD82-BF988F065A8B}"/>
              </a:ext>
            </a:extLst>
          </p:cNvPr>
          <p:cNvSpPr txBox="1"/>
          <p:nvPr/>
        </p:nvSpPr>
        <p:spPr>
          <a:xfrm>
            <a:off x="6939701" y="6646697"/>
            <a:ext cx="472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(https://www.gardenguide.gr/compost)</a:t>
            </a:r>
            <a:endParaRPr lang="el-GR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62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3D20F92-E8A9-43D7-A1D1-317B2D9BA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-1"/>
            <a:ext cx="12192001" cy="6858001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ABC69C9B-3570-41CD-B991-02B59CFBF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5" y="843379"/>
            <a:ext cx="5267325" cy="28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25706EA-4D9D-4B44-84F7-66D4A9032F93}"/>
              </a:ext>
            </a:extLst>
          </p:cNvPr>
          <p:cNvSpPr txBox="1"/>
          <p:nvPr/>
        </p:nvSpPr>
        <p:spPr>
          <a:xfrm>
            <a:off x="10898878" y="3441687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https://zeolithos.gr/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l-G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9EF32C45-F644-4A63-B1D1-6FC8B9F9E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62" y="3960215"/>
            <a:ext cx="5267325" cy="28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6CB7B7E-C3CB-4D9D-B0B5-6B0514D0FE2A}"/>
              </a:ext>
            </a:extLst>
          </p:cNvPr>
          <p:cNvSpPr txBox="1"/>
          <p:nvPr/>
        </p:nvSpPr>
        <p:spPr>
          <a:xfrm>
            <a:off x="10462306" y="6582574"/>
            <a:ext cx="1723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(https://www.e-geoponos.gr)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E9B9EA-9DB8-4589-ABE1-6281A229A4BA}"/>
              </a:ext>
            </a:extLst>
          </p:cNvPr>
          <p:cNvSpPr txBox="1"/>
          <p:nvPr/>
        </p:nvSpPr>
        <p:spPr>
          <a:xfrm>
            <a:off x="57704" y="1031190"/>
            <a:ext cx="2362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ΦΥΣΗ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E272B9-27CD-4EBD-92F9-2C1A333B38C9}"/>
              </a:ext>
            </a:extLst>
          </p:cNvPr>
          <p:cNvSpPr txBox="1"/>
          <p:nvPr/>
        </p:nvSpPr>
        <p:spPr>
          <a:xfrm>
            <a:off x="57704" y="2155990"/>
            <a:ext cx="632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Εξοχή – Χωράφια - Κήπους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1BAC97C-EAA0-4E70-BF12-020487D79D97}"/>
              </a:ext>
            </a:extLst>
          </p:cNvPr>
          <p:cNvSpPr txBox="1"/>
          <p:nvPr/>
        </p:nvSpPr>
        <p:spPr>
          <a:xfrm>
            <a:off x="57704" y="3917181"/>
            <a:ext cx="256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ΓΛΑΣΤΡΕΣ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B985527-8EC7-41C3-8561-AB48C0663D5C}"/>
              </a:ext>
            </a:extLst>
          </p:cNvPr>
          <p:cNvSpPr txBox="1"/>
          <p:nvPr/>
        </p:nvSpPr>
        <p:spPr>
          <a:xfrm>
            <a:off x="0" y="5155152"/>
            <a:ext cx="4119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Γλάστρα με Καπάκι</a:t>
            </a:r>
          </a:p>
        </p:txBody>
      </p:sp>
      <p:sp>
        <p:nvSpPr>
          <p:cNvPr id="11" name="Τίτλος 1">
            <a:extLst>
              <a:ext uri="{FF2B5EF4-FFF2-40B4-BE49-F238E27FC236}">
                <a16:creationId xmlns="" xmlns:a16="http://schemas.microsoft.com/office/drawing/2014/main" id="{7DFF4445-1D1F-46EB-B87C-EB1C43BA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5"/>
            <a:ext cx="10515600" cy="780094"/>
          </a:xfrm>
        </p:spPr>
        <p:txBody>
          <a:bodyPr/>
          <a:lstStyle/>
          <a:p>
            <a:pPr algn="ctr"/>
            <a:r>
              <a:rPr lang="el-GR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 </a:t>
            </a:r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ΚΑΝΟΥΜΕ ΚΟΜΠΟΣΤΟΠΟΙΗΣΗ</a:t>
            </a:r>
          </a:p>
        </p:txBody>
      </p:sp>
    </p:spTree>
    <p:extLst>
      <p:ext uri="{BB962C8B-B14F-4D97-AF65-F5344CB8AC3E}">
        <p14:creationId xmlns="" xmlns:p14="http://schemas.microsoft.com/office/powerpoint/2010/main" val="5337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86EBED1-0DC0-4534-A524-61F6480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5325"/>
            <a:ext cx="12178997" cy="6162675"/>
          </a:xfrm>
        </p:spPr>
        <p:txBody>
          <a:bodyPr/>
          <a:lstStyle/>
          <a:p>
            <a:pPr marL="514350" indent="-514350">
              <a:buAutoNum type="arabicPeriod"/>
            </a:pP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575D0B68-6C45-4F7B-97CB-73AE63E29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59" y="0"/>
            <a:ext cx="4324538" cy="2513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5AEBDA-5CAB-47E2-AEAD-117CBB9F327E}"/>
              </a:ext>
            </a:extLst>
          </p:cNvPr>
          <p:cNvSpPr txBox="1"/>
          <p:nvPr/>
        </p:nvSpPr>
        <p:spPr>
          <a:xfrm>
            <a:off x="10016728" y="2219637"/>
            <a:ext cx="2214326" cy="24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https://www.fisikolipasma.gr/foreis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D14FB4B9-D11F-4093-B856-77C76A2EB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59" y="2496380"/>
            <a:ext cx="4324538" cy="25137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CE3F1B1-5009-4299-B381-306BEE1D6F51}"/>
              </a:ext>
            </a:extLst>
          </p:cNvPr>
          <p:cNvSpPr txBox="1"/>
          <p:nvPr/>
        </p:nvSpPr>
        <p:spPr>
          <a:xfrm>
            <a:off x="10149028" y="4747724"/>
            <a:ext cx="20429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http://greenagenda.gr</a:t>
            </a:r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="" xmlns:a16="http://schemas.microsoft.com/office/drawing/2014/main" id="{52227A69-39CA-47CF-901B-9AA9588FF5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60" y="5010098"/>
            <a:ext cx="4324538" cy="17768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AB11931-007C-4FEC-A5BB-E2A6E9DEB6F4}"/>
              </a:ext>
            </a:extLst>
          </p:cNvPr>
          <p:cNvSpPr txBox="1"/>
          <p:nvPr/>
        </p:nvSpPr>
        <p:spPr>
          <a:xfrm>
            <a:off x="9049614" y="6356355"/>
            <a:ext cx="3129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http://www.naturam.gr/?section=product&amp;rel=1511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CE9B29-D242-43A7-8C09-30DF493EDFCA}"/>
              </a:ext>
            </a:extLst>
          </p:cNvPr>
          <p:cNvSpPr txBox="1"/>
          <p:nvPr/>
        </p:nvSpPr>
        <p:spPr>
          <a:xfrm>
            <a:off x="5610687" y="296070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E7D065A-4B14-4B1A-9619-DDECC79E1E82}"/>
              </a:ext>
            </a:extLst>
          </p:cNvPr>
          <p:cNvSpPr txBox="1"/>
          <p:nvPr/>
        </p:nvSpPr>
        <p:spPr>
          <a:xfrm>
            <a:off x="248573" y="2282233"/>
            <a:ext cx="3320249" cy="49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0F0E87-42B2-4736-A873-9AE4246DDF8E}"/>
              </a:ext>
            </a:extLst>
          </p:cNvPr>
          <p:cNvSpPr txBox="1"/>
          <p:nvPr/>
        </p:nvSpPr>
        <p:spPr>
          <a:xfrm>
            <a:off x="5610687" y="296070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06B5FBB-6E2F-4689-A036-863675B21398}"/>
              </a:ext>
            </a:extLst>
          </p:cNvPr>
          <p:cNvSpPr txBox="1"/>
          <p:nvPr/>
        </p:nvSpPr>
        <p:spPr>
          <a:xfrm>
            <a:off x="248573" y="124325"/>
            <a:ext cx="309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ΚΑΔΟΙ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9C1E143-2966-41FA-915B-766261C92A78}"/>
              </a:ext>
            </a:extLst>
          </p:cNvPr>
          <p:cNvSpPr txBox="1"/>
          <p:nvPr/>
        </p:nvSpPr>
        <p:spPr>
          <a:xfrm>
            <a:off x="104313" y="1054484"/>
            <a:ext cx="5468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Καφέ Κάδοι - Δήμου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1B4127B-0EA8-47C5-B57E-0542D7C65AC1}"/>
              </a:ext>
            </a:extLst>
          </p:cNvPr>
          <p:cNvSpPr txBox="1"/>
          <p:nvPr/>
        </p:nvSpPr>
        <p:spPr>
          <a:xfrm>
            <a:off x="138180" y="2874437"/>
            <a:ext cx="4616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Απλοί Οικιακοί Κάδοι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B1CDA0B-BF25-4E1F-AC8D-51FE0C475A4D}"/>
              </a:ext>
            </a:extLst>
          </p:cNvPr>
          <p:cNvSpPr txBox="1"/>
          <p:nvPr/>
        </p:nvSpPr>
        <p:spPr>
          <a:xfrm>
            <a:off x="104313" y="4864963"/>
            <a:ext cx="47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Περιστρεφόμενοι Κάδοι</a:t>
            </a:r>
          </a:p>
        </p:txBody>
      </p:sp>
    </p:spTree>
    <p:extLst>
      <p:ext uri="{BB962C8B-B14F-4D97-AF65-F5344CB8AC3E}">
        <p14:creationId xmlns="" xmlns:p14="http://schemas.microsoft.com/office/powerpoint/2010/main" val="266990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ED3288E-78C2-466B-B6A8-EA4ADEA7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9453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 ΒΑΖΟΥΜΕ ΜΕΣΑ</a:t>
            </a:r>
          </a:p>
        </p:txBody>
      </p:sp>
      <p:pic>
        <p:nvPicPr>
          <p:cNvPr id="23" name="Εικόνα 22">
            <a:extLst>
              <a:ext uri="{FF2B5EF4-FFF2-40B4-BE49-F238E27FC236}">
                <a16:creationId xmlns="" xmlns:a16="http://schemas.microsoft.com/office/drawing/2014/main" id="{0EBDC6E3-8724-4A36-A782-47E0403D1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6" y="1850764"/>
            <a:ext cx="3493026" cy="50072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76B53C0-9EAB-4601-8D18-C77958C33E6E}"/>
              </a:ext>
            </a:extLst>
          </p:cNvPr>
          <p:cNvSpPr txBox="1"/>
          <p:nvPr/>
        </p:nvSpPr>
        <p:spPr>
          <a:xfrm>
            <a:off x="1133218" y="1249948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Κλαδιά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CD6EE9D-F2EC-415F-B6C6-74DDC4B7E3D1}"/>
              </a:ext>
            </a:extLst>
          </p:cNvPr>
          <p:cNvSpPr txBox="1"/>
          <p:nvPr/>
        </p:nvSpPr>
        <p:spPr>
          <a:xfrm>
            <a:off x="577655" y="6535486"/>
            <a:ext cx="3042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(https://www.kleidishome.gr/cordata-kladi-kafe-y95cm-106479.html)</a:t>
            </a:r>
          </a:p>
        </p:txBody>
      </p:sp>
      <p:pic>
        <p:nvPicPr>
          <p:cNvPr id="28" name="Εικόνα 27">
            <a:extLst>
              <a:ext uri="{FF2B5EF4-FFF2-40B4-BE49-F238E27FC236}">
                <a16:creationId xmlns="" xmlns:a16="http://schemas.microsoft.com/office/drawing/2014/main" id="{7E99706B-1513-40D9-AA73-7BB6232A0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73" y="1769302"/>
            <a:ext cx="3980175" cy="505378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CA5DD18-0C56-41F1-A368-5D0B0E3641AC}"/>
              </a:ext>
            </a:extLst>
          </p:cNvPr>
          <p:cNvSpPr txBox="1"/>
          <p:nvPr/>
        </p:nvSpPr>
        <p:spPr>
          <a:xfrm>
            <a:off x="9200494" y="1139494"/>
            <a:ext cx="237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Κίτρινα Φύλλα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27C3946-4BA0-4E49-9A1A-8F55BE539CCE}"/>
              </a:ext>
            </a:extLst>
          </p:cNvPr>
          <p:cNvSpPr txBox="1"/>
          <p:nvPr/>
        </p:nvSpPr>
        <p:spPr>
          <a:xfrm>
            <a:off x="8182373" y="6560034"/>
            <a:ext cx="34930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(https://pigolampides.gr/blog/fthinopo-eftase/)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F56D9F4-2A55-4D96-920B-B85867E1EBBE}"/>
              </a:ext>
            </a:extLst>
          </p:cNvPr>
          <p:cNvSpPr txBox="1"/>
          <p:nvPr/>
        </p:nvSpPr>
        <p:spPr>
          <a:xfrm>
            <a:off x="165697" y="708047"/>
            <a:ext cx="2746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ΚΑΦΕ 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ΥΛΙΚΑ</a:t>
            </a:r>
            <a:endParaRPr lang="el-GR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Εικόνα 38">
            <a:extLst>
              <a:ext uri="{FF2B5EF4-FFF2-40B4-BE49-F238E27FC236}">
                <a16:creationId xmlns="" xmlns:a16="http://schemas.microsoft.com/office/drawing/2014/main" id="{A397BDF2-3543-48CF-912C-F2D9AA26FD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77" y="1827491"/>
            <a:ext cx="4078171" cy="505378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34B0824-6FF4-4430-BF1B-F4BA651756A7}"/>
              </a:ext>
            </a:extLst>
          </p:cNvPr>
          <p:cNvSpPr txBox="1"/>
          <p:nvPr/>
        </p:nvSpPr>
        <p:spPr>
          <a:xfrm>
            <a:off x="4572068" y="6457890"/>
            <a:ext cx="29532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(https://ipop.gr/themata/vlepw/aftos-o-anthropos-vrike-velona-sta-achira/)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5108C1-C14F-488E-A7A2-14D293EE32A4}"/>
              </a:ext>
            </a:extLst>
          </p:cNvPr>
          <p:cNvSpPr txBox="1"/>
          <p:nvPr/>
        </p:nvSpPr>
        <p:spPr>
          <a:xfrm>
            <a:off x="5368031" y="1246082"/>
            <a:ext cx="1153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Άχυρο</a:t>
            </a:r>
          </a:p>
        </p:txBody>
      </p:sp>
    </p:spTree>
    <p:extLst>
      <p:ext uri="{BB962C8B-B14F-4D97-AF65-F5344CB8AC3E}">
        <p14:creationId xmlns="" xmlns:p14="http://schemas.microsoft.com/office/powerpoint/2010/main" val="366218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9" grpId="0"/>
      <p:bldP spid="31" grpId="0"/>
      <p:bldP spid="37" grpId="0"/>
      <p:bldP spid="4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E38F8B-85DF-4E01-8B69-C2FB3A14B358}"/>
              </a:ext>
            </a:extLst>
          </p:cNvPr>
          <p:cNvSpPr txBox="1"/>
          <p:nvPr/>
        </p:nvSpPr>
        <p:spPr>
          <a:xfrm>
            <a:off x="1339609" y="-39470"/>
            <a:ext cx="26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Ξηρούς Καρπούς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2E62DD-AB21-4858-8400-E8CC1DA7A94C}"/>
              </a:ext>
            </a:extLst>
          </p:cNvPr>
          <p:cNvSpPr txBox="1"/>
          <p:nvPr/>
        </p:nvSpPr>
        <p:spPr>
          <a:xfrm>
            <a:off x="7301990" y="3706100"/>
            <a:ext cx="4591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Λευκό Χαρτί - Χαρτοπετσέτες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3E0538D1-4C43-44B5-8347-35A9135588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642"/>
            <a:ext cx="6120000" cy="32424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4DB4B64-FBD1-419B-8A8A-3D9AC90AAC9D}"/>
              </a:ext>
            </a:extLst>
          </p:cNvPr>
          <p:cNvSpPr txBox="1"/>
          <p:nvPr/>
        </p:nvSpPr>
        <p:spPr>
          <a:xfrm>
            <a:off x="-60815" y="3500631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(https://www.onmed.gr/diatrofi/story/371305/oi-7-pio-ygieinoi-xiroi-karpoi-thermides-diatrofiki-axia-pics)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C677AC-63E1-4A16-AFA1-AAE31A41B680}"/>
              </a:ext>
            </a:extLst>
          </p:cNvPr>
          <p:cNvSpPr txBox="1"/>
          <p:nvPr/>
        </p:nvSpPr>
        <p:spPr>
          <a:xfrm>
            <a:off x="6559645" y="6669254"/>
            <a:ext cx="27549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(https://www.duro.gr/shop)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D7CB6634-679D-421B-9044-5464F1499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30" y="496311"/>
            <a:ext cx="5706070" cy="322990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55F89BD4-91A5-4F74-85CC-DAA0307F98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1" y="3858953"/>
            <a:ext cx="5864896" cy="2944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BFC9F3-161E-4F48-A184-1FE05ED9150E}"/>
              </a:ext>
            </a:extLst>
          </p:cNvPr>
          <p:cNvSpPr txBox="1"/>
          <p:nvPr/>
        </p:nvSpPr>
        <p:spPr>
          <a:xfrm>
            <a:off x="8682822" y="-26909"/>
            <a:ext cx="182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Στάχτη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2CEBC5-BEFB-4E6C-940D-4F514BFD9244}"/>
              </a:ext>
            </a:extLst>
          </p:cNvPr>
          <p:cNvSpPr txBox="1"/>
          <p:nvPr/>
        </p:nvSpPr>
        <p:spPr>
          <a:xfrm>
            <a:off x="6482462" y="3346928"/>
            <a:ext cx="56009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(https://www.diaforetiko.gr/min-petate-ti-stachti-apo-ta-tzakia-sas-dite-tis-idiotites-ke-ti-chrisis-tis-stachtis-apo-kafsoxila/)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="" xmlns:a16="http://schemas.microsoft.com/office/drawing/2014/main" id="{544EFE0F-BEAB-45DC-A3F7-B92A1AEDC5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5554"/>
            <a:ext cx="5939161" cy="2676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CE87E98-5685-4FCA-A867-8C55EF185F89}"/>
              </a:ext>
            </a:extLst>
          </p:cNvPr>
          <p:cNvSpPr txBox="1"/>
          <p:nvPr/>
        </p:nvSpPr>
        <p:spPr>
          <a:xfrm>
            <a:off x="1653466" y="3783696"/>
            <a:ext cx="24666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Χαρτόκουτα</a:t>
            </a:r>
          </a:p>
          <a:p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CBFB792-A9D5-44D8-8B0B-23BA47BA4966}"/>
              </a:ext>
            </a:extLst>
          </p:cNvPr>
          <p:cNvSpPr txBox="1"/>
          <p:nvPr/>
        </p:nvSpPr>
        <p:spPr>
          <a:xfrm>
            <a:off x="0" y="6629908"/>
            <a:ext cx="53329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(https://www.feeders.gr/product)</a:t>
            </a:r>
          </a:p>
        </p:txBody>
      </p:sp>
    </p:spTree>
    <p:extLst>
      <p:ext uri="{BB962C8B-B14F-4D97-AF65-F5344CB8AC3E}">
        <p14:creationId xmlns="" xmlns:p14="http://schemas.microsoft.com/office/powerpoint/2010/main" val="31295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3" grpId="0"/>
      <p:bldP spid="12" grpId="0"/>
      <p:bldP spid="14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697</Words>
  <Application>Microsoft Office PowerPoint</Application>
  <PresentationFormat>Προσαρμογή</PresentationFormat>
  <Paragraphs>246</Paragraphs>
  <Slides>26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Διαφάνεια 1</vt:lpstr>
      <vt:lpstr>Διαφάνεια 2</vt:lpstr>
      <vt:lpstr>Διαφάνεια 3</vt:lpstr>
      <vt:lpstr>ΓΙ’ ΑΥΤΟ ΕΜΕΙΣ…</vt:lpstr>
      <vt:lpstr>ΚΟΜΠΟΣΤΟΠΟΙΗΣΗ ΕΙΝΑΙ…</vt:lpstr>
      <vt:lpstr>ΠΟΥ ΚΑΝΟΥΜΕ ΚΟΜΠΟΣΤΟΠΟΙΗΣΗ</vt:lpstr>
      <vt:lpstr>Διαφάνεια 7</vt:lpstr>
      <vt:lpstr>ΤΙ ΒΑΖΟΥΜΕ ΜΕΣΑ</vt:lpstr>
      <vt:lpstr>Διαφάνεια 9</vt:lpstr>
      <vt:lpstr>ΤΙ ΒΑΖΟΥΜΕ ΜΕΣΑ</vt:lpstr>
      <vt:lpstr>Διαφάνεια 11</vt:lpstr>
      <vt:lpstr>ΤΙ ΔΕΝ ΒΑΖΟΥΜΕ ΜΕΣΑ</vt:lpstr>
      <vt:lpstr>Διαφάνεια 13</vt:lpstr>
      <vt:lpstr>ΧΡΕΙΑΖΟΜΑΙ…</vt:lpstr>
      <vt:lpstr>Η ΔΙΑΔΙΚΑΣΙΑ ΞΕΚΙΝΑ ΧΩΡΙΣ ΤΗ ΒΟΗΘΕΙΑ ΜΟΥ!!!</vt:lpstr>
      <vt:lpstr>ΕΙΝΑΙ ΕΤΟΙΜΟ, ΟΤΑΝ…</vt:lpstr>
      <vt:lpstr>ΠΡΟΒΛΗΜΑΤΑ + ΛΥΣΕΙΣ</vt:lpstr>
      <vt:lpstr>ΟΦΕΛΗ ΣΤΗΝ ΥΓΕΙΑ ΜΑΣ</vt:lpstr>
      <vt:lpstr>ΠΟΥ ΑΛΛΟΥ ΜΑΣ ΚΑΝΕΙ ΚΑΛΟ!</vt:lpstr>
      <vt:lpstr>Διαφάνεια 20</vt:lpstr>
      <vt:lpstr>ΤΕΛΙΚΑ, ΜΑΣ ΚΑΝΕΙ ΚΑΛΟ ΠΑΝΤΟΥ!!!</vt:lpstr>
      <vt:lpstr>ΤΟ ΧΡΗΣΙΜΟΠΟΙΟΥΜΕ ΣΕ…</vt:lpstr>
      <vt:lpstr>Η ΦΥΣΗ ΕΠΙΣΤΡΕΦΕΙ ΣΤΗ ΦΥΣΗ!!!</vt:lpstr>
      <vt:lpstr>Διαφάνεια 24</vt:lpstr>
      <vt:lpstr>ΒΙΝΤΕΟ 1</vt:lpstr>
      <vt:lpstr>Διαφάνεια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ΟΦΕΛΗ ΚΟΜΠΟΣΤΟΠΟΙΗΣΗΣ ΣΤΗΝ ΥΓΕΙΑ ΜΑΣ</dc:title>
  <dc:creator>Peny</dc:creator>
  <cp:lastModifiedBy>pkladou</cp:lastModifiedBy>
  <cp:revision>166</cp:revision>
  <dcterms:created xsi:type="dcterms:W3CDTF">2021-06-16T09:24:17Z</dcterms:created>
  <dcterms:modified xsi:type="dcterms:W3CDTF">2022-10-19T09:48:17Z</dcterms:modified>
</cp:coreProperties>
</file>