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handoutMasterIdLst>
    <p:handoutMasterId r:id="rId26"/>
  </p:handoutMasterIdLst>
  <p:sldIdLst>
    <p:sldId id="256" r:id="rId3"/>
    <p:sldId id="263" r:id="rId4"/>
    <p:sldId id="276" r:id="rId5"/>
    <p:sldId id="278" r:id="rId6"/>
    <p:sldId id="258" r:id="rId7"/>
    <p:sldId id="259" r:id="rId8"/>
    <p:sldId id="275" r:id="rId9"/>
    <p:sldId id="265" r:id="rId10"/>
    <p:sldId id="274" r:id="rId11"/>
    <p:sldId id="279" r:id="rId12"/>
    <p:sldId id="295" r:id="rId13"/>
    <p:sldId id="281" r:id="rId14"/>
    <p:sldId id="282" r:id="rId15"/>
    <p:sldId id="283" r:id="rId16"/>
    <p:sldId id="284" r:id="rId17"/>
    <p:sldId id="293" r:id="rId18"/>
    <p:sldId id="294" r:id="rId19"/>
    <p:sldId id="287" r:id="rId20"/>
    <p:sldId id="289" r:id="rId21"/>
    <p:sldId id="292" r:id="rId22"/>
    <p:sldId id="290" r:id="rId23"/>
    <p:sldId id="291" r:id="rId24"/>
  </p:sldIdLst>
  <p:sldSz cx="9144000" cy="6858000" type="screen4x3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0066FF"/>
    <a:srgbClr val="FFFFFF"/>
    <a:srgbClr val="CCFF99"/>
    <a:srgbClr val="FADAF1"/>
    <a:srgbClr val="FFCCFF"/>
    <a:srgbClr val="33CCFF"/>
    <a:srgbClr val="66CCFF"/>
    <a:srgbClr val="99CCFF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99" autoAdjust="0"/>
  </p:normalViewPr>
  <p:slideViewPr>
    <p:cSldViewPr>
      <p:cViewPr varScale="1">
        <p:scale>
          <a:sx n="82" d="100"/>
          <a:sy n="82" d="100"/>
        </p:scale>
        <p:origin x="-1330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56" y="-8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EDC59-57CF-4F05-ACE4-3CA53FF5CABC}" type="datetimeFigureOut">
              <a:rPr lang="el-GR" smtClean="0"/>
              <a:pPr/>
              <a:t>10/1/2023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A9FDC-EEC7-4C41-B304-E755E8301D5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67205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CE18C-5861-4F9D-A027-BD5510D1CEB8}" type="datetimeFigureOut">
              <a:rPr lang="el-GR" smtClean="0"/>
              <a:pPr/>
              <a:t>10/1/2023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E8EC3-6B2A-41D0-BA72-3BE8616A8B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74161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E8EC3-6B2A-41D0-BA72-3BE8616A8B7A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14676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Ορθογώνιο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Ορθογώνιο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10/1/2023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Ορθογώνιο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Έλλειψη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Έλλειψη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B362D2-B200-42F1-849A-D8E61E562F8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10/1/2023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62D2-B200-42F1-849A-D8E61E562F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Ορθογώνιο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Ορθογώνιο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Ορθογώνιο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Ορθογώνιο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Ευθεία γραμμή σύνδεσης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Έλλειψη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Έλλειψη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5B362D2-B200-42F1-849A-D8E61E562F8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10/1/2023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Ορθογώνιο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Ορθογώνιο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10/1/2023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Ορθογώνιο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Έλλειψη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Έλλειψη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550988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10/1/2023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541447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Ορθογώνιο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Ορθογώνιο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3" name="Ορθογώνιο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Ορθογώνιο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10/1/2023</a:t>
            </a:fld>
            <a:endParaRPr lang="el-GR"/>
          </a:p>
        </p:txBody>
      </p:sp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Έλλειψη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Έλλειψη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724753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ED60EFA-893A-41EC-905F-78FD92204FEA}" type="datetimeFigureOut">
              <a:rPr lang="el-GR" smtClean="0"/>
              <a:pPr/>
              <a:t>10/1/2023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Θέση περιεχομένου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Θέση περιεχομένου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371123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Ευθεία γραμμή σύνδεσης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Ορθογώνιο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Ορθογώνιο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Ορθογώνιο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Ορθογώνιο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10/1/2023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Ευθεία γραμμή σύνδεσης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Θέση περιεχομένου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Θέση περιεχομένου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Έλλειψη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Έλλειψη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Τίτλο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465485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10/1/2023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057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Ορθογώνιο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Ορθογώνιο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10/1/2023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B362D2-B200-42F1-849A-D8E61E562F8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79925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Ορθογώνιο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Ορθογώνιο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Θέση περιεχομένου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Έλλειψη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Έλλειψη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Ορθογώνιο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10/1/2023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90650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10/1/2023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5B362D2-B200-42F1-849A-D8E61E562F8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Ευθεία γραμμή σύνδεσης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Ορθογώνιο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Ορθογώνιο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Έλλειψη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Έλλειψη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22" name="Ορθογώνιο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ED60EFA-893A-41EC-905F-78FD92204FEA}" type="datetimeFigureOut">
              <a:rPr lang="el-GR" smtClean="0"/>
              <a:pPr/>
              <a:t>10/1/2023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38568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10/1/2023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13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Ορθογώνιο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Ορθογώνιο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Ευθεία γραμμή σύνδεσης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Έλλειψη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Έλλειψη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10/1/2023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26965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Ορθογώνιο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Ορθογώνιο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3" name="Ορθογώνιο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Ορθογώνιο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10/1/2023</a:t>
            </a:fld>
            <a:endParaRPr lang="el-GR"/>
          </a:p>
        </p:txBody>
      </p:sp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Έλλειψη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Έλλειψη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B362D2-B200-42F1-849A-D8E61E562F8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ED60EFA-893A-41EC-905F-78FD92204FEA}" type="datetimeFigureOut">
              <a:rPr lang="el-GR" smtClean="0"/>
              <a:pPr/>
              <a:t>10/1/2023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62D2-B200-42F1-849A-D8E61E562F8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Θέση περιεχομένου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Θέση περιεχομένου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Ευθεία γραμμή σύνδεσης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Ορθογώνιο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Ορθογώνιο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Ορθογώνιο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Ορθογώνιο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10/1/2023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Ευθεία γραμμή σύνδεσης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Θέση περιεχομένου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Θέση περιεχομένου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Έλλειψη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Έλλειψη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5B362D2-B200-42F1-849A-D8E61E562F8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Τίτλο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10/1/2023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5B362D2-B200-42F1-849A-D8E61E562F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Ορθογώνιο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Ορθογώνιο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Ορθογώνιο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Ορθογώνιο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10/1/2023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B362D2-B200-42F1-849A-D8E61E562F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Ορθογώνιο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Ορθογώνιο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Ορθογώνιο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Θέση περιεχομένου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Έλλειψη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Έλλειψη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B362D2-B200-42F1-849A-D8E61E562F8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Ορθογώνιο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10/1/2023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Ευθεία γραμμή σύνδεσης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Ορθογώνιο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Ορθογώνιο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Έλλειψη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Έλλειψη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5B362D2-B200-42F1-849A-D8E61E562F8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22" name="Ορθογώνιο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ED60EFA-893A-41EC-905F-78FD92204FEA}" type="datetimeFigureOut">
              <a:rPr lang="el-GR" smtClean="0"/>
              <a:pPr/>
              <a:t>10/1/2023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Ορθογώνιο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ED60EFA-893A-41EC-905F-78FD92204FEA}" type="datetimeFigureOut">
              <a:rPr lang="el-GR" smtClean="0"/>
              <a:pPr/>
              <a:t>10/1/2023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Ευθεία γραμμή σύνδεσης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Έλλειψη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Έλλειψη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B362D2-B200-42F1-849A-D8E61E562F8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ED60EFA-893A-41EC-905F-78FD92204FEA}" type="datetimeFigureOut">
              <a:rPr lang="el-GR" smtClean="0"/>
              <a:pPr/>
              <a:t>10/1/2023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Ευθεία γραμμή σύνδεσης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Έλλειψη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Έλλειψη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70753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752600"/>
          </a:xfrm>
        </p:spPr>
        <p:txBody>
          <a:bodyPr/>
          <a:lstStyle/>
          <a:p>
            <a:r>
              <a:rPr lang="el-GR" b="1" dirty="0" smtClean="0">
                <a:latin typeface="Comic Sans MS" pitchFamily="66" charset="0"/>
              </a:rPr>
              <a:t>Η σημασία του </a:t>
            </a:r>
            <a:br>
              <a:rPr lang="el-GR" b="1" dirty="0" smtClean="0">
                <a:latin typeface="Comic Sans MS" pitchFamily="66" charset="0"/>
              </a:rPr>
            </a:br>
            <a:r>
              <a:rPr lang="el-GR" b="1" dirty="0" smtClean="0">
                <a:latin typeface="Comic Sans MS" pitchFamily="66" charset="0"/>
              </a:rPr>
              <a:t>Πρωινού </a:t>
            </a:r>
            <a:r>
              <a:rPr lang="el-GR" b="1" dirty="0">
                <a:latin typeface="Comic Sans MS" pitchFamily="66" charset="0"/>
              </a:rPr>
              <a:t>Γ</a:t>
            </a:r>
            <a:r>
              <a:rPr lang="el-GR" b="1" dirty="0" smtClean="0">
                <a:latin typeface="Comic Sans MS" pitchFamily="66" charset="0"/>
              </a:rPr>
              <a:t>εύματος </a:t>
            </a:r>
            <a:endParaRPr lang="el-GR" b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567634"/>
            <a:ext cx="2520280" cy="70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8"/>
            <a:ext cx="705678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187624" y="5445224"/>
            <a:ext cx="3168352" cy="914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Παρουσίαση σε μαθητές </a:t>
            </a:r>
          </a:p>
          <a:p>
            <a:pPr algn="ctr"/>
            <a:r>
              <a:rPr lang="el-GR" dirty="0" smtClean="0"/>
              <a:t>Δ-ΣΤ΄ΔΗΜΟΤΙΚΟΥ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4364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solidFill>
                  <a:srgbClr val="8CADAE">
                    <a:shade val="75000"/>
                  </a:srgbClr>
                </a:solidFill>
                <a:latin typeface="Comic Sans MS" pitchFamily="66" charset="0"/>
              </a:rPr>
              <a:t>Ο Οδηγός της Καλής Διατροφής στο Πρωινό μου!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84449"/>
            <a:ext cx="8734744" cy="48965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l-GR" sz="1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l-GR" sz="3400" dirty="0" smtClean="0">
              <a:solidFill>
                <a:srgbClr val="009900"/>
              </a:solidFill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16845"/>
            <a:ext cx="2090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263464" y="2144359"/>
            <a:ext cx="1937320" cy="618244"/>
          </a:xfrm>
          <a:prstGeom prst="rec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prstClr val="white"/>
                </a:solidFill>
                <a:latin typeface="Comic Sans MS" pitchFamily="66" charset="0"/>
              </a:rPr>
              <a:t>Ομάδ</a:t>
            </a:r>
            <a:r>
              <a:rPr lang="el-GR" sz="1400" b="1" dirty="0">
                <a:solidFill>
                  <a:prstClr val="white"/>
                </a:solidFill>
                <a:latin typeface="Comic Sans MS" pitchFamily="66" charset="0"/>
              </a:rPr>
              <a:t>α</a:t>
            </a:r>
            <a:r>
              <a:rPr lang="el-GR" sz="1400" b="1" dirty="0" smtClean="0">
                <a:solidFill>
                  <a:prstClr val="white"/>
                </a:solidFill>
                <a:latin typeface="Comic Sans MS" pitchFamily="66" charset="0"/>
              </a:rPr>
              <a:t> </a:t>
            </a:r>
            <a:r>
              <a:rPr lang="en-US" sz="1400" b="1" dirty="0" smtClean="0">
                <a:solidFill>
                  <a:prstClr val="white"/>
                </a:solidFill>
                <a:latin typeface="Comic Sans MS" pitchFamily="66" charset="0"/>
              </a:rPr>
              <a:t>1</a:t>
            </a:r>
            <a:r>
              <a:rPr lang="el-GR" sz="1400" b="1" dirty="0" smtClean="0">
                <a:solidFill>
                  <a:prstClr val="white"/>
                </a:solidFill>
                <a:latin typeface="Comic Sans MS" pitchFamily="66" charset="0"/>
              </a:rPr>
              <a:t>: </a:t>
            </a:r>
          </a:p>
          <a:p>
            <a:pPr algn="ctr"/>
            <a:r>
              <a:rPr lang="el-GR" sz="1400" b="1" dirty="0" smtClean="0">
                <a:solidFill>
                  <a:prstClr val="white"/>
                </a:solidFill>
                <a:latin typeface="Comic Sans MS" pitchFamily="66" charset="0"/>
              </a:rPr>
              <a:t>Φρούτα &amp; </a:t>
            </a:r>
            <a:r>
              <a:rPr lang="el-GR" sz="1400" b="1" dirty="0">
                <a:solidFill>
                  <a:prstClr val="white"/>
                </a:solidFill>
                <a:latin typeface="Comic Sans MS" pitchFamily="66" charset="0"/>
              </a:rPr>
              <a:t>Λ</a:t>
            </a:r>
            <a:r>
              <a:rPr lang="el-GR" sz="1400" b="1" dirty="0" smtClean="0">
                <a:solidFill>
                  <a:prstClr val="white"/>
                </a:solidFill>
                <a:latin typeface="Comic Sans MS" pitchFamily="66" charset="0"/>
              </a:rPr>
              <a:t>αχανικά</a:t>
            </a:r>
            <a:endParaRPr lang="el-GR" sz="14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807804" y="1935679"/>
            <a:ext cx="5544616" cy="1440160"/>
          </a:xfrm>
          <a:prstGeom prst="rec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Συμπεριλάβετε στο πρωινό σας φρούτο εποχής ή, προσθέστε στα δημητριακά πρωινού αποξηραμένα φρούτα </a:t>
            </a:r>
            <a:r>
              <a:rPr lang="el-GR" i="1" dirty="0" smtClean="0">
                <a:solidFill>
                  <a:prstClr val="white"/>
                </a:solidFill>
                <a:latin typeface="Comic Sans MS" pitchFamily="66" charset="0"/>
              </a:rPr>
              <a:t>(για παράδειγμα: σταφίδες, δαμάσκηνα, βερίκοκο, σύκο), </a:t>
            </a: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χωρίς πρόσθετη ζάχαρη.</a:t>
            </a:r>
            <a:endParaRPr lang="el-GR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2785401" y="4077072"/>
            <a:ext cx="5544616" cy="1633927"/>
          </a:xfrm>
          <a:prstGeom prst="rec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Προσθέστε λαχανικά στο τοστ ή την ομελέτα </a:t>
            </a:r>
            <a:r>
              <a:rPr lang="el-GR" i="1" dirty="0" smtClean="0">
                <a:solidFill>
                  <a:prstClr val="white"/>
                </a:solidFill>
                <a:latin typeface="Comic Sans MS" pitchFamily="66" charset="0"/>
              </a:rPr>
              <a:t>(μαρούλι, τομάτα, αγγούρι, μανιτάρια κ.α.)</a:t>
            </a:r>
            <a:endParaRPr lang="el-GR" sz="1600" i="1" dirty="0">
              <a:solidFill>
                <a:prstClr val="white"/>
              </a:solidFill>
              <a:latin typeface="Comic Sans MS" pitchFamily="66" charset="0"/>
            </a:endParaRPr>
          </a:p>
          <a:p>
            <a:pPr>
              <a:spcBef>
                <a:spcPts val="600"/>
              </a:spcBef>
            </a:pP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Συνδυάστε τα χρώματα των Φρούτων &amp; των Λαχανικών στο γεύμα σας!</a:t>
            </a:r>
            <a:endParaRPr lang="el-GR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3" name="Πλαίσιο 12"/>
          <p:cNvSpPr/>
          <p:nvPr/>
        </p:nvSpPr>
        <p:spPr>
          <a:xfrm>
            <a:off x="2609737" y="3861048"/>
            <a:ext cx="5904656" cy="2061131"/>
          </a:xfrm>
          <a:prstGeom prst="fram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17" name="Πλαίσιο 16"/>
          <p:cNvSpPr/>
          <p:nvPr/>
        </p:nvSpPr>
        <p:spPr>
          <a:xfrm>
            <a:off x="2595194" y="1772816"/>
            <a:ext cx="5868317" cy="1800200"/>
          </a:xfrm>
          <a:prstGeom prst="fram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pic>
        <p:nvPicPr>
          <p:cNvPr id="10242" name="Picture 2" descr="C:\Users\ekoutantou\Desktop\Λαχανικά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14012"/>
            <a:ext cx="2081336" cy="25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0790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solidFill>
                  <a:srgbClr val="8CADAE">
                    <a:shade val="75000"/>
                  </a:srgbClr>
                </a:solidFill>
                <a:latin typeface="Comic Sans MS" pitchFamily="66" charset="0"/>
              </a:rPr>
              <a:t>Ο Οδηγός της Καλής Διατροφής στο Πρωινό μου!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84449"/>
            <a:ext cx="8734744" cy="48965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l-GR" sz="1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l-GR" sz="3400" dirty="0" smtClean="0">
              <a:solidFill>
                <a:srgbClr val="009900"/>
              </a:solidFill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37312"/>
            <a:ext cx="2090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522224" y="2204864"/>
            <a:ext cx="1904568" cy="7200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rgbClr val="000000"/>
                </a:solidFill>
                <a:latin typeface="Comic Sans MS" pitchFamily="66" charset="0"/>
              </a:rPr>
              <a:t>Ομάδα </a:t>
            </a:r>
            <a:r>
              <a:rPr lang="en-US" sz="1400" b="1" dirty="0" smtClean="0">
                <a:solidFill>
                  <a:srgbClr val="000000"/>
                </a:solidFill>
                <a:latin typeface="Comic Sans MS" pitchFamily="66" charset="0"/>
              </a:rPr>
              <a:t>2</a:t>
            </a:r>
            <a:r>
              <a:rPr lang="el-GR" sz="1400" b="1" dirty="0" smtClean="0">
                <a:solidFill>
                  <a:srgbClr val="000000"/>
                </a:solidFill>
                <a:latin typeface="Comic Sans MS" pitchFamily="66" charset="0"/>
              </a:rPr>
              <a:t>: </a:t>
            </a:r>
          </a:p>
          <a:p>
            <a:pPr algn="ctr"/>
            <a:r>
              <a:rPr lang="el-GR" sz="1400" b="1" dirty="0" smtClean="0">
                <a:solidFill>
                  <a:srgbClr val="000000"/>
                </a:solidFill>
                <a:latin typeface="Comic Sans MS" pitchFamily="66" charset="0"/>
              </a:rPr>
              <a:t>Αμυλούχες τροφές</a:t>
            </a:r>
            <a:endParaRPr lang="el-GR" sz="14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920272" y="2031844"/>
            <a:ext cx="568417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1600" b="1" dirty="0" smtClean="0">
                <a:solidFill>
                  <a:prstClr val="white"/>
                </a:solidFill>
                <a:latin typeface="Comic Sans MS" pitchFamily="66" charset="0"/>
              </a:rPr>
              <a:t>Καταναλώστε κάθε πρωί: ψωμί</a:t>
            </a:r>
            <a:r>
              <a:rPr lang="el-GR" sz="1600" b="1" dirty="0">
                <a:solidFill>
                  <a:prstClr val="white"/>
                </a:solidFill>
                <a:latin typeface="Comic Sans MS" pitchFamily="66" charset="0"/>
              </a:rPr>
              <a:t> </a:t>
            </a:r>
            <a:r>
              <a:rPr lang="el-GR" sz="1600" b="1" dirty="0" smtClean="0">
                <a:solidFill>
                  <a:prstClr val="white"/>
                </a:solidFill>
                <a:latin typeface="Comic Sans MS" pitchFamily="66" charset="0"/>
              </a:rPr>
              <a:t>ή </a:t>
            </a:r>
            <a:r>
              <a:rPr lang="el-GR" sz="1600" b="1" dirty="0">
                <a:solidFill>
                  <a:prstClr val="white"/>
                </a:solidFill>
                <a:latin typeface="Comic Sans MS" pitchFamily="66" charset="0"/>
              </a:rPr>
              <a:t>δημητριακά </a:t>
            </a:r>
            <a:r>
              <a:rPr lang="el-GR" sz="1600" b="1" dirty="0" smtClean="0">
                <a:solidFill>
                  <a:prstClr val="white"/>
                </a:solidFill>
                <a:latin typeface="Comic Sans MS" pitchFamily="66" charset="0"/>
              </a:rPr>
              <a:t>πρωινού ή  ρύζι </a:t>
            </a:r>
            <a:r>
              <a:rPr lang="el-GR" sz="1600" b="1" i="1" dirty="0" smtClean="0">
                <a:solidFill>
                  <a:prstClr val="white"/>
                </a:solidFill>
                <a:latin typeface="Comic Sans MS" pitchFamily="66" charset="0"/>
              </a:rPr>
              <a:t>(</a:t>
            </a:r>
            <a:r>
              <a:rPr lang="el-GR" sz="1600" b="1" i="1" u="sng" dirty="0" smtClean="0">
                <a:solidFill>
                  <a:prstClr val="white"/>
                </a:solidFill>
                <a:latin typeface="Comic Sans MS" pitchFamily="66" charset="0"/>
              </a:rPr>
              <a:t>ρυζό</a:t>
            </a:r>
            <a:r>
              <a:rPr lang="el-GR" sz="1600" b="1" i="1" dirty="0" smtClean="0">
                <a:solidFill>
                  <a:prstClr val="white"/>
                </a:solidFill>
                <a:latin typeface="Comic Sans MS" pitchFamily="66" charset="0"/>
              </a:rPr>
              <a:t>γαλο), </a:t>
            </a:r>
            <a:r>
              <a:rPr lang="el-GR" sz="1600" b="1" dirty="0" smtClean="0">
                <a:solidFill>
                  <a:prstClr val="white"/>
                </a:solidFill>
                <a:latin typeface="Comic Sans MS" pitchFamily="66" charset="0"/>
              </a:rPr>
              <a:t>ζυμαρικά </a:t>
            </a:r>
            <a:r>
              <a:rPr lang="el-GR" sz="1600" b="1" i="1" dirty="0" smtClean="0">
                <a:solidFill>
                  <a:prstClr val="white"/>
                </a:solidFill>
                <a:latin typeface="Comic Sans MS" pitchFamily="66" charset="0"/>
              </a:rPr>
              <a:t>(γάλα με </a:t>
            </a:r>
            <a:r>
              <a:rPr lang="el-GR" sz="1600" b="1" i="1" u="sng" dirty="0" smtClean="0">
                <a:solidFill>
                  <a:prstClr val="white"/>
                </a:solidFill>
                <a:latin typeface="Comic Sans MS" pitchFamily="66" charset="0"/>
              </a:rPr>
              <a:t>χυλοπίτες</a:t>
            </a:r>
            <a:r>
              <a:rPr lang="el-GR" sz="1600" b="1" i="1" dirty="0" smtClean="0">
                <a:solidFill>
                  <a:prstClr val="white"/>
                </a:solidFill>
                <a:latin typeface="Comic Sans MS" pitchFamily="66" charset="0"/>
              </a:rPr>
              <a:t> ή </a:t>
            </a:r>
            <a:r>
              <a:rPr lang="el-GR" sz="1600" b="1" i="1" u="sng" dirty="0" smtClean="0">
                <a:solidFill>
                  <a:prstClr val="white"/>
                </a:solidFill>
                <a:latin typeface="Comic Sans MS" pitchFamily="66" charset="0"/>
              </a:rPr>
              <a:t>κουσκούς</a:t>
            </a:r>
            <a:r>
              <a:rPr lang="el-GR" sz="1600" b="1" i="1" dirty="0" smtClean="0">
                <a:solidFill>
                  <a:prstClr val="white"/>
                </a:solidFill>
                <a:latin typeface="Comic Sans MS" pitchFamily="66" charset="0"/>
              </a:rPr>
              <a:t>) </a:t>
            </a:r>
            <a:r>
              <a:rPr lang="el-GR" sz="1600" b="1" dirty="0" smtClean="0">
                <a:solidFill>
                  <a:prstClr val="white"/>
                </a:solidFill>
                <a:latin typeface="Comic Sans MS" pitchFamily="66" charset="0"/>
              </a:rPr>
              <a:t>και άλλες αμυλούχες τροφές.</a:t>
            </a:r>
            <a:endParaRPr lang="el-GR" sz="16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2964611" y="3587942"/>
            <a:ext cx="5544616" cy="2361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b="1" dirty="0" smtClean="0">
                <a:solidFill>
                  <a:prstClr val="white"/>
                </a:solidFill>
                <a:latin typeface="Comic Sans MS" pitchFamily="66" charset="0"/>
              </a:rPr>
              <a:t>Προτιμήστε: </a:t>
            </a:r>
          </a:p>
          <a:p>
            <a:pPr marL="285750" indent="-285750">
              <a:buFontTx/>
              <a:buChar char="-"/>
            </a:pPr>
            <a:r>
              <a:rPr lang="el-GR" sz="1600" b="1" dirty="0">
                <a:solidFill>
                  <a:prstClr val="white"/>
                </a:solidFill>
                <a:latin typeface="Comic Sans MS" pitchFamily="66" charset="0"/>
              </a:rPr>
              <a:t>Π</a:t>
            </a:r>
            <a:r>
              <a:rPr lang="el-GR" sz="1600" b="1" dirty="0" smtClean="0">
                <a:solidFill>
                  <a:prstClr val="white"/>
                </a:solidFill>
                <a:latin typeface="Comic Sans MS" pitchFamily="66" charset="0"/>
              </a:rPr>
              <a:t>ροϊόντα ολικής άλεσης </a:t>
            </a:r>
            <a:r>
              <a:rPr lang="el-GR" sz="1600" b="1" i="1" dirty="0" smtClean="0">
                <a:solidFill>
                  <a:prstClr val="white"/>
                </a:solidFill>
                <a:latin typeface="Comic Sans MS" pitchFamily="66" charset="0"/>
              </a:rPr>
              <a:t>(όπως: ψωμί ή νιφάδες σίτου ολικής άλεσης) </a:t>
            </a:r>
          </a:p>
          <a:p>
            <a:pPr marL="285750" indent="-285750">
              <a:buFontTx/>
              <a:buChar char="-"/>
            </a:pPr>
            <a:r>
              <a:rPr lang="el-GR" sz="1600" b="1" dirty="0">
                <a:solidFill>
                  <a:prstClr val="white"/>
                </a:solidFill>
                <a:latin typeface="Comic Sans MS" pitchFamily="66" charset="0"/>
              </a:rPr>
              <a:t>Ά</a:t>
            </a:r>
            <a:r>
              <a:rPr lang="el-GR" sz="1600" b="1" dirty="0" smtClean="0">
                <a:solidFill>
                  <a:prstClr val="white"/>
                </a:solidFill>
                <a:latin typeface="Comic Sans MS" pitchFamily="66" charset="0"/>
              </a:rPr>
              <a:t>λλες επιλογές πλούσιες σε φυτικές ίνες </a:t>
            </a:r>
            <a:r>
              <a:rPr lang="el-GR" sz="1600" b="1" i="1" dirty="0" smtClean="0">
                <a:solidFill>
                  <a:prstClr val="white"/>
                </a:solidFill>
                <a:latin typeface="Comic Sans MS" pitchFamily="66" charset="0"/>
              </a:rPr>
              <a:t>(όπως: νιφάδες βρώμης, ψωμί ή παξιμάδι σίκαλης, κρίθινο ή χαρουπιού), </a:t>
            </a:r>
            <a:r>
              <a:rPr lang="el-GR" sz="1600" b="1" dirty="0" smtClean="0">
                <a:solidFill>
                  <a:prstClr val="white"/>
                </a:solidFill>
                <a:latin typeface="Comic Sans MS" pitchFamily="66" charset="0"/>
              </a:rPr>
              <a:t>με χαμηλή περιεκτικότητα σε πρόσθετο λίπος, αλάτι και ζάχαρη. </a:t>
            </a:r>
            <a:endParaRPr lang="el-GR" sz="16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" name="Πλαίσιο 6"/>
          <p:cNvSpPr/>
          <p:nvPr/>
        </p:nvSpPr>
        <p:spPr>
          <a:xfrm>
            <a:off x="2733800" y="1844825"/>
            <a:ext cx="6014664" cy="1440159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Πλαίσιο 12"/>
          <p:cNvSpPr/>
          <p:nvPr/>
        </p:nvSpPr>
        <p:spPr>
          <a:xfrm>
            <a:off x="2749696" y="3501008"/>
            <a:ext cx="6025327" cy="2448272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pic>
        <p:nvPicPr>
          <p:cNvPr id="1028" name="Picture 4" descr="C:\Users\ekoutantou\Desktop\ΨΩΜΙ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549" y="3111965"/>
            <a:ext cx="2355918" cy="283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795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solidFill>
                  <a:srgbClr val="8CADAE">
                    <a:shade val="75000"/>
                  </a:srgbClr>
                </a:solidFill>
                <a:latin typeface="Comic Sans MS" pitchFamily="66" charset="0"/>
              </a:rPr>
              <a:t>Ο Οδηγός της Καλής Διατροφής στο Πρωινό μου!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84449"/>
            <a:ext cx="8734744" cy="48965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l-GR" sz="2000" b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l-GR" sz="1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l-GR" sz="3400" dirty="0" smtClean="0">
              <a:solidFill>
                <a:srgbClr val="009900"/>
              </a:solidFill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65304"/>
            <a:ext cx="2090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347" y="2344018"/>
            <a:ext cx="22066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Πλαίσιο 11"/>
          <p:cNvSpPr/>
          <p:nvPr/>
        </p:nvSpPr>
        <p:spPr>
          <a:xfrm>
            <a:off x="2771800" y="1772816"/>
            <a:ext cx="5904656" cy="4320480"/>
          </a:xfrm>
          <a:prstGeom prst="frame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059832" y="2132856"/>
            <a:ext cx="5328592" cy="3672408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Επιλέξτε προϊόντα με χαμηλότερη περιεκτικότητα σε λιπαρά</a:t>
            </a:r>
            <a:r>
              <a:rPr lang="el-GR" b="1" dirty="0">
                <a:solidFill>
                  <a:prstClr val="white"/>
                </a:solidFill>
                <a:latin typeface="Comic Sans MS" pitchFamily="66" charset="0"/>
              </a:rPr>
              <a:t> </a:t>
            </a: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και αλάτι, όπως:</a:t>
            </a:r>
          </a:p>
          <a:p>
            <a:pPr marL="285750" indent="-285750">
              <a:buFontTx/>
              <a:buChar char="-"/>
            </a:pP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Γάλα: 1.5% λιπαρά, Γιαούρτι 2% λιπαρά, Ρόφημα Σόγιας </a:t>
            </a:r>
            <a:r>
              <a:rPr lang="el-GR" b="1" i="1" dirty="0" smtClean="0">
                <a:solidFill>
                  <a:prstClr val="white"/>
                </a:solidFill>
                <a:latin typeface="Comic Sans MS" pitchFamily="66" charset="0"/>
              </a:rPr>
              <a:t>(ουδέτερη γεύση, </a:t>
            </a:r>
            <a:r>
              <a:rPr lang="el-GR" b="1" i="1" dirty="0" err="1" smtClean="0">
                <a:solidFill>
                  <a:prstClr val="white"/>
                </a:solidFill>
                <a:latin typeface="Comic Sans MS" pitchFamily="66" charset="0"/>
              </a:rPr>
              <a:t>εμπλουτι</a:t>
            </a:r>
            <a:r>
              <a:rPr lang="el-GR" b="1" i="1" dirty="0" smtClean="0">
                <a:solidFill>
                  <a:prstClr val="white"/>
                </a:solidFill>
                <a:latin typeface="Comic Sans MS" pitchFamily="66" charset="0"/>
              </a:rPr>
              <a:t>-</a:t>
            </a:r>
            <a:r>
              <a:rPr lang="el-GR" b="1" i="1" dirty="0" err="1" smtClean="0">
                <a:solidFill>
                  <a:prstClr val="white"/>
                </a:solidFill>
                <a:latin typeface="Comic Sans MS" pitchFamily="66" charset="0"/>
              </a:rPr>
              <a:t>σμένο</a:t>
            </a:r>
            <a:r>
              <a:rPr lang="el-GR" b="1" i="1" dirty="0" smtClean="0">
                <a:solidFill>
                  <a:prstClr val="white"/>
                </a:solidFill>
                <a:latin typeface="Comic Sans MS" pitchFamily="66" charset="0"/>
              </a:rPr>
              <a:t> με ασβέστιο) ή </a:t>
            </a:r>
            <a:r>
              <a:rPr lang="el-GR" b="1" i="1" dirty="0">
                <a:solidFill>
                  <a:prstClr val="white"/>
                </a:solidFill>
                <a:latin typeface="Comic Sans MS" pitchFamily="66" charset="0"/>
              </a:rPr>
              <a:t>Ρ</a:t>
            </a:r>
            <a:r>
              <a:rPr lang="el-GR" b="1" i="1" dirty="0" smtClean="0">
                <a:solidFill>
                  <a:prstClr val="white"/>
                </a:solidFill>
                <a:latin typeface="Comic Sans MS" pitchFamily="66" charset="0"/>
              </a:rPr>
              <a:t>όφημα Ρυζιού ή </a:t>
            </a:r>
            <a:r>
              <a:rPr lang="el-GR" b="1" i="1" dirty="0" err="1" smtClean="0">
                <a:solidFill>
                  <a:prstClr val="white"/>
                </a:solidFill>
                <a:latin typeface="Comic Sans MS" pitchFamily="66" charset="0"/>
              </a:rPr>
              <a:t>Κινόα</a:t>
            </a:r>
            <a:endParaRPr lang="el-GR" b="1" i="1" dirty="0" smtClean="0">
              <a:solidFill>
                <a:prstClr val="white"/>
              </a:solidFill>
              <a:latin typeface="Comic Sans MS" pitchFamily="66" charset="0"/>
            </a:endParaRPr>
          </a:p>
          <a:p>
            <a:pPr marL="285750" indent="-285750">
              <a:buFontTx/>
              <a:buChar char="-"/>
            </a:pP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Μυζήθρα νωπή </a:t>
            </a:r>
            <a:r>
              <a:rPr lang="el-GR" b="1" i="1" dirty="0" smtClean="0">
                <a:solidFill>
                  <a:prstClr val="white"/>
                </a:solidFill>
                <a:latin typeface="Comic Sans MS" pitchFamily="66" charset="0"/>
              </a:rPr>
              <a:t>(ανθότυρο) </a:t>
            </a: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αποβουτυρωμένη &amp; ανάλατη, </a:t>
            </a:r>
            <a:r>
              <a:rPr lang="el-GR" b="1" dirty="0" err="1" smtClean="0">
                <a:solidFill>
                  <a:prstClr val="white"/>
                </a:solidFill>
                <a:latin typeface="Comic Sans MS" pitchFamily="66" charset="0"/>
              </a:rPr>
              <a:t>Τυροζούλι</a:t>
            </a: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, Τυρί </a:t>
            </a:r>
            <a:r>
              <a:rPr lang="en-US" b="1" dirty="0" smtClean="0">
                <a:solidFill>
                  <a:prstClr val="white"/>
                </a:solidFill>
                <a:latin typeface="Comic Sans MS" pitchFamily="66" charset="0"/>
              </a:rPr>
              <a:t>Cottage</a:t>
            </a:r>
          </a:p>
          <a:p>
            <a:pPr marL="285750" indent="-285750">
              <a:buFontTx/>
              <a:buChar char="-"/>
            </a:pPr>
            <a:r>
              <a:rPr lang="el-GR" b="1" dirty="0" err="1" smtClean="0">
                <a:solidFill>
                  <a:prstClr val="white"/>
                </a:solidFill>
                <a:latin typeface="Comic Sans MS" pitchFamily="66" charset="0"/>
              </a:rPr>
              <a:t>Κρεμώδες</a:t>
            </a: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 τυρί με χαμηλά λιπαρά</a:t>
            </a:r>
          </a:p>
          <a:p>
            <a:pPr marL="285750" indent="-285750">
              <a:buFontTx/>
              <a:buChar char="-"/>
            </a:pP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Τυρί </a:t>
            </a:r>
            <a:r>
              <a:rPr lang="el-GR" b="1" dirty="0" err="1" smtClean="0">
                <a:solidFill>
                  <a:prstClr val="white"/>
                </a:solidFill>
                <a:latin typeface="Comic Sans MS" pitchFamily="66" charset="0"/>
              </a:rPr>
              <a:t>μοτσαρέλα</a:t>
            </a:r>
            <a:endParaRPr lang="el-GR" b="1" dirty="0" smtClean="0">
              <a:solidFill>
                <a:prstClr val="white"/>
              </a:solidFill>
              <a:latin typeface="Comic Sans MS" pitchFamily="66" charset="0"/>
            </a:endParaRPr>
          </a:p>
          <a:p>
            <a:pPr marL="285750" indent="-285750">
              <a:buFontTx/>
              <a:buChar char="-"/>
            </a:pP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Γραβιέρα με λιγότερο αλάτι και λιπαρά</a:t>
            </a:r>
          </a:p>
        </p:txBody>
      </p:sp>
      <p:pic>
        <p:nvPicPr>
          <p:cNvPr id="2054" name="Picture 6" descr="C:\Users\ekoutantou\Desktop\ΓΑΛΑ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182" y="3150678"/>
            <a:ext cx="2221774" cy="254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718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solidFill>
                  <a:srgbClr val="8CADAE">
                    <a:shade val="75000"/>
                  </a:srgbClr>
                </a:solidFill>
                <a:latin typeface="Comic Sans MS" pitchFamily="66" charset="0"/>
              </a:rPr>
              <a:t>Ο Οδηγός της Καλής Διατροφής στο Πρωινό μου!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84449"/>
            <a:ext cx="8734744" cy="48965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l-GR" sz="1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l-GR" sz="3400" dirty="0" smtClean="0">
              <a:solidFill>
                <a:srgbClr val="009900"/>
              </a:solidFill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65304"/>
            <a:ext cx="2090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347" y="2324281"/>
            <a:ext cx="22066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Πλαίσιο 11"/>
          <p:cNvSpPr/>
          <p:nvPr/>
        </p:nvSpPr>
        <p:spPr>
          <a:xfrm>
            <a:off x="2771800" y="1844824"/>
            <a:ext cx="5904656" cy="3960440"/>
          </a:xfrm>
          <a:prstGeom prst="frame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088808" y="2132856"/>
            <a:ext cx="5299616" cy="3384376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sz="1600" dirty="0" smtClean="0">
              <a:solidFill>
                <a:prstClr val="white"/>
              </a:solidFill>
              <a:latin typeface="Comic Sans MS" pitchFamily="66" charset="0"/>
            </a:endParaRPr>
          </a:p>
          <a:p>
            <a:r>
              <a:rPr lang="el-GR" b="1" dirty="0">
                <a:solidFill>
                  <a:prstClr val="white"/>
                </a:solidFill>
                <a:latin typeface="Comic Sans MS" pitchFamily="66" charset="0"/>
              </a:rPr>
              <a:t>Κ</a:t>
            </a: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αταναλώστε τυριά πλήρης σε λιπαρά (γραβιέρα, κεφαλοτύρι), σε μικρές ποσότητες. </a:t>
            </a:r>
            <a:endParaRPr lang="el-GR" b="1" dirty="0">
              <a:solidFill>
                <a:prstClr val="white"/>
              </a:solidFill>
              <a:latin typeface="Comic Sans MS" pitchFamily="66" charset="0"/>
            </a:endParaRPr>
          </a:p>
          <a:p>
            <a:endParaRPr lang="el-GR" b="1" dirty="0" smtClean="0">
              <a:solidFill>
                <a:prstClr val="white"/>
              </a:solidFill>
              <a:latin typeface="Comic Sans MS" pitchFamily="66" charset="0"/>
            </a:endParaRPr>
          </a:p>
          <a:p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Αποφύγετε γαλακτοκομικά προϊόντα που έχουν αυξημένη περιεκτικότητα σε ζάχαρη: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Τα επιδόρπια γιαουρτιού </a:t>
            </a:r>
          </a:p>
          <a:p>
            <a:pPr marL="285750" indent="-285750">
              <a:buFontTx/>
              <a:buChar char="-"/>
            </a:pP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Τα παιδικά </a:t>
            </a:r>
            <a:r>
              <a:rPr lang="el-GR" b="1" dirty="0">
                <a:solidFill>
                  <a:prstClr val="white"/>
                </a:solidFill>
                <a:latin typeface="Comic Sans MS" pitchFamily="66" charset="0"/>
              </a:rPr>
              <a:t>γιαούρτια </a:t>
            </a:r>
          </a:p>
          <a:p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 </a:t>
            </a:r>
            <a:endParaRPr lang="el-GR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347" y="3140968"/>
            <a:ext cx="2225675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849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solidFill>
                  <a:srgbClr val="8CADAE">
                    <a:shade val="75000"/>
                  </a:srgbClr>
                </a:solidFill>
                <a:latin typeface="Comic Sans MS" pitchFamily="66" charset="0"/>
              </a:rPr>
              <a:t>Ο Οδηγός της Καλής Διατροφής στο Πρωινό μου!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84449"/>
            <a:ext cx="8734744" cy="48965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l-GR" sz="1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l-GR" sz="3400" dirty="0" smtClean="0">
              <a:solidFill>
                <a:srgbClr val="009900"/>
              </a:solidFill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65304"/>
            <a:ext cx="2090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Ορθογώνιο 9"/>
          <p:cNvSpPr/>
          <p:nvPr/>
        </p:nvSpPr>
        <p:spPr>
          <a:xfrm>
            <a:off x="538354" y="2204864"/>
            <a:ext cx="2049169" cy="501381"/>
          </a:xfrm>
          <a:prstGeom prst="rect">
            <a:avLst/>
          </a:prstGeom>
          <a:solidFill>
            <a:srgbClr val="FADA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rgbClr val="002060"/>
                </a:solidFill>
                <a:latin typeface="Comic Sans MS" pitchFamily="66" charset="0"/>
              </a:rPr>
              <a:t>Ομάδα 4: </a:t>
            </a:r>
          </a:p>
          <a:p>
            <a:pPr algn="ctr"/>
            <a:r>
              <a:rPr lang="el-GR" sz="1400" b="1" dirty="0" smtClean="0">
                <a:solidFill>
                  <a:srgbClr val="002060"/>
                </a:solidFill>
                <a:latin typeface="Comic Sans MS" pitchFamily="66" charset="0"/>
              </a:rPr>
              <a:t>Πρωτεϊνούχες τροφές </a:t>
            </a:r>
            <a:endParaRPr lang="el-GR" sz="1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Πλαίσιο 4"/>
          <p:cNvSpPr/>
          <p:nvPr/>
        </p:nvSpPr>
        <p:spPr>
          <a:xfrm>
            <a:off x="2915815" y="1844824"/>
            <a:ext cx="5904656" cy="4289481"/>
          </a:xfrm>
          <a:prstGeom prst="fram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275855" y="2204864"/>
            <a:ext cx="5184576" cy="3672408"/>
          </a:xfrm>
          <a:prstGeom prst="rect">
            <a:avLst/>
          </a:prstGeom>
          <a:solidFill>
            <a:srgbClr val="FADA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 smtClean="0">
              <a:solidFill>
                <a:prstClr val="white"/>
              </a:solidFill>
              <a:latin typeface="Comic Sans MS" pitchFamily="66" charset="0"/>
            </a:endParaRPr>
          </a:p>
          <a:p>
            <a:pPr>
              <a:spcBef>
                <a:spcPts val="600"/>
              </a:spcBef>
            </a:pP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Στο τοστ προσθέστε:</a:t>
            </a:r>
          </a:p>
          <a:p>
            <a:pPr>
              <a:spcBef>
                <a:spcPts val="600"/>
              </a:spcBef>
            </a:pP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- Αυγό </a:t>
            </a:r>
            <a:r>
              <a:rPr lang="el-GR" sz="2400" i="1" dirty="0" smtClean="0">
                <a:solidFill>
                  <a:srgbClr val="002060"/>
                </a:solidFill>
                <a:latin typeface="Comic Sans MS" pitchFamily="66" charset="0"/>
              </a:rPr>
              <a:t>(βραστό, </a:t>
            </a:r>
            <a:r>
              <a:rPr lang="el-GR" sz="2400" i="1" dirty="0" err="1" smtClean="0">
                <a:solidFill>
                  <a:srgbClr val="002060"/>
                </a:solidFill>
                <a:latin typeface="Comic Sans MS" pitchFamily="66" charset="0"/>
              </a:rPr>
              <a:t>ποσέ</a:t>
            </a:r>
            <a:r>
              <a:rPr lang="el-GR" sz="2400" i="1" dirty="0" smtClean="0">
                <a:solidFill>
                  <a:srgbClr val="002060"/>
                </a:solidFill>
                <a:latin typeface="Comic Sans MS" pitchFamily="66" charset="0"/>
              </a:rPr>
              <a:t> ή ομελέτα με λαχανικά)</a:t>
            </a:r>
          </a:p>
          <a:p>
            <a:pPr marL="266700" indent="-266700">
              <a:spcBef>
                <a:spcPts val="600"/>
              </a:spcBef>
              <a:tabLst>
                <a:tab pos="266700" algn="l"/>
              </a:tabLst>
            </a:pP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- </a:t>
            </a:r>
            <a:r>
              <a:rPr lang="el-GR" sz="2400" b="1" i="1" dirty="0" smtClean="0">
                <a:solidFill>
                  <a:srgbClr val="002060"/>
                </a:solidFill>
                <a:latin typeface="Comic Sans MS" pitchFamily="66" charset="0"/>
              </a:rPr>
              <a:t>Χούμους</a:t>
            </a:r>
            <a:r>
              <a:rPr lang="el-GR" sz="2400" i="1" dirty="0" smtClean="0">
                <a:solidFill>
                  <a:srgbClr val="002060"/>
                </a:solidFill>
                <a:latin typeface="Comic Sans MS" pitchFamily="66" charset="0"/>
              </a:rPr>
              <a:t> (Κυπριακό έδεσμα από ρεβίθια, ελαιόλαδο, ταχίνι) </a:t>
            </a:r>
            <a:endParaRPr lang="el-GR" sz="2400" i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266700" indent="-266700">
              <a:spcBef>
                <a:spcPts val="600"/>
              </a:spcBef>
            </a:pP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- 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</a:rPr>
              <a:t>Τονοσαλάτα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400" i="1" dirty="0" smtClean="0">
                <a:solidFill>
                  <a:srgbClr val="002060"/>
                </a:solidFill>
                <a:latin typeface="Comic Sans MS" pitchFamily="66" charset="0"/>
              </a:rPr>
              <a:t>(τόνος, </a:t>
            </a:r>
            <a:r>
              <a:rPr lang="el-GR" sz="2400" i="1" dirty="0">
                <a:solidFill>
                  <a:srgbClr val="002060"/>
                </a:solidFill>
                <a:latin typeface="Comic Sans MS" pitchFamily="66" charset="0"/>
              </a:rPr>
              <a:t>μαρούλι, </a:t>
            </a:r>
            <a:r>
              <a:rPr lang="el-GR" sz="2400" i="1" dirty="0" smtClean="0">
                <a:solidFill>
                  <a:srgbClr val="002060"/>
                </a:solidFill>
                <a:latin typeface="Comic Sans MS" pitchFamily="66" charset="0"/>
              </a:rPr>
              <a:t>τομάτα ή </a:t>
            </a:r>
            <a:r>
              <a:rPr lang="el-GR" sz="2400" i="1" dirty="0" err="1" smtClean="0">
                <a:solidFill>
                  <a:srgbClr val="002060"/>
                </a:solidFill>
                <a:latin typeface="Comic Sans MS" pitchFamily="66" charset="0"/>
              </a:rPr>
              <a:t>τοματίνια</a:t>
            </a:r>
            <a:r>
              <a:rPr lang="el-GR" sz="2400" i="1" dirty="0" smtClean="0">
                <a:solidFill>
                  <a:srgbClr val="002060"/>
                </a:solidFill>
                <a:latin typeface="Comic Sans MS" pitchFamily="66" charset="0"/>
              </a:rPr>
              <a:t>, αγγούρι, καλαμπόκι</a:t>
            </a:r>
            <a:r>
              <a:rPr lang="el-GR" sz="2400" i="1" dirty="0">
                <a:solidFill>
                  <a:srgbClr val="002060"/>
                </a:solidFill>
                <a:latin typeface="Comic Sans MS" pitchFamily="66" charset="0"/>
              </a:rPr>
              <a:t>, λίγο ελαιόλαδο)</a:t>
            </a:r>
          </a:p>
          <a:p>
            <a:endParaRPr lang="el-GR" sz="1600" b="1" dirty="0">
              <a:solidFill>
                <a:srgbClr val="002060"/>
              </a:solidFill>
              <a:latin typeface="Comic Sans MS" pitchFamily="66" charset="0"/>
            </a:endParaRPr>
          </a:p>
          <a:p>
            <a:endParaRPr lang="el-GR" b="1" dirty="0" smtClean="0">
              <a:solidFill>
                <a:prstClr val="white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ekoutantou\Desktop\ΠΡΩΤΕΙΝΗ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76897"/>
            <a:ext cx="2505019" cy="292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368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solidFill>
                  <a:srgbClr val="8CADAE">
                    <a:shade val="75000"/>
                  </a:srgbClr>
                </a:solidFill>
                <a:latin typeface="Comic Sans MS" pitchFamily="66" charset="0"/>
              </a:rPr>
              <a:t>Ο Οδηγός της Καλής Διατροφής στο Πρωινό μου!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84449"/>
            <a:ext cx="8734744" cy="48965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l-GR" sz="1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l-GR" sz="3400" dirty="0" smtClean="0">
              <a:solidFill>
                <a:srgbClr val="009900"/>
              </a:solidFill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65304"/>
            <a:ext cx="2090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Ορθογώνιο 9"/>
          <p:cNvSpPr/>
          <p:nvPr/>
        </p:nvSpPr>
        <p:spPr>
          <a:xfrm>
            <a:off x="569903" y="2273478"/>
            <a:ext cx="2049169" cy="501381"/>
          </a:xfrm>
          <a:prstGeom prst="rect">
            <a:avLst/>
          </a:prstGeom>
          <a:solidFill>
            <a:srgbClr val="FADA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rgbClr val="002060"/>
                </a:solidFill>
                <a:latin typeface="Comic Sans MS" pitchFamily="66" charset="0"/>
              </a:rPr>
              <a:t>Ομάδα 4: </a:t>
            </a:r>
          </a:p>
          <a:p>
            <a:pPr algn="ctr"/>
            <a:r>
              <a:rPr lang="el-GR" sz="1400" b="1" dirty="0" smtClean="0">
                <a:solidFill>
                  <a:srgbClr val="002060"/>
                </a:solidFill>
                <a:latin typeface="Comic Sans MS" pitchFamily="66" charset="0"/>
              </a:rPr>
              <a:t>Πρωτεϊνούχες τροφές </a:t>
            </a:r>
            <a:endParaRPr lang="el-GR" sz="1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Πλαίσιο 4"/>
          <p:cNvSpPr/>
          <p:nvPr/>
        </p:nvSpPr>
        <p:spPr>
          <a:xfrm>
            <a:off x="2915815" y="1700808"/>
            <a:ext cx="5904656" cy="4433497"/>
          </a:xfrm>
          <a:prstGeom prst="fram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203848" y="1988840"/>
            <a:ext cx="5328592" cy="3888432"/>
          </a:xfrm>
          <a:prstGeom prst="rect">
            <a:avLst/>
          </a:prstGeom>
          <a:solidFill>
            <a:srgbClr val="FADA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Αποφύγετε τα επεξεργασμένα προϊόντα κρέατος </a:t>
            </a:r>
            <a:r>
              <a:rPr lang="el-GR" sz="2400" i="1" dirty="0" smtClean="0">
                <a:solidFill>
                  <a:srgbClr val="002060"/>
                </a:solidFill>
                <a:latin typeface="Comic Sans MS" pitchFamily="66" charset="0"/>
              </a:rPr>
              <a:t>(λουκάνικα, μπέικον, ζαμπόν, μορταδέλα, πατέ)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400" b="1" dirty="0">
                <a:solidFill>
                  <a:srgbClr val="002060"/>
                </a:solidFill>
                <a:latin typeface="Comic Sans MS" pitchFamily="66" charset="0"/>
              </a:rPr>
              <a:t>ή </a:t>
            </a:r>
            <a:endParaRPr lang="el-GR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spcBef>
                <a:spcPts val="1200"/>
              </a:spcBef>
            </a:pP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Περιορίστε</a:t>
            </a:r>
            <a:r>
              <a:rPr lang="el-GR" sz="2400" i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την κατανάλωσή τους σε 30γρ./εβδομάδα </a:t>
            </a:r>
            <a:r>
              <a:rPr lang="el-GR" sz="2400" i="1" dirty="0" smtClean="0">
                <a:solidFill>
                  <a:srgbClr val="002060"/>
                </a:solidFill>
                <a:latin typeface="Comic Sans MS" pitchFamily="66" charset="0"/>
              </a:rPr>
              <a:t>(έως 2 φέτες φιλέτο γαλοπούλας ή κοτόπουλου την εβδομάδα, κατά προτίμηση ψητά ή βραστά)  </a:t>
            </a:r>
          </a:p>
          <a:p>
            <a:endParaRPr lang="el-GR" b="1" dirty="0" smtClean="0">
              <a:solidFill>
                <a:prstClr val="white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9" y="2996952"/>
            <a:ext cx="2505075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090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solidFill>
                  <a:srgbClr val="8CADAE">
                    <a:shade val="75000"/>
                  </a:srgbClr>
                </a:solidFill>
                <a:latin typeface="Comic Sans MS" pitchFamily="66" charset="0"/>
              </a:rPr>
              <a:t>Ο Οδηγός της Καλής Διατροφής στο Πρωινό μου!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84449"/>
            <a:ext cx="8734744" cy="48965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l-GR" sz="1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l-GR" sz="3400" dirty="0" smtClean="0">
              <a:solidFill>
                <a:srgbClr val="009900"/>
              </a:solidFill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65304"/>
            <a:ext cx="2090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Ορθογώνιο 11"/>
          <p:cNvSpPr/>
          <p:nvPr/>
        </p:nvSpPr>
        <p:spPr>
          <a:xfrm>
            <a:off x="426977" y="2187587"/>
            <a:ext cx="2160240" cy="553457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prstClr val="white"/>
                </a:solidFill>
                <a:latin typeface="Comic Sans MS" pitchFamily="66" charset="0"/>
              </a:rPr>
              <a:t>Ομάδα 5: </a:t>
            </a:r>
          </a:p>
          <a:p>
            <a:pPr algn="ctr"/>
            <a:r>
              <a:rPr lang="el-GR" sz="1400" b="1" dirty="0" smtClean="0">
                <a:solidFill>
                  <a:prstClr val="white"/>
                </a:solidFill>
                <a:latin typeface="Comic Sans MS" pitchFamily="66" charset="0"/>
              </a:rPr>
              <a:t>Λίπη &amp; Έλαια</a:t>
            </a:r>
            <a:endParaRPr lang="el-GR" sz="14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3" name="Πλαίσιο 12"/>
          <p:cNvSpPr/>
          <p:nvPr/>
        </p:nvSpPr>
        <p:spPr>
          <a:xfrm>
            <a:off x="2771800" y="1700808"/>
            <a:ext cx="5904656" cy="4392488"/>
          </a:xfrm>
          <a:prstGeom prst="frame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131840" y="2039363"/>
            <a:ext cx="5256584" cy="369389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l-GR" sz="2400" b="1" dirty="0">
                <a:solidFill>
                  <a:prstClr val="white"/>
                </a:solidFill>
                <a:latin typeface="Comic Sans MS" pitchFamily="66" charset="0"/>
              </a:rPr>
              <a:t>Προσθέστε </a:t>
            </a:r>
            <a:r>
              <a:rPr lang="el-GR" sz="2400" b="1" dirty="0" smtClean="0">
                <a:solidFill>
                  <a:prstClr val="white"/>
                </a:solidFill>
                <a:latin typeface="Comic Sans MS" pitchFamily="66" charset="0"/>
              </a:rPr>
              <a:t>στο ψωμί ή το παξιμάδι </a:t>
            </a:r>
            <a:r>
              <a:rPr lang="el-GR" sz="2800" b="1" u="sng" dirty="0" smtClean="0">
                <a:solidFill>
                  <a:prstClr val="white"/>
                </a:solidFill>
                <a:latin typeface="Comic Sans MS" pitchFamily="66" charset="0"/>
              </a:rPr>
              <a:t>ελαιόλαδο</a:t>
            </a: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l-GR" sz="2400" b="1" dirty="0" smtClean="0">
                <a:solidFill>
                  <a:prstClr val="white"/>
                </a:solidFill>
                <a:latin typeface="Comic Sans MS" pitchFamily="66" charset="0"/>
              </a:rPr>
              <a:t>Καταναλώστε λίγες </a:t>
            </a:r>
            <a:r>
              <a:rPr lang="el-GR" sz="2800" b="1" u="sng" dirty="0" smtClean="0">
                <a:solidFill>
                  <a:prstClr val="white"/>
                </a:solidFill>
                <a:latin typeface="Comic Sans MS" pitchFamily="66" charset="0"/>
              </a:rPr>
              <a:t>ελιές</a:t>
            </a:r>
            <a:r>
              <a:rPr lang="el-GR" sz="2400" b="1" u="sng" dirty="0" smtClean="0">
                <a:solidFill>
                  <a:prstClr val="white"/>
                </a:solidFill>
                <a:latin typeface="Comic Sans MS" pitchFamily="66" charset="0"/>
              </a:rPr>
              <a:t> </a:t>
            </a:r>
            <a:r>
              <a:rPr lang="el-GR" sz="2400" i="1" dirty="0" smtClean="0">
                <a:solidFill>
                  <a:prstClr val="white"/>
                </a:solidFill>
                <a:latin typeface="Comic Sans MS" pitchFamily="66" charset="0"/>
              </a:rPr>
              <a:t>(ξαρμυρισμένες) </a:t>
            </a:r>
            <a:r>
              <a:rPr lang="el-GR" sz="2400" b="1" dirty="0" smtClean="0">
                <a:solidFill>
                  <a:prstClr val="white"/>
                </a:solidFill>
                <a:latin typeface="Comic Sans MS" pitchFamily="66" charset="0"/>
              </a:rPr>
              <a:t>με το ψωμί και το τυρί </a:t>
            </a:r>
            <a:endParaRPr lang="el-GR" sz="2400" b="1" dirty="0">
              <a:solidFill>
                <a:prstClr val="white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l-GR" sz="2400" b="1" dirty="0" smtClean="0">
                <a:solidFill>
                  <a:prstClr val="white"/>
                </a:solidFill>
                <a:latin typeface="Comic Sans MS" pitchFamily="66" charset="0"/>
              </a:rPr>
              <a:t>Καταναλώστε τοστ </a:t>
            </a:r>
            <a:r>
              <a:rPr lang="el-GR" sz="2400" dirty="0" smtClean="0">
                <a:solidFill>
                  <a:prstClr val="white"/>
                </a:solidFill>
                <a:latin typeface="Comic Sans MS" pitchFamily="66" charset="0"/>
              </a:rPr>
              <a:t>με αβγό </a:t>
            </a:r>
            <a:r>
              <a:rPr lang="el-GR" sz="2400" b="1" dirty="0" smtClean="0">
                <a:solidFill>
                  <a:prstClr val="white"/>
                </a:solidFill>
                <a:latin typeface="Comic Sans MS" pitchFamily="66" charset="0"/>
              </a:rPr>
              <a:t>και  </a:t>
            </a:r>
            <a:r>
              <a:rPr lang="el-GR" sz="2800" b="1" u="sng" dirty="0" smtClean="0">
                <a:solidFill>
                  <a:prstClr val="white"/>
                </a:solidFill>
                <a:latin typeface="Comic Sans MS" pitchFamily="66" charset="0"/>
              </a:rPr>
              <a:t>αβοκάντο  </a:t>
            </a:r>
            <a:endParaRPr lang="el-GR" sz="2800" i="1" u="sng" dirty="0" smtClean="0">
              <a:solidFill>
                <a:prstClr val="white"/>
              </a:solidFill>
              <a:latin typeface="Comic Sans MS" pitchFamily="66" charset="0"/>
            </a:endParaRPr>
          </a:p>
        </p:txBody>
      </p:sp>
      <p:pic>
        <p:nvPicPr>
          <p:cNvPr id="6151" name="Picture 7" descr="C:\Users\ekoutantou\Desktop\ΜΑΡΓΑΡΙΝΗ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722" y="3140968"/>
            <a:ext cx="219075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5929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solidFill>
                  <a:srgbClr val="8CADAE">
                    <a:shade val="75000"/>
                  </a:srgbClr>
                </a:solidFill>
                <a:latin typeface="Comic Sans MS" pitchFamily="66" charset="0"/>
              </a:rPr>
              <a:t>Ο Οδηγός της Καλής Διατροφής στο Πρωινό μου!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84449"/>
            <a:ext cx="8734744" cy="48965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l-GR" sz="1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l-GR" sz="3400" dirty="0" smtClean="0">
              <a:solidFill>
                <a:srgbClr val="009900"/>
              </a:solidFill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65304"/>
            <a:ext cx="2090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Ορθογώνιο 11"/>
          <p:cNvSpPr/>
          <p:nvPr/>
        </p:nvSpPr>
        <p:spPr>
          <a:xfrm>
            <a:off x="395536" y="2204864"/>
            <a:ext cx="2160240" cy="553457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prstClr val="white"/>
                </a:solidFill>
                <a:latin typeface="Comic Sans MS" pitchFamily="66" charset="0"/>
              </a:rPr>
              <a:t>Ομάδα 5: </a:t>
            </a:r>
          </a:p>
          <a:p>
            <a:pPr algn="ctr"/>
            <a:r>
              <a:rPr lang="el-GR" sz="1400" b="1" dirty="0" smtClean="0">
                <a:solidFill>
                  <a:prstClr val="white"/>
                </a:solidFill>
                <a:latin typeface="Comic Sans MS" pitchFamily="66" charset="0"/>
              </a:rPr>
              <a:t>Λίπη &amp; Έλαια</a:t>
            </a:r>
            <a:endParaRPr lang="el-GR" sz="14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3" name="Πλαίσιο 12"/>
          <p:cNvSpPr/>
          <p:nvPr/>
        </p:nvSpPr>
        <p:spPr>
          <a:xfrm>
            <a:off x="2843808" y="1736812"/>
            <a:ext cx="5940660" cy="4392488"/>
          </a:xfrm>
          <a:prstGeom prst="frame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059832" y="1988840"/>
            <a:ext cx="5544616" cy="3888432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l-GR" b="1" dirty="0">
                <a:solidFill>
                  <a:prstClr val="white"/>
                </a:solidFill>
                <a:latin typeface="Comic Sans MS" pitchFamily="66" charset="0"/>
              </a:rPr>
              <a:t>Αλείψτε το ψωμί ή τις φρυγανιές με </a:t>
            </a:r>
            <a:r>
              <a:rPr lang="el-GR" sz="2000" b="1" u="sng" dirty="0" smtClean="0">
                <a:solidFill>
                  <a:prstClr val="white"/>
                </a:solidFill>
                <a:latin typeface="Comic Sans MS" pitchFamily="66" charset="0"/>
              </a:rPr>
              <a:t>ταχίνι φυσικό, </a:t>
            </a:r>
            <a:r>
              <a:rPr lang="el-GR" sz="2000" b="1" u="sng" dirty="0" err="1">
                <a:solidFill>
                  <a:prstClr val="white"/>
                </a:solidFill>
                <a:latin typeface="Comic Sans MS" pitchFamily="66" charset="0"/>
              </a:rPr>
              <a:t>φιστικοβούτυρο</a:t>
            </a:r>
            <a:r>
              <a:rPr lang="el-GR" sz="2000" b="1" u="sng" dirty="0">
                <a:solidFill>
                  <a:prstClr val="white"/>
                </a:solidFill>
                <a:latin typeface="Comic Sans MS" pitchFamily="66" charset="0"/>
              </a:rPr>
              <a:t>, </a:t>
            </a:r>
            <a:r>
              <a:rPr lang="el-GR" sz="2000" b="1" u="sng" dirty="0" err="1" smtClean="0">
                <a:solidFill>
                  <a:prstClr val="white"/>
                </a:solidFill>
                <a:latin typeface="Comic Sans MS" pitchFamily="66" charset="0"/>
              </a:rPr>
              <a:t>αμυγδαλοβούτυρο</a:t>
            </a:r>
            <a:r>
              <a:rPr lang="el-GR" sz="2000" b="1" u="sng" dirty="0" smtClean="0">
                <a:solidFill>
                  <a:prstClr val="white"/>
                </a:solidFill>
                <a:latin typeface="Comic Sans MS" pitchFamily="66" charset="0"/>
              </a:rPr>
              <a:t> </a:t>
            </a:r>
            <a:r>
              <a:rPr lang="el-GR" i="1" dirty="0">
                <a:solidFill>
                  <a:prstClr val="white"/>
                </a:solidFill>
                <a:latin typeface="Comic Sans MS" pitchFamily="66" charset="0"/>
              </a:rPr>
              <a:t>(χωρίς προσθήκη ζάχαρης και φοινικέλαιο</a:t>
            </a:r>
            <a:r>
              <a:rPr lang="el-GR" i="1" dirty="0" smtClean="0">
                <a:solidFill>
                  <a:prstClr val="white"/>
                </a:solidFill>
                <a:latin typeface="Comic Sans MS" pitchFamily="66" charset="0"/>
              </a:rPr>
              <a:t>) </a:t>
            </a: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ή </a:t>
            </a:r>
            <a:r>
              <a:rPr lang="el-GR" b="1" u="sng" dirty="0" smtClean="0">
                <a:solidFill>
                  <a:prstClr val="white"/>
                </a:solidFill>
                <a:latin typeface="Comic Sans MS" pitchFamily="66" charset="0"/>
              </a:rPr>
              <a:t>μ</a:t>
            </a:r>
            <a:r>
              <a:rPr lang="el-GR" sz="2000" b="1" u="sng" dirty="0" smtClean="0">
                <a:solidFill>
                  <a:prstClr val="white"/>
                </a:solidFill>
                <a:latin typeface="Comic Sans MS" pitchFamily="66" charset="0"/>
              </a:rPr>
              <a:t>αργαρίνη</a:t>
            </a:r>
            <a:r>
              <a:rPr lang="el-GR" sz="2000" b="1" dirty="0" smtClean="0">
                <a:solidFill>
                  <a:prstClr val="white"/>
                </a:solidFill>
                <a:latin typeface="Comic Sans MS" pitchFamily="66" charset="0"/>
              </a:rPr>
              <a:t> </a:t>
            </a:r>
            <a:r>
              <a:rPr lang="el-GR" b="1" dirty="0">
                <a:solidFill>
                  <a:prstClr val="white"/>
                </a:solidFill>
                <a:latin typeface="Comic Sans MS" pitchFamily="66" charset="0"/>
              </a:rPr>
              <a:t>μαλακή με χαμηλά </a:t>
            </a: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λιπαρά</a:t>
            </a:r>
            <a:r>
              <a:rPr lang="el-GR" b="1" dirty="0">
                <a:solidFill>
                  <a:prstClr val="white"/>
                </a:solidFill>
                <a:latin typeface="Comic Sans MS" pitchFamily="66" charset="0"/>
              </a:rPr>
              <a:t> </a:t>
            </a: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από   </a:t>
            </a:r>
            <a:r>
              <a:rPr lang="el-GR" b="1" dirty="0">
                <a:solidFill>
                  <a:prstClr val="white"/>
                </a:solidFill>
                <a:latin typeface="Comic Sans MS" pitchFamily="66" charset="0"/>
              </a:rPr>
              <a:t>ελαιόλαδο </a:t>
            </a: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 </a:t>
            </a:r>
            <a:endParaRPr lang="el-GR" b="1" i="1" dirty="0">
              <a:solidFill>
                <a:prstClr val="white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Προσθέστε στα δημητριακά πρωινού: </a:t>
            </a:r>
          </a:p>
          <a:p>
            <a:pPr marL="444500" indent="-177800">
              <a:buFontTx/>
              <a:buChar char="-"/>
            </a:pPr>
            <a:r>
              <a:rPr lang="el-GR" sz="2000" b="1" u="sng" dirty="0" smtClean="0">
                <a:solidFill>
                  <a:prstClr val="white"/>
                </a:solidFill>
                <a:latin typeface="Comic Sans MS" pitchFamily="66" charset="0"/>
              </a:rPr>
              <a:t>Καρπούς</a:t>
            </a:r>
            <a:r>
              <a:rPr lang="el-GR" sz="2000" b="1" dirty="0" smtClean="0">
                <a:solidFill>
                  <a:prstClr val="white"/>
                </a:solidFill>
                <a:latin typeface="Comic Sans MS" pitchFamily="66" charset="0"/>
              </a:rPr>
              <a:t> </a:t>
            </a:r>
            <a:r>
              <a:rPr lang="el-GR" i="1" dirty="0" smtClean="0">
                <a:solidFill>
                  <a:prstClr val="white"/>
                </a:solidFill>
                <a:latin typeface="Comic Sans MS" pitchFamily="66" charset="0"/>
              </a:rPr>
              <a:t>(καρύδια, αμύγδαλα, φουντούκια, φιστίκια), </a:t>
            </a:r>
          </a:p>
          <a:p>
            <a:pPr marL="444500" indent="-177800">
              <a:buFontTx/>
              <a:buChar char="-"/>
            </a:pPr>
            <a:r>
              <a:rPr lang="el-GR" sz="2000" b="1" u="sng" dirty="0" smtClean="0">
                <a:solidFill>
                  <a:prstClr val="white"/>
                </a:solidFill>
                <a:latin typeface="Comic Sans MS" pitchFamily="66" charset="0"/>
              </a:rPr>
              <a:t>Σπόρια</a:t>
            </a:r>
            <a:r>
              <a:rPr lang="el-GR" sz="2000" b="1" dirty="0" smtClean="0">
                <a:solidFill>
                  <a:prstClr val="white"/>
                </a:solidFill>
                <a:latin typeface="Comic Sans MS" pitchFamily="66" charset="0"/>
              </a:rPr>
              <a:t> </a:t>
            </a:r>
            <a:r>
              <a:rPr lang="el-GR" i="1" dirty="0" smtClean="0">
                <a:solidFill>
                  <a:prstClr val="white"/>
                </a:solidFill>
                <a:latin typeface="Comic Sans MS" pitchFamily="66" charset="0"/>
              </a:rPr>
              <a:t>(σουσάμι,  λιναρόσπορος, σπόροι </a:t>
            </a:r>
            <a:r>
              <a:rPr lang="en-US" i="1" dirty="0" smtClean="0">
                <a:solidFill>
                  <a:prstClr val="white"/>
                </a:solidFill>
                <a:latin typeface="Comic Sans MS" pitchFamily="66" charset="0"/>
              </a:rPr>
              <a:t>Chia</a:t>
            </a:r>
            <a:r>
              <a:rPr lang="el-GR" i="1" dirty="0" smtClean="0">
                <a:solidFill>
                  <a:prstClr val="white"/>
                </a:solidFill>
                <a:latin typeface="Comic Sans MS" pitchFamily="66" charset="0"/>
              </a:rPr>
              <a:t>)</a:t>
            </a:r>
            <a:endParaRPr lang="el-GR" b="1" dirty="0" smtClean="0">
              <a:solidFill>
                <a:prstClr val="white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Προτιμήστε </a:t>
            </a:r>
            <a:r>
              <a:rPr lang="el-GR" sz="2000" b="1" u="sng" dirty="0">
                <a:solidFill>
                  <a:prstClr val="white"/>
                </a:solidFill>
                <a:latin typeface="Comic Sans MS" pitchFamily="66" charset="0"/>
              </a:rPr>
              <a:t>ε</a:t>
            </a:r>
            <a:r>
              <a:rPr lang="el-GR" sz="2000" b="1" u="sng" dirty="0" smtClean="0">
                <a:solidFill>
                  <a:prstClr val="white"/>
                </a:solidFill>
                <a:latin typeface="Comic Sans MS" pitchFamily="66" charset="0"/>
              </a:rPr>
              <a:t>λαιόλαδο ή ταχίνι </a:t>
            </a: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στα κέικ, τα μπισκότα και τις πίτες. </a:t>
            </a:r>
            <a:endParaRPr lang="el-GR" i="1" dirty="0" smtClean="0">
              <a:solidFill>
                <a:prstClr val="white"/>
              </a:solidFill>
              <a:latin typeface="Comic Sans MS" pitchFamily="66" charset="0"/>
            </a:endParaRPr>
          </a:p>
          <a:p>
            <a:pPr>
              <a:spcBef>
                <a:spcPts val="1200"/>
              </a:spcBef>
            </a:pPr>
            <a:r>
              <a:rPr lang="el-GR" b="1" i="1" dirty="0" smtClean="0">
                <a:solidFill>
                  <a:prstClr val="white"/>
                </a:solidFill>
                <a:latin typeface="Comic Sans MS" pitchFamily="66" charset="0"/>
              </a:rPr>
              <a:t>Καταναλώστε σε μικρές ποσότητες…</a:t>
            </a:r>
            <a:r>
              <a:rPr lang="el-GR" i="1" dirty="0" smtClean="0">
                <a:solidFill>
                  <a:prstClr val="white"/>
                </a:solidFill>
                <a:latin typeface="Comic Sans MS" pitchFamily="66" charset="0"/>
              </a:rPr>
              <a:t> </a:t>
            </a:r>
            <a:endParaRPr lang="el-GR" b="1" i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74" y="3068960"/>
            <a:ext cx="218916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8256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solidFill>
                  <a:srgbClr val="8CADAE">
                    <a:shade val="75000"/>
                  </a:srgbClr>
                </a:solidFill>
                <a:latin typeface="Comic Sans MS" pitchFamily="66" charset="0"/>
              </a:rPr>
              <a:t>Ο Οδηγός της Καλής Διατροφής στο Πρωινό μου!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84449"/>
            <a:ext cx="8734744" cy="48965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l-GR" sz="1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l-GR" sz="3400" dirty="0" smtClean="0">
              <a:solidFill>
                <a:srgbClr val="009900"/>
              </a:solidFill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65304"/>
            <a:ext cx="2090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Ορθογώνιο 11"/>
          <p:cNvSpPr/>
          <p:nvPr/>
        </p:nvSpPr>
        <p:spPr>
          <a:xfrm>
            <a:off x="395536" y="2276872"/>
            <a:ext cx="2160240" cy="553457"/>
          </a:xfrm>
          <a:prstGeom prst="rect">
            <a:avLst/>
          </a:prstGeom>
          <a:solidFill>
            <a:srgbClr val="A988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prstClr val="white"/>
                </a:solidFill>
                <a:latin typeface="Comic Sans MS" pitchFamily="66" charset="0"/>
              </a:rPr>
              <a:t>Ομάδα 5: </a:t>
            </a:r>
          </a:p>
          <a:p>
            <a:pPr algn="ctr"/>
            <a:r>
              <a:rPr lang="el-GR" sz="1400" b="1" dirty="0" smtClean="0">
                <a:solidFill>
                  <a:prstClr val="white"/>
                </a:solidFill>
                <a:latin typeface="Comic Sans MS" pitchFamily="66" charset="0"/>
              </a:rPr>
              <a:t>Λίπη &amp; Έλαια</a:t>
            </a:r>
            <a:endParaRPr lang="el-GR" sz="14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3" name="Πλαίσιο 12"/>
          <p:cNvSpPr/>
          <p:nvPr/>
        </p:nvSpPr>
        <p:spPr>
          <a:xfrm>
            <a:off x="2771800" y="1772816"/>
            <a:ext cx="5904656" cy="4320480"/>
          </a:xfrm>
          <a:prstGeom prst="frame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131840" y="2060848"/>
            <a:ext cx="5328592" cy="3741787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 smtClean="0">
                <a:solidFill>
                  <a:prstClr val="white"/>
                </a:solidFill>
                <a:latin typeface="Comic Sans MS" pitchFamily="66" charset="0"/>
              </a:rPr>
              <a:t>Αποφύγετε τα κακής ποιότητας λιπαρά: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l-GR" sz="2400" b="1" dirty="0" smtClean="0">
                <a:solidFill>
                  <a:prstClr val="white"/>
                </a:solidFill>
                <a:latin typeface="Comic Sans MS" pitchFamily="66" charset="0"/>
              </a:rPr>
              <a:t>Βούτυρο, </a:t>
            </a:r>
            <a:endParaRPr lang="el-GR" sz="2400" b="1" dirty="0">
              <a:solidFill>
                <a:prstClr val="white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l-GR" sz="2400" b="1" dirty="0" smtClean="0">
                <a:solidFill>
                  <a:prstClr val="white"/>
                </a:solidFill>
                <a:latin typeface="Comic Sans MS" pitchFamily="66" charset="0"/>
              </a:rPr>
              <a:t>Φοινικέλαιο,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l-GR" sz="2400" b="1" dirty="0" smtClean="0">
                <a:solidFill>
                  <a:prstClr val="white"/>
                </a:solidFill>
                <a:latin typeface="Comic Sans MS" pitchFamily="66" charset="0"/>
              </a:rPr>
              <a:t>Υδρογονωμένα λιπαρά </a:t>
            </a:r>
            <a:r>
              <a:rPr lang="el-GR" sz="2400" i="1" dirty="0" smtClean="0">
                <a:solidFill>
                  <a:prstClr val="white"/>
                </a:solidFill>
                <a:latin typeface="Comic Sans MS" pitchFamily="66" charset="0"/>
              </a:rPr>
              <a:t>(</a:t>
            </a:r>
            <a:r>
              <a:rPr lang="el-GR" sz="2400" i="1" dirty="0" err="1" smtClean="0">
                <a:solidFill>
                  <a:prstClr val="white"/>
                </a:solidFill>
                <a:latin typeface="Comic Sans MS" pitchFamily="66" charset="0"/>
              </a:rPr>
              <a:t>τρανς</a:t>
            </a:r>
            <a:r>
              <a:rPr lang="el-GR" sz="2400" i="1" dirty="0" smtClean="0">
                <a:solidFill>
                  <a:prstClr val="white"/>
                </a:solidFill>
                <a:latin typeface="Comic Sans MS" pitchFamily="66" charset="0"/>
              </a:rPr>
              <a:t>),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l-GR" sz="2400" b="1" dirty="0">
                <a:solidFill>
                  <a:prstClr val="white"/>
                </a:solidFill>
                <a:latin typeface="Comic Sans MS" pitchFamily="66" charset="0"/>
              </a:rPr>
              <a:t>Έ</a:t>
            </a:r>
            <a:r>
              <a:rPr lang="el-GR" sz="2400" b="1" dirty="0" smtClean="0">
                <a:solidFill>
                  <a:prstClr val="white"/>
                </a:solidFill>
                <a:latin typeface="Comic Sans MS" pitchFamily="66" charset="0"/>
              </a:rPr>
              <a:t>λαιο </a:t>
            </a:r>
            <a:r>
              <a:rPr lang="el-GR" sz="2400" b="1" dirty="0">
                <a:solidFill>
                  <a:prstClr val="white"/>
                </a:solidFill>
                <a:latin typeface="Comic Sans MS" pitchFamily="66" charset="0"/>
              </a:rPr>
              <a:t>και βούτυρο </a:t>
            </a:r>
            <a:r>
              <a:rPr lang="el-GR" sz="2400" b="1" dirty="0" smtClean="0">
                <a:solidFill>
                  <a:prstClr val="white"/>
                </a:solidFill>
                <a:latin typeface="Comic Sans MS" pitchFamily="66" charset="0"/>
              </a:rPr>
              <a:t>καρύδας, 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l-GR" sz="2400" b="1" dirty="0" smtClean="0">
                <a:solidFill>
                  <a:prstClr val="white"/>
                </a:solidFill>
                <a:latin typeface="Comic Sans MS" pitchFamily="66" charset="0"/>
              </a:rPr>
              <a:t>Κρέμα γάλακτος </a:t>
            </a:r>
            <a:r>
              <a:rPr lang="el-GR" sz="2400" i="1" dirty="0" smtClean="0">
                <a:solidFill>
                  <a:prstClr val="white"/>
                </a:solidFill>
                <a:latin typeface="Comic Sans MS" pitchFamily="66" charset="0"/>
              </a:rPr>
              <a:t>(ιδίως με πλήρη λιπαρά) </a:t>
            </a:r>
            <a:endParaRPr lang="el-GR" sz="24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5" y="3140968"/>
            <a:ext cx="218916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7877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solidFill>
                  <a:srgbClr val="8CADAE">
                    <a:shade val="75000"/>
                  </a:srgbClr>
                </a:solidFill>
                <a:latin typeface="Comic Sans MS" pitchFamily="66" charset="0"/>
              </a:rPr>
              <a:t>Ο Οδηγός της Καλής Διατροφής στο Πρωινό μου!</a:t>
            </a:r>
            <a:endParaRPr lang="el-GR" b="1" dirty="0">
              <a:latin typeface="Comic Sans MS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84449"/>
            <a:ext cx="8734744" cy="48965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l-GR" sz="1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l-GR" sz="3400" dirty="0" smtClean="0">
              <a:solidFill>
                <a:srgbClr val="009900"/>
              </a:solidFill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65304"/>
            <a:ext cx="2090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Πλαίσιο 8"/>
          <p:cNvSpPr/>
          <p:nvPr/>
        </p:nvSpPr>
        <p:spPr>
          <a:xfrm>
            <a:off x="2348739" y="1676442"/>
            <a:ext cx="6399725" cy="4416854"/>
          </a:xfrm>
          <a:prstGeom prst="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2596722" y="1916832"/>
            <a:ext cx="5935718" cy="39604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400" b="1" dirty="0" smtClean="0">
                <a:solidFill>
                  <a:prstClr val="white"/>
                </a:solidFill>
                <a:latin typeface="Comic Sans MS" pitchFamily="66" charset="0"/>
              </a:rPr>
              <a:t>Περιορίστε τη συχνότητα και την ποσότητα πρόσληψης τροφών που είναι πλούσιες σε λίπος, αλάτι ή/και ζάχαρη. </a:t>
            </a:r>
          </a:p>
          <a:p>
            <a:pPr algn="just"/>
            <a:endParaRPr lang="el-GR" sz="2400" b="1" dirty="0" smtClean="0">
              <a:solidFill>
                <a:prstClr val="white"/>
              </a:solidFill>
              <a:latin typeface="Comic Sans MS" pitchFamily="66" charset="0"/>
            </a:endParaRPr>
          </a:p>
          <a:p>
            <a:pPr algn="just"/>
            <a:r>
              <a:rPr lang="el-GR" sz="2400" b="1" dirty="0" smtClean="0">
                <a:solidFill>
                  <a:prstClr val="white"/>
                </a:solidFill>
                <a:latin typeface="Comic Sans MS" pitchFamily="66" charset="0"/>
              </a:rPr>
              <a:t>Σε αυτή την κατηγορία ανήκουν</a:t>
            </a:r>
            <a:r>
              <a:rPr lang="el-GR" sz="2400" b="1" dirty="0">
                <a:solidFill>
                  <a:prstClr val="white"/>
                </a:solidFill>
                <a:latin typeface="Comic Sans MS" pitchFamily="66" charset="0"/>
              </a:rPr>
              <a:t> </a:t>
            </a:r>
            <a:r>
              <a:rPr lang="el-GR" sz="2400" b="1" dirty="0" smtClean="0">
                <a:solidFill>
                  <a:prstClr val="white"/>
                </a:solidFill>
                <a:latin typeface="Comic Sans MS" pitchFamily="66" charset="0"/>
              </a:rPr>
              <a:t>κυρίως τα βιομηχανοποιημένα </a:t>
            </a:r>
            <a:r>
              <a:rPr lang="el-GR" sz="2400" b="1" dirty="0">
                <a:solidFill>
                  <a:prstClr val="white"/>
                </a:solidFill>
                <a:latin typeface="Comic Sans MS" pitchFamily="66" charset="0"/>
              </a:rPr>
              <a:t>προϊόντα και προϊόντα </a:t>
            </a:r>
            <a:r>
              <a:rPr lang="el-GR" sz="2400" b="1" dirty="0" err="1" smtClean="0">
                <a:solidFill>
                  <a:prstClr val="white"/>
                </a:solidFill>
                <a:latin typeface="Comic Sans MS" pitchFamily="66" charset="0"/>
              </a:rPr>
              <a:t>Ταχυφαγείου</a:t>
            </a:r>
            <a:r>
              <a:rPr lang="el-GR" sz="2400" b="1" dirty="0" smtClean="0">
                <a:solidFill>
                  <a:prstClr val="white"/>
                </a:solidFill>
                <a:latin typeface="Comic Sans MS" pitchFamily="66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el-GR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pic>
        <p:nvPicPr>
          <p:cNvPr id="11266" name="Picture 2" descr="C:\Users\ekoutantou\Desktop\Λιπαρά &amp; Ζάχαρη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1944216" cy="214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Στρογγυλεμένο ορθογώνιο 3"/>
          <p:cNvSpPr/>
          <p:nvPr/>
        </p:nvSpPr>
        <p:spPr>
          <a:xfrm>
            <a:off x="395536" y="2204864"/>
            <a:ext cx="1800200" cy="8884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>
                <a:solidFill>
                  <a:schemeClr val="tx1"/>
                </a:solidFill>
                <a:latin typeface="Comic Sans MS" pitchFamily="66" charset="0"/>
              </a:rPr>
              <a:t>Τροφές πλούσιες σε λιπαρά, αλάτι ή/και ζάχαρη</a:t>
            </a:r>
            <a:endParaRPr lang="el-GR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923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Υπότιτλος 1"/>
          <p:cNvSpPr>
            <a:spLocks noGrp="1"/>
          </p:cNvSpPr>
          <p:nvPr>
            <p:ph type="subTitle" idx="1"/>
          </p:nvPr>
        </p:nvSpPr>
        <p:spPr>
          <a:xfrm>
            <a:off x="539552" y="2819400"/>
            <a:ext cx="8352928" cy="3201888"/>
          </a:xfrm>
        </p:spPr>
        <p:txBody>
          <a:bodyPr>
            <a:normAutofit fontScale="92500"/>
          </a:bodyPr>
          <a:lstStyle/>
          <a:p>
            <a:pPr lvl="0" algn="l">
              <a:buClr>
                <a:srgbClr val="D16349"/>
              </a:buClr>
            </a:pPr>
            <a:r>
              <a:rPr lang="el-GR" sz="2100" b="0" cap="none" spc="0" dirty="0">
                <a:solidFill>
                  <a:srgbClr val="002060"/>
                </a:solidFill>
                <a:latin typeface="Comic Sans MS" pitchFamily="66" charset="0"/>
              </a:rPr>
              <a:t>Έρευνα σε παιδιά ηλικίας 3-18 ετών στην Ελλάδα έδειξε ότι:  </a:t>
            </a:r>
            <a:endParaRPr lang="el-GR" sz="2100" b="0" cap="none" spc="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0" algn="l">
              <a:buClr>
                <a:srgbClr val="D16349"/>
              </a:buClr>
            </a:pPr>
            <a:endParaRPr lang="el-GR" sz="2100" b="0" cap="none" spc="0" dirty="0">
              <a:solidFill>
                <a:prstClr val="black"/>
              </a:solidFill>
              <a:latin typeface="Comic Sans MS" pitchFamily="66" charset="0"/>
            </a:endParaRPr>
          </a:p>
          <a:p>
            <a:pPr marL="274320" lvl="0" indent="-274320" algn="l">
              <a:lnSpc>
                <a:spcPct val="150000"/>
              </a:lnSpc>
              <a:buClr>
                <a:srgbClr val="D16349"/>
              </a:buClr>
              <a:buFont typeface="Wingdings 2"/>
              <a:buChar char=""/>
            </a:pPr>
            <a:r>
              <a:rPr lang="el-GR" sz="2100" b="0" cap="none" spc="0" dirty="0" smtClean="0">
                <a:solidFill>
                  <a:srgbClr val="002060"/>
                </a:solidFill>
                <a:latin typeface="Comic Sans MS" pitchFamily="66" charset="0"/>
              </a:rPr>
              <a:t>Το</a:t>
            </a:r>
            <a:r>
              <a:rPr lang="el-GR" sz="2100" b="0" cap="none" spc="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l-GR" sz="2100" b="0" cap="none" spc="0" dirty="0" smtClean="0">
                <a:solidFill>
                  <a:srgbClr val="FF0000"/>
                </a:solidFill>
                <a:latin typeface="Comic Sans MS" pitchFamily="66" charset="0"/>
              </a:rPr>
              <a:t>14</a:t>
            </a:r>
            <a:r>
              <a:rPr lang="el-GR" sz="2100" b="0" cap="none" spc="0" dirty="0">
                <a:solidFill>
                  <a:srgbClr val="FF0000"/>
                </a:solidFill>
                <a:latin typeface="Comic Sans MS" pitchFamily="66" charset="0"/>
              </a:rPr>
              <a:t>% </a:t>
            </a:r>
            <a:r>
              <a:rPr lang="el-GR" sz="2100" b="0" cap="none" spc="0" dirty="0">
                <a:solidFill>
                  <a:srgbClr val="002060"/>
                </a:solidFill>
                <a:latin typeface="Comic Sans MS" pitchFamily="66" charset="0"/>
              </a:rPr>
              <a:t>των παιδιών δεν καταναλώνουν </a:t>
            </a:r>
            <a:r>
              <a:rPr lang="el-GR" sz="2100" b="0" cap="none" spc="0" dirty="0">
                <a:solidFill>
                  <a:srgbClr val="FF0000"/>
                </a:solidFill>
                <a:latin typeface="Comic Sans MS" pitchFamily="66" charset="0"/>
              </a:rPr>
              <a:t>καθόλου πρωινό </a:t>
            </a:r>
            <a:r>
              <a:rPr lang="el-GR" sz="2100" b="0" cap="none" spc="0" dirty="0">
                <a:solidFill>
                  <a:srgbClr val="002060"/>
                </a:solidFill>
                <a:latin typeface="Comic Sans MS" pitchFamily="66" charset="0"/>
              </a:rPr>
              <a:t>γεύμα</a:t>
            </a:r>
          </a:p>
          <a:p>
            <a:pPr marL="274320" lvl="0" indent="-274320" algn="l">
              <a:lnSpc>
                <a:spcPct val="150000"/>
              </a:lnSpc>
              <a:buClr>
                <a:srgbClr val="D16349"/>
              </a:buClr>
              <a:buFont typeface="Wingdings 2"/>
              <a:buChar char=""/>
            </a:pPr>
            <a:r>
              <a:rPr lang="el-GR" sz="2100" b="0" cap="none" spc="0" dirty="0" smtClean="0">
                <a:solidFill>
                  <a:srgbClr val="002060"/>
                </a:solidFill>
                <a:latin typeface="Comic Sans MS" pitchFamily="66" charset="0"/>
              </a:rPr>
              <a:t>Το </a:t>
            </a:r>
            <a:r>
              <a:rPr lang="el-GR" sz="2100" b="0" cap="none" spc="0" dirty="0" smtClean="0">
                <a:solidFill>
                  <a:srgbClr val="996600"/>
                </a:solidFill>
                <a:latin typeface="Comic Sans MS" pitchFamily="66" charset="0"/>
              </a:rPr>
              <a:t>41</a:t>
            </a:r>
            <a:r>
              <a:rPr lang="el-GR" sz="2100" b="0" cap="none" spc="0" dirty="0">
                <a:solidFill>
                  <a:srgbClr val="996600"/>
                </a:solidFill>
                <a:latin typeface="Comic Sans MS" pitchFamily="66" charset="0"/>
              </a:rPr>
              <a:t>% </a:t>
            </a:r>
            <a:r>
              <a:rPr lang="el-GR" sz="2100" b="0" cap="none" spc="0" dirty="0">
                <a:solidFill>
                  <a:srgbClr val="002060"/>
                </a:solidFill>
                <a:latin typeface="Comic Sans MS" pitchFamily="66" charset="0"/>
              </a:rPr>
              <a:t>των παιδιών καταναλώνει </a:t>
            </a:r>
            <a:r>
              <a:rPr lang="el-GR" sz="2100" b="0" cap="none" spc="0" dirty="0">
                <a:solidFill>
                  <a:srgbClr val="996600"/>
                </a:solidFill>
                <a:latin typeface="Comic Sans MS" pitchFamily="66" charset="0"/>
              </a:rPr>
              <a:t>ανεπαρκές πρωινό </a:t>
            </a:r>
          </a:p>
          <a:p>
            <a:pPr marL="274320" lvl="0" indent="-274320" algn="l">
              <a:lnSpc>
                <a:spcPct val="150000"/>
              </a:lnSpc>
              <a:buClr>
                <a:srgbClr val="D16349"/>
              </a:buClr>
              <a:buFont typeface="Wingdings 2"/>
              <a:buChar char=""/>
            </a:pPr>
            <a:r>
              <a:rPr lang="el-GR" sz="2100" b="0" cap="none" spc="0" dirty="0" smtClean="0">
                <a:solidFill>
                  <a:srgbClr val="002060"/>
                </a:solidFill>
                <a:latin typeface="Comic Sans MS" pitchFamily="66" charset="0"/>
              </a:rPr>
              <a:t>Το</a:t>
            </a:r>
            <a:r>
              <a:rPr lang="el-GR" sz="2100" b="0" cap="none" spc="0" dirty="0" smtClean="0">
                <a:solidFill>
                  <a:srgbClr val="009900"/>
                </a:solidFill>
                <a:latin typeface="Comic Sans MS" pitchFamily="66" charset="0"/>
              </a:rPr>
              <a:t> 45</a:t>
            </a:r>
            <a:r>
              <a:rPr lang="el-GR" sz="2100" b="0" cap="none" spc="0" dirty="0">
                <a:solidFill>
                  <a:srgbClr val="009900"/>
                </a:solidFill>
                <a:latin typeface="Comic Sans MS" pitchFamily="66" charset="0"/>
              </a:rPr>
              <a:t>% </a:t>
            </a:r>
            <a:r>
              <a:rPr lang="el-GR" sz="2100" b="0" cap="none" spc="0" dirty="0">
                <a:solidFill>
                  <a:srgbClr val="002060"/>
                </a:solidFill>
                <a:latin typeface="Comic Sans MS" pitchFamily="66" charset="0"/>
              </a:rPr>
              <a:t>των παιδιών λαμβάνει </a:t>
            </a:r>
            <a:r>
              <a:rPr lang="el-GR" sz="2100" b="0" cap="none" spc="0" dirty="0">
                <a:solidFill>
                  <a:srgbClr val="009900"/>
                </a:solidFill>
                <a:latin typeface="Comic Sans MS" pitchFamily="66" charset="0"/>
              </a:rPr>
              <a:t>επαρκές πρωινό</a:t>
            </a:r>
          </a:p>
          <a:p>
            <a:pPr marL="274320" lvl="0" indent="-274320" algn="l">
              <a:lnSpc>
                <a:spcPct val="150000"/>
              </a:lnSpc>
              <a:buClr>
                <a:srgbClr val="D16349"/>
              </a:buClr>
              <a:buFont typeface="Wingdings 2"/>
              <a:buChar char=""/>
            </a:pPr>
            <a:r>
              <a:rPr lang="el-GR" sz="2100" cap="none" spc="-100" dirty="0">
                <a:solidFill>
                  <a:srgbClr val="002060"/>
                </a:solidFill>
                <a:latin typeface="Comic Sans MS" pitchFamily="66" charset="0"/>
              </a:rPr>
              <a:t>Όσο τα παιδιά μεγαλώνουν </a:t>
            </a:r>
            <a:r>
              <a:rPr lang="el-GR" sz="2100" cap="none" spc="-100" dirty="0">
                <a:solidFill>
                  <a:srgbClr val="002060"/>
                </a:solidFill>
                <a:latin typeface="Comic Sans MS" pitchFamily="66" charset="0"/>
                <a:sym typeface="Wingdings" pitchFamily="2" charset="2"/>
              </a:rPr>
              <a:t> παραλείπουν πιο συστηματικά το πρωινό </a:t>
            </a:r>
            <a:r>
              <a:rPr lang="el-GR" sz="2100" cap="none" spc="-100" dirty="0" smtClean="0">
                <a:solidFill>
                  <a:srgbClr val="002060"/>
                </a:solidFill>
                <a:latin typeface="Comic Sans MS" pitchFamily="66" charset="0"/>
                <a:sym typeface="Wingdings" pitchFamily="2" charset="2"/>
              </a:rPr>
              <a:t>τους</a:t>
            </a:r>
            <a:r>
              <a:rPr lang="en-US" sz="2100" cap="none" spc="-100" dirty="0" smtClean="0">
                <a:solidFill>
                  <a:srgbClr val="002060"/>
                </a:solidFill>
                <a:latin typeface="Comic Sans MS" pitchFamily="66" charset="0"/>
                <a:sym typeface="Wingdings" pitchFamily="2" charset="2"/>
              </a:rPr>
              <a:t>.</a:t>
            </a:r>
            <a:endParaRPr lang="el-GR" sz="2100" cap="none" spc="-100" dirty="0">
              <a:solidFill>
                <a:srgbClr val="002060"/>
              </a:solidFill>
              <a:latin typeface="Comic Sans MS" pitchFamily="66" charset="0"/>
            </a:endParaRPr>
          </a:p>
          <a:p>
            <a:pPr lvl="0" algn="r">
              <a:buClr>
                <a:srgbClr val="D16349"/>
              </a:buClr>
            </a:pPr>
            <a:endParaRPr lang="el-GR" sz="1000" b="0" i="1" cap="none" spc="0" dirty="0">
              <a:solidFill>
                <a:prstClr val="black"/>
              </a:solidFill>
              <a:latin typeface="Comic Sans MS" pitchFamily="66" charset="0"/>
            </a:endParaRPr>
          </a:p>
          <a:p>
            <a:pPr lvl="0" algn="r">
              <a:buClr>
                <a:srgbClr val="D16349"/>
              </a:buClr>
            </a:pPr>
            <a:r>
              <a:rPr lang="el-GR" sz="1000" b="0" i="1" cap="none" spc="0" dirty="0" smtClean="0">
                <a:solidFill>
                  <a:srgbClr val="002060"/>
                </a:solidFill>
                <a:latin typeface="Comic Sans MS" pitchFamily="66" charset="0"/>
              </a:rPr>
              <a:t>(Πηγή: Ίδρυμα </a:t>
            </a:r>
            <a:r>
              <a:rPr lang="el-GR" sz="1000" b="0" i="1" cap="none" spc="0" dirty="0">
                <a:solidFill>
                  <a:srgbClr val="002060"/>
                </a:solidFill>
                <a:latin typeface="Comic Sans MS" pitchFamily="66" charset="0"/>
              </a:rPr>
              <a:t>Α. </a:t>
            </a:r>
            <a:r>
              <a:rPr lang="el-GR" sz="1000" b="0" i="1" cap="none" spc="0" dirty="0" err="1">
                <a:solidFill>
                  <a:srgbClr val="002060"/>
                </a:solidFill>
                <a:latin typeface="Comic Sans MS" pitchFamily="66" charset="0"/>
              </a:rPr>
              <a:t>Δασκαλόπουλος</a:t>
            </a:r>
            <a:r>
              <a:rPr lang="el-GR" sz="1000" b="0" i="1" cap="none" spc="0" dirty="0">
                <a:solidFill>
                  <a:srgbClr val="002060"/>
                </a:solidFill>
                <a:latin typeface="Comic Sans MS" pitchFamily="66" charset="0"/>
              </a:rPr>
              <a:t>, 2007) </a:t>
            </a:r>
          </a:p>
          <a:p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887760"/>
          </a:xfrm>
        </p:spPr>
        <p:txBody>
          <a:bodyPr/>
          <a:lstStyle/>
          <a:p>
            <a:r>
              <a:rPr lang="el-GR" sz="3300" b="1" dirty="0">
                <a:solidFill>
                  <a:srgbClr val="8CADAE">
                    <a:shade val="75000"/>
                  </a:srgbClr>
                </a:solidFill>
                <a:latin typeface="Comic Sans MS" pitchFamily="66" charset="0"/>
              </a:rPr>
              <a:t>Πρωινό Γεύμα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8600"/>
            <a:ext cx="2143125" cy="19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17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solidFill>
                  <a:srgbClr val="8CADAE">
                    <a:shade val="75000"/>
                  </a:srgbClr>
                </a:solidFill>
                <a:latin typeface="Comic Sans MS" pitchFamily="66" charset="0"/>
              </a:rPr>
              <a:t>Ο Οδηγός της Καλής Διατροφής στο Πρωινό μου!</a:t>
            </a:r>
            <a:endParaRPr lang="el-GR" b="1" dirty="0">
              <a:latin typeface="Comic Sans MS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84449"/>
            <a:ext cx="8734744" cy="48965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l-GR" sz="1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l-GR" sz="3400" dirty="0" smtClean="0">
              <a:solidFill>
                <a:srgbClr val="009900"/>
              </a:solidFill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65304"/>
            <a:ext cx="2090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Πλαίσιο 8"/>
          <p:cNvSpPr/>
          <p:nvPr/>
        </p:nvSpPr>
        <p:spPr>
          <a:xfrm>
            <a:off x="2348739" y="1676442"/>
            <a:ext cx="6399725" cy="4416854"/>
          </a:xfrm>
          <a:prstGeom prst="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2596722" y="1916832"/>
            <a:ext cx="5935718" cy="39604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Μερικές από τις τροφές αυτές είναι: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Πατατάκια</a:t>
            </a:r>
            <a:r>
              <a:rPr lang="el-GR" b="1" dirty="0">
                <a:solidFill>
                  <a:prstClr val="white"/>
                </a:solidFill>
                <a:latin typeface="Comic Sans MS" pitchFamily="66" charset="0"/>
              </a:rPr>
              <a:t>, </a:t>
            </a: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γαριδάκια, </a:t>
            </a:r>
            <a:r>
              <a:rPr lang="el-GR" b="1" dirty="0" err="1" smtClean="0">
                <a:solidFill>
                  <a:prstClr val="white"/>
                </a:solidFill>
                <a:latin typeface="Comic Sans MS" pitchFamily="66" charset="0"/>
              </a:rPr>
              <a:t>σφολιατοειδή</a:t>
            </a: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 </a:t>
            </a:r>
            <a:r>
              <a:rPr lang="el-GR" i="1" dirty="0">
                <a:solidFill>
                  <a:prstClr val="white"/>
                </a:solidFill>
                <a:latin typeface="Comic Sans MS" pitchFamily="66" charset="0"/>
              </a:rPr>
              <a:t>(τυρόπιτα, μπουγάτσα, </a:t>
            </a:r>
            <a:r>
              <a:rPr lang="el-GR" i="1" dirty="0" err="1">
                <a:solidFill>
                  <a:prstClr val="white"/>
                </a:solidFill>
                <a:latin typeface="Comic Sans MS" pitchFamily="66" charset="0"/>
              </a:rPr>
              <a:t>πεϊνιρλί</a:t>
            </a:r>
            <a:r>
              <a:rPr lang="el-GR" i="1" dirty="0">
                <a:solidFill>
                  <a:prstClr val="white"/>
                </a:solidFill>
                <a:latin typeface="Comic Sans MS" pitchFamily="66" charset="0"/>
              </a:rPr>
              <a:t>, </a:t>
            </a:r>
            <a:r>
              <a:rPr lang="el-GR" i="1" dirty="0" err="1">
                <a:solidFill>
                  <a:prstClr val="white"/>
                </a:solidFill>
                <a:latin typeface="Comic Sans MS" pitchFamily="66" charset="0"/>
              </a:rPr>
              <a:t>ζαμπονοτυρόπιτα</a:t>
            </a:r>
            <a:r>
              <a:rPr lang="el-GR" i="1" dirty="0">
                <a:solidFill>
                  <a:prstClr val="white"/>
                </a:solidFill>
                <a:latin typeface="Comic Sans MS" pitchFamily="66" charset="0"/>
              </a:rPr>
              <a:t> κ.α.)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l-GR" b="1" dirty="0">
                <a:solidFill>
                  <a:prstClr val="white"/>
                </a:solidFill>
                <a:latin typeface="Comic Sans MS" pitchFamily="66" charset="0"/>
              </a:rPr>
              <a:t>Πατάτες τηγανιτές, </a:t>
            </a:r>
            <a:r>
              <a:rPr lang="el-GR" b="1" dirty="0" err="1">
                <a:solidFill>
                  <a:prstClr val="white"/>
                </a:solidFill>
                <a:latin typeface="Comic Sans MS" pitchFamily="66" charset="0"/>
              </a:rPr>
              <a:t>μπέργκερ</a:t>
            </a:r>
            <a:r>
              <a:rPr lang="el-GR" b="1" dirty="0">
                <a:solidFill>
                  <a:prstClr val="white"/>
                </a:solidFill>
                <a:latin typeface="Comic Sans MS" pitchFamily="66" charset="0"/>
              </a:rPr>
              <a:t>, πίτσες αλλαντικών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l-GR" b="1" dirty="0" err="1">
                <a:solidFill>
                  <a:prstClr val="white"/>
                </a:solidFill>
                <a:latin typeface="Comic Sans MS" pitchFamily="66" charset="0"/>
              </a:rPr>
              <a:t>Σως</a:t>
            </a:r>
            <a:r>
              <a:rPr lang="el-GR" b="1" dirty="0">
                <a:solidFill>
                  <a:prstClr val="white"/>
                </a:solidFill>
                <a:latin typeface="Comic Sans MS" pitchFamily="66" charset="0"/>
              </a:rPr>
              <a:t> </a:t>
            </a:r>
            <a:r>
              <a:rPr lang="el-GR" i="1" dirty="0">
                <a:solidFill>
                  <a:prstClr val="white"/>
                </a:solidFill>
                <a:latin typeface="Comic Sans MS" pitchFamily="66" charset="0"/>
              </a:rPr>
              <a:t>(κέτσαπ, μαγιονέζα, </a:t>
            </a:r>
            <a:r>
              <a:rPr lang="el-GR" i="1" dirty="0" smtClean="0">
                <a:solidFill>
                  <a:prstClr val="white"/>
                </a:solidFill>
                <a:latin typeface="Comic Sans MS" pitchFamily="66" charset="0"/>
              </a:rPr>
              <a:t>μουστάρδα)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l-GR" b="1" dirty="0">
                <a:solidFill>
                  <a:prstClr val="white"/>
                </a:solidFill>
                <a:latin typeface="Comic Sans MS" pitchFamily="66" charset="0"/>
              </a:rPr>
              <a:t>Σοκολάτα και γλυκίσματα με βάση τη σοκολάτα ή/και κρέμα γάλακτος ή</a:t>
            </a: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 σαντιγί </a:t>
            </a:r>
            <a:r>
              <a:rPr lang="el-GR" i="1" dirty="0" smtClean="0">
                <a:solidFill>
                  <a:prstClr val="white"/>
                </a:solidFill>
                <a:latin typeface="Comic Sans MS" pitchFamily="66" charset="0"/>
              </a:rPr>
              <a:t>(κρουασάν</a:t>
            </a:r>
            <a:r>
              <a:rPr lang="el-GR" i="1" dirty="0">
                <a:solidFill>
                  <a:prstClr val="white"/>
                </a:solidFill>
                <a:latin typeface="Comic Sans MS" pitchFamily="66" charset="0"/>
              </a:rPr>
              <a:t>, ντόνατς</a:t>
            </a:r>
            <a:r>
              <a:rPr lang="el-GR" i="1" dirty="0" smtClean="0">
                <a:solidFill>
                  <a:prstClr val="white"/>
                </a:solidFill>
                <a:latin typeface="Comic Sans MS" pitchFamily="66" charset="0"/>
              </a:rPr>
              <a:t>, </a:t>
            </a:r>
            <a:r>
              <a:rPr lang="el-GR" i="1" dirty="0" err="1" smtClean="0">
                <a:solidFill>
                  <a:prstClr val="white"/>
                </a:solidFill>
                <a:latin typeface="Comic Sans MS" pitchFamily="66" charset="0"/>
              </a:rPr>
              <a:t>κεκάκια</a:t>
            </a:r>
            <a:r>
              <a:rPr lang="el-GR" i="1" dirty="0" smtClean="0">
                <a:solidFill>
                  <a:prstClr val="white"/>
                </a:solidFill>
                <a:latin typeface="Comic Sans MS" pitchFamily="66" charset="0"/>
              </a:rPr>
              <a:t>, </a:t>
            </a:r>
            <a:r>
              <a:rPr lang="el-GR" i="1" dirty="0" err="1" smtClean="0">
                <a:solidFill>
                  <a:prstClr val="white"/>
                </a:solidFill>
                <a:latin typeface="Comic Sans MS" pitchFamily="66" charset="0"/>
              </a:rPr>
              <a:t>σοκολατόπιτες</a:t>
            </a:r>
            <a:r>
              <a:rPr lang="el-GR" i="1" dirty="0">
                <a:solidFill>
                  <a:prstClr val="white"/>
                </a:solidFill>
                <a:latin typeface="Comic Sans MS" pitchFamily="66" charset="0"/>
              </a:rPr>
              <a:t>, </a:t>
            </a:r>
            <a:r>
              <a:rPr lang="el-GR" i="1" dirty="0" smtClean="0">
                <a:solidFill>
                  <a:prstClr val="white"/>
                </a:solidFill>
                <a:latin typeface="Comic Sans MS" pitchFamily="66" charset="0"/>
              </a:rPr>
              <a:t>τούρτες,</a:t>
            </a:r>
            <a:r>
              <a:rPr lang="el-GR" i="1" dirty="0">
                <a:solidFill>
                  <a:prstClr val="white"/>
                </a:solidFill>
                <a:latin typeface="Comic Sans MS" pitchFamily="66" charset="0"/>
              </a:rPr>
              <a:t> μπισκότα </a:t>
            </a:r>
            <a:r>
              <a:rPr lang="el-GR" i="1" dirty="0" smtClean="0">
                <a:solidFill>
                  <a:prstClr val="white"/>
                </a:solidFill>
                <a:latin typeface="Comic Sans MS" pitchFamily="66" charset="0"/>
              </a:rPr>
              <a:t>γεμιστά </a:t>
            </a:r>
            <a:r>
              <a:rPr lang="el-GR" i="1" dirty="0">
                <a:solidFill>
                  <a:prstClr val="white"/>
                </a:solidFill>
                <a:latin typeface="Comic Sans MS" pitchFamily="66" charset="0"/>
              </a:rPr>
              <a:t>ή με επικάλυψη ή κομμάτια </a:t>
            </a:r>
            <a:r>
              <a:rPr lang="el-GR" i="1" dirty="0" smtClean="0">
                <a:solidFill>
                  <a:prstClr val="white"/>
                </a:solidFill>
                <a:latin typeface="Comic Sans MS" pitchFamily="66" charset="0"/>
              </a:rPr>
              <a:t>σοκολάτας κ.α.)</a:t>
            </a:r>
            <a:endParaRPr lang="el-GR" i="1" dirty="0">
              <a:solidFill>
                <a:prstClr val="white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Καραμέλες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Ροφήματα όπως: αναψυκτικά, ενεργειακά ποτά.</a:t>
            </a:r>
            <a:endParaRPr lang="el-GR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963" y="1916832"/>
            <a:ext cx="181133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ekoutantou\Desktop\Λιπαρά &amp; Ζάχαρη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523" y="3212976"/>
            <a:ext cx="1944216" cy="214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1553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solidFill>
                  <a:srgbClr val="8CADAE">
                    <a:shade val="75000"/>
                  </a:srgbClr>
                </a:solidFill>
                <a:latin typeface="Comic Sans MS" pitchFamily="66" charset="0"/>
              </a:rPr>
              <a:t>Ο Οδηγός της Καλής Διατροφής στο Πρωινό μου!</a:t>
            </a:r>
            <a:endParaRPr lang="el-GR" b="1" dirty="0">
              <a:latin typeface="Comic Sans MS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84449"/>
            <a:ext cx="8734744" cy="48965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l-GR" sz="1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l-GR" sz="3400" dirty="0" smtClean="0">
              <a:solidFill>
                <a:srgbClr val="009900"/>
              </a:solidFill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65304"/>
            <a:ext cx="2090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Πλαίσιο 8"/>
          <p:cNvSpPr/>
          <p:nvPr/>
        </p:nvSpPr>
        <p:spPr>
          <a:xfrm>
            <a:off x="533377" y="1556792"/>
            <a:ext cx="8143079" cy="4248472"/>
          </a:xfrm>
          <a:prstGeom prst="frame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899592" y="1872729"/>
            <a:ext cx="7344816" cy="3644503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l-GR" b="1" dirty="0" smtClean="0">
                <a:solidFill>
                  <a:srgbClr val="002060"/>
                </a:solidFill>
                <a:latin typeface="Comic Sans MS" pitchFamily="66" charset="0"/>
              </a:rPr>
              <a:t>Συμπεριλάβετε στο πρωινό σας υγρά ροφήματα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b="1" dirty="0" smtClean="0">
                <a:solidFill>
                  <a:srgbClr val="002060"/>
                </a:solidFill>
                <a:latin typeface="Comic Sans MS" pitchFamily="66" charset="0"/>
              </a:rPr>
              <a:t>όπως: </a:t>
            </a:r>
          </a:p>
          <a:p>
            <a:pPr marL="542925" indent="-187325">
              <a:buFontTx/>
              <a:buChar char="-"/>
            </a:pPr>
            <a:r>
              <a:rPr lang="el-GR" b="1" dirty="0" smtClean="0">
                <a:solidFill>
                  <a:srgbClr val="002060"/>
                </a:solidFill>
                <a:latin typeface="Comic Sans MS" pitchFamily="66" charset="0"/>
              </a:rPr>
              <a:t>Γάλα </a:t>
            </a:r>
            <a:r>
              <a:rPr lang="el-GR" i="1" dirty="0" smtClean="0">
                <a:solidFill>
                  <a:srgbClr val="002060"/>
                </a:solidFill>
                <a:latin typeface="Comic Sans MS" pitchFamily="66" charset="0"/>
              </a:rPr>
              <a:t>(χαμηλών λιπαρών)</a:t>
            </a:r>
          </a:p>
          <a:p>
            <a:pPr marL="542925" indent="-187325">
              <a:buFontTx/>
              <a:buChar char="-"/>
            </a:pPr>
            <a:r>
              <a:rPr lang="el-GR" b="1" dirty="0" smtClean="0">
                <a:solidFill>
                  <a:srgbClr val="002060"/>
                </a:solidFill>
                <a:latin typeface="Comic Sans MS" pitchFamily="66" charset="0"/>
              </a:rPr>
              <a:t>Νερό</a:t>
            </a:r>
          </a:p>
          <a:p>
            <a:pPr marL="542925" indent="-187325">
              <a:buFontTx/>
              <a:buChar char="-"/>
            </a:pPr>
            <a:r>
              <a:rPr lang="el-GR" b="1" dirty="0" smtClean="0">
                <a:solidFill>
                  <a:srgbClr val="002060"/>
                </a:solidFill>
                <a:latin typeface="Comic Sans MS" pitchFamily="66" charset="0"/>
              </a:rPr>
              <a:t>Ρόφημα </a:t>
            </a:r>
            <a:r>
              <a:rPr lang="el-GR" b="1" dirty="0">
                <a:solidFill>
                  <a:srgbClr val="002060"/>
                </a:solidFill>
                <a:latin typeface="Comic Sans MS" pitchFamily="66" charset="0"/>
              </a:rPr>
              <a:t>βοτάνων </a:t>
            </a:r>
            <a:r>
              <a:rPr lang="el-GR" i="1" dirty="0">
                <a:solidFill>
                  <a:srgbClr val="002060"/>
                </a:solidFill>
                <a:latin typeface="Comic Sans MS" pitchFamily="66" charset="0"/>
              </a:rPr>
              <a:t>(χαμόμηλο, </a:t>
            </a:r>
            <a:r>
              <a:rPr lang="el-GR" i="1" dirty="0" err="1" smtClean="0">
                <a:solidFill>
                  <a:srgbClr val="002060"/>
                </a:solidFill>
                <a:latin typeface="Comic Sans MS" pitchFamily="66" charset="0"/>
              </a:rPr>
              <a:t>μαλοτήρα</a:t>
            </a:r>
            <a:r>
              <a:rPr lang="el-GR" i="1" dirty="0" smtClean="0">
                <a:solidFill>
                  <a:srgbClr val="002060"/>
                </a:solidFill>
                <a:latin typeface="Comic Sans MS" pitchFamily="66" charset="0"/>
              </a:rPr>
              <a:t> κ.α.), </a:t>
            </a:r>
            <a:r>
              <a:rPr lang="el-GR" b="1" dirty="0" smtClean="0">
                <a:solidFill>
                  <a:srgbClr val="002060"/>
                </a:solidFill>
                <a:latin typeface="Comic Sans MS" pitchFamily="66" charset="0"/>
              </a:rPr>
              <a:t>χωρίς ζάχαρη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l-GR" b="1" dirty="0" smtClean="0">
                <a:solidFill>
                  <a:srgbClr val="002060"/>
                </a:solidFill>
                <a:latin typeface="Comic Sans MS" pitchFamily="66" charset="0"/>
              </a:rPr>
              <a:t>Προτιμήστε </a:t>
            </a:r>
            <a:r>
              <a:rPr lang="el-GR" b="1" dirty="0">
                <a:solidFill>
                  <a:srgbClr val="002060"/>
                </a:solidFill>
                <a:latin typeface="Comic Sans MS" pitchFamily="66" charset="0"/>
              </a:rPr>
              <a:t>να </a:t>
            </a:r>
            <a:r>
              <a:rPr lang="el-GR" b="1" dirty="0" smtClean="0">
                <a:solidFill>
                  <a:srgbClr val="002060"/>
                </a:solidFill>
                <a:latin typeface="Comic Sans MS" pitchFamily="66" charset="0"/>
              </a:rPr>
              <a:t>καταναλώνετε φρούτα, </a:t>
            </a:r>
            <a:r>
              <a:rPr lang="el-GR" b="1" dirty="0">
                <a:solidFill>
                  <a:srgbClr val="002060"/>
                </a:solidFill>
                <a:latin typeface="Comic Sans MS" pitchFamily="66" charset="0"/>
              </a:rPr>
              <a:t>αντί </a:t>
            </a:r>
            <a:r>
              <a:rPr lang="el-GR" b="1" dirty="0" smtClean="0">
                <a:solidFill>
                  <a:srgbClr val="002060"/>
                </a:solidFill>
                <a:latin typeface="Comic Sans MS" pitchFamily="66" charset="0"/>
              </a:rPr>
              <a:t>το χυμό τους.                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l-GR" b="1" dirty="0" smtClean="0">
                <a:solidFill>
                  <a:srgbClr val="002060"/>
                </a:solidFill>
                <a:latin typeface="Comic Sans MS" pitchFamily="66" charset="0"/>
              </a:rPr>
              <a:t>Αν θέλετε να καταναλώσετε χυμό, επιλέξτε φρέσκο χυμό φρούτων ή 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smoothies</a:t>
            </a:r>
            <a:r>
              <a:rPr lang="el-GR" b="1" dirty="0" smtClean="0">
                <a:solidFill>
                  <a:srgbClr val="002060"/>
                </a:solidFill>
                <a:latin typeface="Comic Sans MS" pitchFamily="66" charset="0"/>
              </a:rPr>
              <a:t> και περιορίστε την κατανάλωσή τους σε 150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ml </a:t>
            </a:r>
            <a:r>
              <a:rPr lang="el-GR" i="1" dirty="0" smtClean="0">
                <a:solidFill>
                  <a:srgbClr val="002060"/>
                </a:solidFill>
                <a:latin typeface="Comic Sans MS" pitchFamily="66" charset="0"/>
              </a:rPr>
              <a:t>(1 μικρό ποτηράκι) </a:t>
            </a:r>
            <a:r>
              <a:rPr lang="el-GR" b="1" dirty="0" smtClean="0">
                <a:solidFill>
                  <a:srgbClr val="002060"/>
                </a:solidFill>
                <a:latin typeface="Comic Sans MS" pitchFamily="66" charset="0"/>
              </a:rPr>
              <a:t>ημερησίως.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l-GR" b="1" dirty="0" smtClean="0">
                <a:solidFill>
                  <a:srgbClr val="002060"/>
                </a:solidFill>
                <a:latin typeface="Comic Sans MS" pitchFamily="66" charset="0"/>
              </a:rPr>
              <a:t>Αποφύγετε ροφήματα όπως: νέκταρ, </a:t>
            </a:r>
            <a:r>
              <a:rPr lang="el-GR" b="1" dirty="0" err="1" smtClean="0">
                <a:solidFill>
                  <a:srgbClr val="002060"/>
                </a:solidFill>
                <a:latin typeface="Comic Sans MS" pitchFamily="66" charset="0"/>
              </a:rPr>
              <a:t>φρουτοποτά</a:t>
            </a:r>
            <a:r>
              <a:rPr lang="el-GR" b="1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</a:p>
          <a:p>
            <a:r>
              <a:rPr lang="el-GR" b="1" dirty="0" smtClean="0">
                <a:solidFill>
                  <a:srgbClr val="002060"/>
                </a:solidFill>
                <a:latin typeface="Comic Sans MS" pitchFamily="66" charset="0"/>
              </a:rPr>
              <a:t>   αναψυκτικά και ενεργειακά ποτά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  <a:endParaRPr lang="el-GR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65105"/>
            <a:ext cx="1512168" cy="11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Ορθογώνιο 9"/>
          <p:cNvSpPr/>
          <p:nvPr/>
        </p:nvSpPr>
        <p:spPr>
          <a:xfrm>
            <a:off x="320440" y="5805264"/>
            <a:ext cx="856895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100" i="1" dirty="0" smtClean="0">
                <a:solidFill>
                  <a:prstClr val="black"/>
                </a:solidFill>
              </a:rPr>
              <a:t>Προσαρμογή από: 1. </a:t>
            </a:r>
            <a:r>
              <a:rPr lang="en-US" sz="1100" i="1" dirty="0" err="1" smtClean="0">
                <a:solidFill>
                  <a:prstClr val="black"/>
                </a:solidFill>
              </a:rPr>
              <a:t>Eatwell</a:t>
            </a:r>
            <a:r>
              <a:rPr lang="en-US" sz="1100" i="1" dirty="0" smtClean="0">
                <a:solidFill>
                  <a:prstClr val="black"/>
                </a:solidFill>
              </a:rPr>
              <a:t> Guide, Public Health England in Association with the Welsh government, Food Standards Agency in Northern Ireland</a:t>
            </a:r>
            <a:r>
              <a:rPr lang="el-GR" sz="1100" i="1" dirty="0" smtClean="0">
                <a:solidFill>
                  <a:prstClr val="black"/>
                </a:solidFill>
              </a:rPr>
              <a:t>,                       </a:t>
            </a:r>
          </a:p>
          <a:p>
            <a:r>
              <a:rPr lang="el-GR" sz="1100" i="1" dirty="0">
                <a:solidFill>
                  <a:prstClr val="black"/>
                </a:solidFill>
              </a:rPr>
              <a:t> </a:t>
            </a:r>
            <a:r>
              <a:rPr lang="el-GR" sz="1100" i="1" dirty="0" smtClean="0">
                <a:solidFill>
                  <a:prstClr val="black"/>
                </a:solidFill>
              </a:rPr>
              <a:t>                                    2. </a:t>
            </a:r>
            <a:r>
              <a:rPr lang="en-US" sz="1100" i="1" dirty="0">
                <a:solidFill>
                  <a:prstClr val="black"/>
                </a:solidFill>
              </a:rPr>
              <a:t>The </a:t>
            </a:r>
            <a:r>
              <a:rPr lang="en-US" sz="1100" i="1" dirty="0" err="1">
                <a:solidFill>
                  <a:prstClr val="black"/>
                </a:solidFill>
              </a:rPr>
              <a:t>Eatwell</a:t>
            </a:r>
            <a:r>
              <a:rPr lang="en-US" sz="1100" i="1" dirty="0">
                <a:solidFill>
                  <a:prstClr val="black"/>
                </a:solidFill>
              </a:rPr>
              <a:t> </a:t>
            </a:r>
            <a:r>
              <a:rPr lang="en-US" sz="1100" i="1" dirty="0" smtClean="0">
                <a:solidFill>
                  <a:prstClr val="black"/>
                </a:solidFill>
              </a:rPr>
              <a:t>Guide</a:t>
            </a:r>
            <a:r>
              <a:rPr lang="el-GR" sz="1100" i="1" dirty="0" smtClean="0">
                <a:solidFill>
                  <a:prstClr val="black"/>
                </a:solidFill>
              </a:rPr>
              <a:t> </a:t>
            </a:r>
            <a:r>
              <a:rPr lang="en-US" sz="1100" i="1" dirty="0" smtClean="0">
                <a:solidFill>
                  <a:prstClr val="black"/>
                </a:solidFill>
              </a:rPr>
              <a:t>-Eat well</a:t>
            </a:r>
            <a:r>
              <a:rPr lang="el-GR" sz="1100" i="1" dirty="0" smtClean="0">
                <a:solidFill>
                  <a:prstClr val="black"/>
                </a:solidFill>
              </a:rPr>
              <a:t> </a:t>
            </a:r>
            <a:r>
              <a:rPr lang="en-US" sz="1100" i="1" dirty="0" smtClean="0">
                <a:solidFill>
                  <a:prstClr val="black"/>
                </a:solidFill>
              </a:rPr>
              <a:t>(NHS, UK) </a:t>
            </a:r>
            <a:r>
              <a:rPr lang="el-GR" sz="1100" i="1" dirty="0" smtClean="0">
                <a:solidFill>
                  <a:prstClr val="black"/>
                </a:solidFill>
              </a:rPr>
              <a:t>διαθέσιμο στο </a:t>
            </a:r>
            <a:r>
              <a:rPr lang="en-US" sz="1100" i="1" dirty="0" smtClean="0">
                <a:solidFill>
                  <a:prstClr val="black"/>
                </a:solidFill>
              </a:rPr>
              <a:t>https</a:t>
            </a:r>
            <a:r>
              <a:rPr lang="en-US" sz="1100" i="1" dirty="0">
                <a:solidFill>
                  <a:prstClr val="black"/>
                </a:solidFill>
              </a:rPr>
              <a:t>://www.nhs.uk/live-well/eat-well/the-eatwell-guide/</a:t>
            </a:r>
            <a:r>
              <a:rPr lang="el-GR" sz="1100" i="1" dirty="0" smtClean="0">
                <a:solidFill>
                  <a:prstClr val="black"/>
                </a:solidFill>
              </a:rPr>
              <a:t> </a:t>
            </a:r>
            <a:endParaRPr lang="el-GR" sz="11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44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8CADAE">
                    <a:shade val="75000"/>
                  </a:srgbClr>
                </a:solidFill>
                <a:latin typeface="Comic Sans MS" pitchFamily="66" charset="0"/>
              </a:rPr>
              <a:t>Επίλογος</a:t>
            </a:r>
            <a:endParaRPr lang="el-GR" b="1" dirty="0">
              <a:latin typeface="Comic Sans MS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84449"/>
            <a:ext cx="8734744" cy="48965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l-GR" sz="1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l-GR" sz="3400" dirty="0" smtClean="0">
              <a:solidFill>
                <a:srgbClr val="009900"/>
              </a:solidFill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65304"/>
            <a:ext cx="2090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Πλαίσιο 8"/>
          <p:cNvSpPr/>
          <p:nvPr/>
        </p:nvSpPr>
        <p:spPr>
          <a:xfrm>
            <a:off x="533377" y="1556792"/>
            <a:ext cx="8143079" cy="4608512"/>
          </a:xfrm>
          <a:prstGeom prst="fra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899592" y="1872729"/>
            <a:ext cx="7344816" cy="400454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l-GR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800" b="1" dirty="0" smtClean="0">
                <a:solidFill>
                  <a:srgbClr val="002060"/>
                </a:solidFill>
                <a:latin typeface="Comic Sans MS" pitchFamily="66" charset="0"/>
              </a:rPr>
              <a:t>Ξεκινήστε τη μέρα σας σωστά,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l-GR" sz="2800" b="1" dirty="0" smtClean="0">
                <a:solidFill>
                  <a:srgbClr val="002060"/>
                </a:solidFill>
                <a:latin typeface="Comic Sans MS" pitchFamily="66" charset="0"/>
              </a:rPr>
              <a:t>επιλέγοντας ισορροπημένο πρωινό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l-GR" sz="2800" b="1" dirty="0" smtClean="0">
                <a:solidFill>
                  <a:srgbClr val="002060"/>
                </a:solidFill>
                <a:latin typeface="Comic Sans MS" pitchFamily="66" charset="0"/>
              </a:rPr>
              <a:t>καθημερινά! </a:t>
            </a:r>
            <a:endParaRPr lang="en-US" sz="2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8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l-GR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30" name="Picture 6" descr="As crianças comem juntos. crianças comendo jantar café restaurante criança  feliz café da manhã almoço fast food jantar amigos conceito dos desenhos  animados | Vetor Prem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5314"/>
            <a:ext cx="3456384" cy="165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5307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latin typeface="Comic Sans MS" pitchFamily="66" charset="0"/>
              </a:rPr>
              <a:t>Π</a:t>
            </a:r>
            <a:r>
              <a:rPr lang="el-GR" b="1" dirty="0" smtClean="0">
                <a:latin typeface="Comic Sans MS" pitchFamily="66" charset="0"/>
              </a:rPr>
              <a:t>ρωινό Γεύμα: </a:t>
            </a:r>
            <a:r>
              <a:rPr lang="el-GR" b="1" dirty="0">
                <a:latin typeface="Comic Sans MS" pitchFamily="66" charset="0"/>
              </a:rPr>
              <a:t>Ε</a:t>
            </a:r>
            <a:r>
              <a:rPr lang="el-GR" b="1" dirty="0" smtClean="0">
                <a:latin typeface="Comic Sans MS" pitchFamily="66" charset="0"/>
              </a:rPr>
              <a:t>ίναι σημαντικό;</a:t>
            </a:r>
            <a:endParaRPr lang="el-GR" b="1" dirty="0">
              <a:latin typeface="Comic Sans MS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79512" y="1599055"/>
            <a:ext cx="8734744" cy="463825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l-GR" sz="3200" dirty="0" smtClean="0">
                <a:solidFill>
                  <a:srgbClr val="009900"/>
                </a:solidFill>
                <a:latin typeface="Comic Sans MS" pitchFamily="66" charset="0"/>
              </a:rPr>
              <a:t>ΝΑΙ!!! </a:t>
            </a:r>
          </a:p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l-GR" sz="3200" dirty="0" smtClean="0">
                <a:solidFill>
                  <a:srgbClr val="002060"/>
                </a:solidFill>
                <a:latin typeface="Comic Sans MS" pitchFamily="66" charset="0"/>
              </a:rPr>
              <a:t>Είναι ένα από τα πιο σημαντικά               γεύματα της ημέρας γιατί: 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l-GR" sz="3200" spc="-20" dirty="0">
                <a:solidFill>
                  <a:srgbClr val="002060"/>
                </a:solidFill>
                <a:latin typeface="Comic Sans MS" pitchFamily="66" charset="0"/>
              </a:rPr>
              <a:t>Π</a:t>
            </a:r>
            <a:r>
              <a:rPr lang="el-GR" sz="3200" spc="-20" dirty="0" smtClean="0">
                <a:solidFill>
                  <a:srgbClr val="002060"/>
                </a:solidFill>
                <a:latin typeface="Comic Sans MS" pitchFamily="66" charset="0"/>
              </a:rPr>
              <a:t>αρέχει </a:t>
            </a:r>
            <a:r>
              <a:rPr lang="el-GR" sz="3200" spc="-20" dirty="0">
                <a:solidFill>
                  <a:srgbClr val="002060"/>
                </a:solidFill>
                <a:latin typeface="Comic Sans MS" pitchFamily="66" charset="0"/>
              </a:rPr>
              <a:t>την απαραίτητη ενέργεια (καύσιμα</a:t>
            </a:r>
            <a:r>
              <a:rPr lang="el-GR" sz="3200" spc="-20" dirty="0" smtClean="0">
                <a:solidFill>
                  <a:srgbClr val="002060"/>
                </a:solidFill>
                <a:latin typeface="Comic Sans MS" pitchFamily="66" charset="0"/>
              </a:rPr>
              <a:t>), προκειμένου να εφοδιαστεί εκ νέου το σώμα μας με καύσιμα, μετά την ολονύκτια νηστεία</a:t>
            </a:r>
          </a:p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l-GR" sz="3200" spc="-20" dirty="0" smtClean="0">
                <a:solidFill>
                  <a:srgbClr val="FF6600"/>
                </a:solidFill>
                <a:latin typeface="Comic Sans MS" pitchFamily="66" charset="0"/>
              </a:rPr>
              <a:t>  </a:t>
            </a:r>
            <a:r>
              <a:rPr lang="en-US" sz="3200" spc="-20" dirty="0" smtClean="0">
                <a:solidFill>
                  <a:srgbClr val="FF6600"/>
                </a:solidFill>
                <a:latin typeface="Comic Sans MS" pitchFamily="66" charset="0"/>
              </a:rPr>
              <a:t>Break fast (Break the Fast = </a:t>
            </a:r>
            <a:r>
              <a:rPr lang="el-GR" sz="3200" spc="-20" dirty="0" smtClean="0">
                <a:solidFill>
                  <a:srgbClr val="FF6600"/>
                </a:solidFill>
                <a:latin typeface="Comic Sans MS" pitchFamily="66" charset="0"/>
              </a:rPr>
              <a:t>Σπάω τη νηστεία)</a:t>
            </a:r>
            <a:r>
              <a:rPr lang="el-GR" sz="3200" spc="-2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l-GR" sz="3200" spc="-20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l-GR" sz="3400" spc="-20" dirty="0"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5" y="6237311"/>
            <a:ext cx="2088232" cy="48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56792"/>
            <a:ext cx="2232248" cy="206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455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latin typeface="Comic Sans MS" pitchFamily="66" charset="0"/>
              </a:rPr>
              <a:t>Π</a:t>
            </a:r>
            <a:r>
              <a:rPr lang="el-GR" b="1" dirty="0" smtClean="0">
                <a:latin typeface="Comic Sans MS" pitchFamily="66" charset="0"/>
              </a:rPr>
              <a:t>ρωινό </a:t>
            </a:r>
            <a:r>
              <a:rPr lang="el-GR" b="1" dirty="0">
                <a:latin typeface="Comic Sans MS" pitchFamily="66" charset="0"/>
              </a:rPr>
              <a:t>Γεύμα: Είναι σημαντικό;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79512" y="1599055"/>
            <a:ext cx="8734744" cy="463825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l-GR" sz="3200" spc="-20" dirty="0" smtClean="0">
                <a:solidFill>
                  <a:srgbClr val="002060"/>
                </a:solidFill>
                <a:latin typeface="Comic Sans MS" pitchFamily="66" charset="0"/>
              </a:rPr>
              <a:t>Χρειάζεται να καλύπτει το 25% των ημερήσιων αναγκών σε ενέργεια &amp; θρεπτικά συστατικά, ώστε να ξεκινήσουμε τη μέρα μας σωστά!</a:t>
            </a:r>
          </a:p>
          <a:p>
            <a:pPr marL="0" indent="0">
              <a:buNone/>
            </a:pPr>
            <a:endParaRPr lang="el-GR" sz="3400" spc="-20" dirty="0"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5" y="6237311"/>
            <a:ext cx="2088232" cy="48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73016"/>
            <a:ext cx="2573337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096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7004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l-GR" b="1" dirty="0">
                <a:latin typeface="Comic Sans MS" pitchFamily="66" charset="0"/>
              </a:rPr>
              <a:t>Τα παιδιά που καταναλώνουν συστηματικά ένα ισορροπημένο πρωινό γεύμα έχουν: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734744" cy="511256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3400" spc="-20" dirty="0" smtClean="0">
                <a:solidFill>
                  <a:srgbClr val="002060"/>
                </a:solidFill>
                <a:latin typeface="Comic Sans MS" pitchFamily="66" charset="0"/>
              </a:rPr>
              <a:t>Περισσότερη ενέργεια και </a:t>
            </a:r>
            <a:r>
              <a:rPr lang="el-GR" sz="3400" dirty="0" smtClean="0">
                <a:solidFill>
                  <a:srgbClr val="002060"/>
                </a:solidFill>
                <a:latin typeface="Comic Sans MS" pitchFamily="66" charset="0"/>
                <a:sym typeface="Wingdings" pitchFamily="2" charset="2"/>
              </a:rPr>
              <a:t>α</a:t>
            </a:r>
            <a:r>
              <a:rPr lang="el-GR" sz="3400" dirty="0" smtClean="0">
                <a:solidFill>
                  <a:srgbClr val="002060"/>
                </a:solidFill>
                <a:latin typeface="Comic Sans MS" pitchFamily="66" charset="0"/>
              </a:rPr>
              <a:t>υξημένες </a:t>
            </a:r>
            <a:r>
              <a:rPr lang="el-GR" sz="3400" dirty="0">
                <a:solidFill>
                  <a:srgbClr val="002060"/>
                </a:solidFill>
                <a:latin typeface="Comic Sans MS" pitchFamily="66" charset="0"/>
              </a:rPr>
              <a:t>αθλητικές </a:t>
            </a:r>
            <a:r>
              <a:rPr lang="el-GR" sz="3400" dirty="0" smtClean="0">
                <a:solidFill>
                  <a:srgbClr val="002060"/>
                </a:solidFill>
                <a:latin typeface="Comic Sans MS" pitchFamily="66" charset="0"/>
              </a:rPr>
              <a:t>επιδόσεις</a:t>
            </a:r>
            <a:endParaRPr lang="el-GR" sz="1600" i="1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spcBef>
                <a:spcPts val="1200"/>
              </a:spcBef>
            </a:pPr>
            <a:r>
              <a:rPr lang="el-GR" sz="3400" spc="-20" dirty="0" smtClean="0">
                <a:solidFill>
                  <a:srgbClr val="009900"/>
                </a:solidFill>
                <a:latin typeface="Comic Sans MS" pitchFamily="66" charset="0"/>
              </a:rPr>
              <a:t>Καλύτερες διατροφικές συνήθειες</a:t>
            </a:r>
            <a:r>
              <a:rPr lang="el-GR" sz="3400" spc="-20" dirty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l-GR" sz="3400" spc="-20" dirty="0" smtClean="0">
                <a:solidFill>
                  <a:srgbClr val="009900"/>
                </a:solidFill>
                <a:latin typeface="Comic Sans MS" pitchFamily="66" charset="0"/>
              </a:rPr>
              <a:t>      </a:t>
            </a:r>
            <a:r>
              <a:rPr lang="el-GR" sz="3400" spc="-20" dirty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l-GR" sz="3400" spc="-20" dirty="0" smtClean="0">
                <a:solidFill>
                  <a:srgbClr val="009900"/>
                </a:solidFill>
                <a:latin typeface="Comic Sans MS" pitchFamily="66" charset="0"/>
              </a:rPr>
              <a:t>                         κατά τη διάρκεια της ημέρας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3400" smtClean="0">
                <a:solidFill>
                  <a:srgbClr val="002060"/>
                </a:solidFill>
                <a:latin typeface="Comic Sans MS" pitchFamily="66" charset="0"/>
              </a:rPr>
              <a:t>Περισσότερες </a:t>
            </a:r>
            <a:r>
              <a:rPr lang="el-GR" sz="3400" dirty="0" smtClean="0">
                <a:solidFill>
                  <a:srgbClr val="002060"/>
                </a:solidFill>
                <a:latin typeface="Comic Sans MS" pitchFamily="66" charset="0"/>
              </a:rPr>
              <a:t>πιθανότητες να έχουμε ένα </a:t>
            </a:r>
            <a:r>
              <a:rPr lang="el-GR" sz="3400" dirty="0" err="1" smtClean="0">
                <a:solidFill>
                  <a:srgbClr val="002060"/>
                </a:solidFill>
                <a:latin typeface="Comic Sans MS" pitchFamily="66" charset="0"/>
              </a:rPr>
              <a:t>ισσοροπημένο</a:t>
            </a:r>
            <a:r>
              <a:rPr lang="el-GR" sz="3400" dirty="0" smtClean="0">
                <a:solidFill>
                  <a:srgbClr val="002060"/>
                </a:solidFill>
                <a:latin typeface="Comic Sans MS" pitchFamily="66" charset="0"/>
              </a:rPr>
              <a:t> βάρος.</a:t>
            </a:r>
            <a:endParaRPr lang="el-GR" sz="3400" spc="-2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3400" spc="-20" dirty="0" smtClean="0">
                <a:solidFill>
                  <a:srgbClr val="009900"/>
                </a:solidFill>
                <a:latin typeface="Comic Sans MS" pitchFamily="66" charset="0"/>
              </a:rPr>
              <a:t>Καλύτερη </a:t>
            </a:r>
            <a:r>
              <a:rPr lang="el-GR" sz="3400" spc="-20" dirty="0" smtClean="0">
                <a:solidFill>
                  <a:srgbClr val="009900"/>
                </a:solidFill>
                <a:latin typeface="Comic Sans MS" pitchFamily="66" charset="0"/>
              </a:rPr>
              <a:t>υγεία – Λιγότερες μέρες απουσίας από το σχολείο λόγω ασθενείας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8284" y="2204864"/>
            <a:ext cx="176419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237312"/>
            <a:ext cx="2090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66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l-GR" b="1" dirty="0">
                <a:latin typeface="Comic Sans MS" pitchFamily="66" charset="0"/>
              </a:rPr>
              <a:t>Τα παιδιά που καταναλώνουν συστηματικά ένα ισορροπημένο πρωινό γεύμα έχουν: 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734744" cy="48965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3400" dirty="0" smtClean="0">
                <a:solidFill>
                  <a:srgbClr val="002060"/>
                </a:solidFill>
                <a:latin typeface="Comic Sans MS" pitchFamily="66" charset="0"/>
              </a:rPr>
              <a:t>Αυξημένη ικανότητα συγκέντρωσης </a:t>
            </a:r>
            <a:r>
              <a:rPr lang="en-US" sz="3400" dirty="0" smtClean="0">
                <a:solidFill>
                  <a:srgbClr val="00206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l-GR" sz="3400" dirty="0" smtClean="0">
                <a:solidFill>
                  <a:srgbClr val="002060"/>
                </a:solidFill>
                <a:latin typeface="Comic Sans MS" pitchFamily="66" charset="0"/>
                <a:sym typeface="Wingdings" pitchFamily="2" charset="2"/>
              </a:rPr>
              <a:t> συμμετοχή</a:t>
            </a:r>
            <a:r>
              <a:rPr lang="en-US" sz="3400" dirty="0" smtClean="0">
                <a:solidFill>
                  <a:srgbClr val="00206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l-GR" sz="3400" dirty="0" smtClean="0">
                <a:solidFill>
                  <a:srgbClr val="002060"/>
                </a:solidFill>
                <a:latin typeface="Comic Sans MS" pitchFamily="66" charset="0"/>
              </a:rPr>
              <a:t>στο μάθημα </a:t>
            </a:r>
          </a:p>
          <a:p>
            <a:pPr>
              <a:lnSpc>
                <a:spcPct val="110000"/>
              </a:lnSpc>
            </a:pPr>
            <a:r>
              <a:rPr lang="el-GR" sz="3400" dirty="0" smtClean="0">
                <a:solidFill>
                  <a:srgbClr val="009900"/>
                </a:solidFill>
                <a:latin typeface="Comic Sans MS" pitchFamily="66" charset="0"/>
              </a:rPr>
              <a:t>Αυξημένη πνευματική εγρήγορση </a:t>
            </a:r>
            <a:r>
              <a:rPr lang="el-GR" sz="3400" dirty="0" smtClean="0">
                <a:solidFill>
                  <a:srgbClr val="009900"/>
                </a:solidFill>
                <a:latin typeface="Comic Sans MS" pitchFamily="66" charset="0"/>
                <a:sym typeface="Wingdings" pitchFamily="2" charset="2"/>
              </a:rPr>
              <a:t>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3400" dirty="0" smtClean="0">
                <a:solidFill>
                  <a:srgbClr val="009900"/>
                </a:solidFill>
                <a:latin typeface="Comic Sans MS" pitchFamily="66" charset="0"/>
                <a:sym typeface="Wingdings" pitchFamily="2" charset="2"/>
              </a:rPr>
              <a:t>  καλύτερες σχολικές επιδόσεις</a:t>
            </a:r>
          </a:p>
          <a:p>
            <a:pPr>
              <a:lnSpc>
                <a:spcPct val="120000"/>
              </a:lnSpc>
            </a:pPr>
            <a:r>
              <a:rPr lang="el-GR" sz="3400" dirty="0">
                <a:solidFill>
                  <a:srgbClr val="002060"/>
                </a:solidFill>
                <a:latin typeface="Comic Sans MS" pitchFamily="66" charset="0"/>
              </a:rPr>
              <a:t>Μειωμένο αίσθημα κόπωσης και υπνηλίας κατά τις πρώτες σχολικές </a:t>
            </a:r>
            <a:r>
              <a:rPr lang="el-GR" sz="3400" dirty="0" smtClean="0">
                <a:solidFill>
                  <a:srgbClr val="002060"/>
                </a:solidFill>
                <a:latin typeface="Comic Sans MS" pitchFamily="66" charset="0"/>
              </a:rPr>
              <a:t>ώρες</a:t>
            </a:r>
          </a:p>
          <a:p>
            <a:pPr>
              <a:lnSpc>
                <a:spcPct val="120000"/>
              </a:lnSpc>
            </a:pPr>
            <a:r>
              <a:rPr lang="el-GR" sz="3400" spc="-20" dirty="0">
                <a:solidFill>
                  <a:srgbClr val="009900"/>
                </a:solidFill>
                <a:latin typeface="Comic Sans MS" pitchFamily="66" charset="0"/>
              </a:rPr>
              <a:t>Λιγότερο άγχος </a:t>
            </a:r>
            <a:r>
              <a:rPr lang="el-GR" sz="3400" dirty="0">
                <a:solidFill>
                  <a:srgbClr val="009900"/>
                </a:solidFill>
                <a:latin typeface="Comic Sans MS" pitchFamily="66" charset="0"/>
              </a:rPr>
              <a:t>ή </a:t>
            </a:r>
            <a:r>
              <a:rPr lang="el-GR" sz="3400" dirty="0" err="1">
                <a:solidFill>
                  <a:srgbClr val="009900"/>
                </a:solidFill>
                <a:latin typeface="Comic Sans MS" pitchFamily="66" charset="0"/>
              </a:rPr>
              <a:t>υπερκινητικότητα</a:t>
            </a:r>
            <a:r>
              <a:rPr lang="el-GR" sz="3400" dirty="0">
                <a:solidFill>
                  <a:srgbClr val="009900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l-GR" sz="3400" spc="-20" dirty="0" smtClean="0">
                <a:solidFill>
                  <a:srgbClr val="002060"/>
                </a:solidFill>
                <a:latin typeface="Comic Sans MS" pitchFamily="66" charset="0"/>
              </a:rPr>
              <a:t>Καλύτερη διάθεση. </a:t>
            </a:r>
          </a:p>
          <a:p>
            <a:pPr marL="0" indent="0">
              <a:lnSpc>
                <a:spcPct val="120000"/>
              </a:lnSpc>
              <a:buNone/>
            </a:pPr>
            <a:endParaRPr lang="el-GR" sz="34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561656"/>
            <a:ext cx="153350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217840"/>
            <a:ext cx="2090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50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902968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Comic Sans MS" pitchFamily="66" charset="0"/>
              </a:rPr>
              <a:t/>
            </a:r>
            <a:br>
              <a:rPr lang="el-GR" dirty="0" smtClean="0">
                <a:latin typeface="Comic Sans MS" pitchFamily="66" charset="0"/>
              </a:rPr>
            </a:br>
            <a:r>
              <a:rPr lang="el-GR" dirty="0" smtClean="0">
                <a:latin typeface="Comic Sans MS" pitchFamily="66" charset="0"/>
              </a:rPr>
              <a:t/>
            </a:r>
            <a:br>
              <a:rPr lang="el-GR" dirty="0" smtClean="0">
                <a:latin typeface="Comic Sans MS" pitchFamily="66" charset="0"/>
              </a:rPr>
            </a:br>
            <a:r>
              <a:rPr lang="el-GR" sz="3100" b="1" dirty="0" smtClean="0">
                <a:latin typeface="Comic Sans MS" pitchFamily="66" charset="0"/>
              </a:rPr>
              <a:t>Τι θρεπτικά συστατικά χρειάζεται να περιλαμβάνει ένα Ισορροπημένο Πρωινό Γεύμα;  </a:t>
            </a:r>
            <a:endParaRPr lang="el-GR" sz="3100" b="1" dirty="0">
              <a:latin typeface="Comic Sans MS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734744" cy="489654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sz="3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5100" dirty="0" smtClean="0">
                <a:solidFill>
                  <a:srgbClr val="002060"/>
                </a:solidFill>
                <a:latin typeface="Comic Sans MS" pitchFamily="66" charset="0"/>
              </a:rPr>
              <a:t>Υδατάνθρακες    </a:t>
            </a:r>
            <a:r>
              <a:rPr lang="en-US" sz="5100" dirty="0" smtClean="0">
                <a:solidFill>
                  <a:srgbClr val="002060"/>
                </a:solidFill>
                <a:latin typeface="Comic Sans MS" pitchFamily="66" charset="0"/>
              </a:rPr>
              <a:t>  </a:t>
            </a:r>
            <a:r>
              <a:rPr lang="el-GR" sz="5100" dirty="0" smtClean="0">
                <a:solidFill>
                  <a:srgbClr val="009900"/>
                </a:solidFill>
                <a:latin typeface="Comic Sans MS" pitchFamily="66" charset="0"/>
              </a:rPr>
              <a:t>Πρωτεΐνες          </a:t>
            </a:r>
            <a:r>
              <a:rPr lang="en-US" sz="5100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l-GR" sz="5100" spc="-20" dirty="0" smtClean="0">
                <a:solidFill>
                  <a:srgbClr val="002060"/>
                </a:solidFill>
                <a:latin typeface="Comic Sans MS" pitchFamily="66" charset="0"/>
              </a:rPr>
              <a:t>Λίπη</a:t>
            </a:r>
            <a:r>
              <a:rPr lang="el-GR" sz="5100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el-GR" sz="3400" dirty="0">
              <a:solidFill>
                <a:srgbClr val="009900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l-GR" sz="2400" dirty="0" smtClean="0">
              <a:solidFill>
                <a:srgbClr val="009900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l-GR" sz="2400" dirty="0">
              <a:solidFill>
                <a:srgbClr val="009900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l-GR" sz="2400" dirty="0" smtClean="0">
              <a:solidFill>
                <a:srgbClr val="009900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l-GR" sz="2400" dirty="0">
              <a:solidFill>
                <a:srgbClr val="009900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l-GR" sz="2400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el-GR" sz="2400" dirty="0">
              <a:solidFill>
                <a:srgbClr val="009900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l-GR" sz="2400" dirty="0" smtClean="0">
                <a:solidFill>
                  <a:srgbClr val="009900"/>
                </a:solidFill>
                <a:latin typeface="Comic Sans MS" pitchFamily="66" charset="0"/>
              </a:rPr>
              <a:t>     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Αμυλούχες τροφές                             </a:t>
            </a:r>
            <a:r>
              <a:rPr lang="el-GR" sz="2400" dirty="0" smtClean="0">
                <a:solidFill>
                  <a:srgbClr val="009900"/>
                </a:solidFill>
                <a:latin typeface="Comic Sans MS" pitchFamily="66" charset="0"/>
              </a:rPr>
              <a:t>Γάλα &amp; Γαλακτοκομικά          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Ελαιόλαδο, Ελιές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Αβοκάντο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(Ψωμί, Δημητριακά Πρωινού,                               </a:t>
            </a:r>
            <a:r>
              <a:rPr lang="el-GR" sz="2400" dirty="0" smtClean="0">
                <a:solidFill>
                  <a:srgbClr val="009900"/>
                </a:solidFill>
                <a:latin typeface="Comic Sans MS" pitchFamily="66" charset="0"/>
              </a:rPr>
              <a:t>Αυγό                                 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Καρπούς, Σπόρια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 </a:t>
            </a:r>
            <a:endParaRPr lang="el-GR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r">
              <a:lnSpc>
                <a:spcPct val="12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      Ρύζι, Ζυμαρικά)                                                                                 και τα προϊόντα τους    (ταχίνι, </a:t>
            </a:r>
            <a:r>
              <a:rPr lang="el-GR" sz="2400" dirty="0" err="1" smtClean="0">
                <a:solidFill>
                  <a:srgbClr val="002060"/>
                </a:solidFill>
                <a:latin typeface="Comic Sans MS" pitchFamily="66" charset="0"/>
              </a:rPr>
              <a:t>φιστικοβούτυρο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) 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l-GR" sz="2200" i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l-GR" sz="3400" i="1" dirty="0" smtClean="0">
                <a:solidFill>
                  <a:srgbClr val="002060"/>
                </a:solidFill>
                <a:latin typeface="Comic Sans MS" pitchFamily="66" charset="0"/>
              </a:rPr>
              <a:t>Φροντίζουμε να είναι καλής ποιότητας!!!</a:t>
            </a:r>
            <a:endParaRPr lang="en-US" sz="3400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l-GR" sz="2200" i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2088232" cy="190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76872"/>
            <a:ext cx="2016224" cy="190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237312"/>
            <a:ext cx="2090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Συν 3"/>
          <p:cNvSpPr/>
          <p:nvPr/>
        </p:nvSpPr>
        <p:spPr>
          <a:xfrm>
            <a:off x="3095836" y="2996952"/>
            <a:ext cx="360040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94037"/>
            <a:ext cx="2857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5160" y="2276873"/>
            <a:ext cx="2016224" cy="190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299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Comic Sans MS" pitchFamily="66" charset="0"/>
              </a:rPr>
              <a:t>Ο Οδηγός της Καλής Διατροφής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357" y="5888143"/>
            <a:ext cx="2090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880618" y="2696070"/>
            <a:ext cx="1904568" cy="4554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rgbClr val="002060"/>
                </a:solidFill>
                <a:latin typeface="Comic Sans MS" pitchFamily="66" charset="0"/>
              </a:rPr>
              <a:t>Ομάδα </a:t>
            </a:r>
            <a:r>
              <a:rPr lang="en-US" sz="1400" b="1" dirty="0" smtClean="0">
                <a:solidFill>
                  <a:srgbClr val="002060"/>
                </a:solidFill>
                <a:latin typeface="Comic Sans MS" pitchFamily="66" charset="0"/>
              </a:rPr>
              <a:t>2</a:t>
            </a:r>
            <a:r>
              <a:rPr lang="el-GR" sz="1400" b="1" dirty="0" smtClean="0">
                <a:solidFill>
                  <a:srgbClr val="002060"/>
                </a:solidFill>
                <a:latin typeface="Comic Sans MS" pitchFamily="66" charset="0"/>
              </a:rPr>
              <a:t>: </a:t>
            </a:r>
          </a:p>
          <a:p>
            <a:pPr algn="ctr"/>
            <a:r>
              <a:rPr lang="el-GR" sz="1400" b="1" dirty="0" smtClean="0">
                <a:solidFill>
                  <a:srgbClr val="002060"/>
                </a:solidFill>
                <a:latin typeface="Comic Sans MS" pitchFamily="66" charset="0"/>
              </a:rPr>
              <a:t>Αμυλούχες τροφές</a:t>
            </a:r>
            <a:endParaRPr lang="el-GR" sz="1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323528" y="2696070"/>
            <a:ext cx="1809553" cy="455476"/>
          </a:xfrm>
          <a:prstGeom prst="rec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rgbClr val="002060"/>
                </a:solidFill>
                <a:latin typeface="Comic Sans MS" pitchFamily="66" charset="0"/>
              </a:rPr>
              <a:t>Ομάδ</a:t>
            </a:r>
            <a:r>
              <a:rPr lang="el-GR" sz="1400" b="1" dirty="0">
                <a:solidFill>
                  <a:srgbClr val="002060"/>
                </a:solidFill>
                <a:latin typeface="Comic Sans MS" pitchFamily="66" charset="0"/>
              </a:rPr>
              <a:t>α</a:t>
            </a:r>
            <a:r>
              <a:rPr lang="el-GR" sz="1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latin typeface="Comic Sans MS" pitchFamily="66" charset="0"/>
              </a:rPr>
              <a:t>1</a:t>
            </a:r>
            <a:r>
              <a:rPr lang="el-GR" sz="1400" b="1" dirty="0" smtClean="0">
                <a:solidFill>
                  <a:srgbClr val="002060"/>
                </a:solidFill>
                <a:latin typeface="Comic Sans MS" pitchFamily="66" charset="0"/>
              </a:rPr>
              <a:t>: </a:t>
            </a:r>
          </a:p>
          <a:p>
            <a:pPr algn="ctr"/>
            <a:r>
              <a:rPr lang="el-GR" sz="1400" b="1" dirty="0" smtClean="0">
                <a:solidFill>
                  <a:srgbClr val="002060"/>
                </a:solidFill>
                <a:latin typeface="Comic Sans MS" pitchFamily="66" charset="0"/>
              </a:rPr>
              <a:t>Λαχανικά &amp; Φρούτα</a:t>
            </a:r>
            <a:endParaRPr lang="el-GR" sz="1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923928" y="5733256"/>
            <a:ext cx="2192600" cy="5040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rgbClr val="002060"/>
                </a:solidFill>
                <a:latin typeface="Comic Sans MS" pitchFamily="66" charset="0"/>
              </a:rPr>
              <a:t>Ομάδα </a:t>
            </a:r>
            <a:r>
              <a:rPr lang="en-US" sz="1400" b="1" dirty="0" smtClean="0">
                <a:solidFill>
                  <a:srgbClr val="002060"/>
                </a:solidFill>
                <a:latin typeface="Comic Sans MS" pitchFamily="66" charset="0"/>
              </a:rPr>
              <a:t>3</a:t>
            </a:r>
            <a:r>
              <a:rPr lang="el-GR" sz="1400" b="1" dirty="0" smtClean="0">
                <a:solidFill>
                  <a:srgbClr val="002060"/>
                </a:solidFill>
                <a:latin typeface="Comic Sans MS" pitchFamily="66" charset="0"/>
              </a:rPr>
              <a:t>: Γάλα &amp; Γαλακτοκομικά προϊόντα</a:t>
            </a:r>
            <a:endParaRPr lang="el-GR" sz="1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827584" y="5538976"/>
            <a:ext cx="2049169" cy="6983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rgbClr val="002060"/>
                </a:solidFill>
                <a:latin typeface="Comic Sans MS" pitchFamily="66" charset="0"/>
              </a:rPr>
              <a:t>Ομάδα 4: </a:t>
            </a:r>
          </a:p>
          <a:p>
            <a:pPr algn="ctr"/>
            <a:r>
              <a:rPr lang="el-GR" sz="1400" b="1" dirty="0" smtClean="0">
                <a:solidFill>
                  <a:srgbClr val="002060"/>
                </a:solidFill>
                <a:latin typeface="Comic Sans MS" pitchFamily="66" charset="0"/>
              </a:rPr>
              <a:t>Πρωτεϊνούχες τροφές </a:t>
            </a:r>
            <a:endParaRPr lang="el-GR" sz="1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6732240" y="4653136"/>
            <a:ext cx="2160240" cy="697473"/>
          </a:xfrm>
          <a:prstGeom prst="rect">
            <a:avLst/>
          </a:prstGeom>
          <a:solidFill>
            <a:srgbClr val="A988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rgbClr val="002060"/>
                </a:solidFill>
                <a:latin typeface="Comic Sans MS" pitchFamily="66" charset="0"/>
              </a:rPr>
              <a:t>Ομάδα 5: </a:t>
            </a:r>
          </a:p>
          <a:p>
            <a:pPr algn="ctr"/>
            <a:r>
              <a:rPr lang="el-GR" sz="1400" b="1" dirty="0" smtClean="0">
                <a:solidFill>
                  <a:srgbClr val="002060"/>
                </a:solidFill>
                <a:latin typeface="Comic Sans MS" pitchFamily="66" charset="0"/>
              </a:rPr>
              <a:t>Λίπη &amp; Έλαια</a:t>
            </a:r>
            <a:endParaRPr lang="el-GR" sz="1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cxnSp>
        <p:nvCxnSpPr>
          <p:cNvPr id="16" name="Ευθύγραμμο βέλος σύνδεσης 15"/>
          <p:cNvCxnSpPr/>
          <p:nvPr/>
        </p:nvCxnSpPr>
        <p:spPr>
          <a:xfrm flipH="1" flipV="1">
            <a:off x="4932040" y="5074437"/>
            <a:ext cx="705385" cy="84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/>
          <p:cNvCxnSpPr/>
          <p:nvPr/>
        </p:nvCxnSpPr>
        <p:spPr>
          <a:xfrm>
            <a:off x="2117610" y="3038813"/>
            <a:ext cx="366158" cy="5636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 descr="C:\Users\ekoutantou\Desktop\ΠΙΑΤΟ 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3910031" cy="36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Ευθύγραμμο βέλος σύνδεσης 11"/>
          <p:cNvCxnSpPr/>
          <p:nvPr/>
        </p:nvCxnSpPr>
        <p:spPr>
          <a:xfrm flipV="1">
            <a:off x="2195736" y="4581128"/>
            <a:ext cx="1584176" cy="9578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/>
          <p:cNvCxnSpPr/>
          <p:nvPr/>
        </p:nvCxnSpPr>
        <p:spPr>
          <a:xfrm flipH="1" flipV="1">
            <a:off x="5220072" y="4581128"/>
            <a:ext cx="417353" cy="1152128"/>
          </a:xfrm>
          <a:prstGeom prst="straightConnector1">
            <a:avLst/>
          </a:prstGeom>
          <a:ln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/>
          <p:cNvCxnSpPr/>
          <p:nvPr/>
        </p:nvCxnSpPr>
        <p:spPr>
          <a:xfrm flipH="1" flipV="1">
            <a:off x="5724128" y="4293096"/>
            <a:ext cx="1224136" cy="576064"/>
          </a:xfrm>
          <a:prstGeom prst="straightConnector1">
            <a:avLst/>
          </a:prstGeom>
          <a:ln>
            <a:solidFill>
              <a:srgbClr val="CC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>
            <a:stCxn id="5" idx="1"/>
          </p:cNvCxnSpPr>
          <p:nvPr/>
        </p:nvCxnSpPr>
        <p:spPr>
          <a:xfrm flipH="1">
            <a:off x="6300192" y="2923808"/>
            <a:ext cx="580426" cy="11500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408985"/>
            <a:ext cx="76454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106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Comic Sans MS" pitchFamily="66" charset="0"/>
              </a:rPr>
              <a:t>Ο Οδηγός της Καλής Διατροφής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84449"/>
            <a:ext cx="8734744" cy="48965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l-GR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just">
              <a:spcBef>
                <a:spcPts val="0"/>
              </a:spcBef>
              <a:buClr>
                <a:srgbClr val="006600"/>
              </a:buClr>
              <a:buFontTx/>
              <a:buChar char="-"/>
            </a:pPr>
            <a:r>
              <a:rPr lang="el-GR" sz="2000" b="1" dirty="0" smtClean="0">
                <a:solidFill>
                  <a:srgbClr val="006600"/>
                </a:solidFill>
                <a:latin typeface="Comic Sans MS" pitchFamily="66" charset="0"/>
              </a:rPr>
              <a:t>Βοηθά να έχουμε περισσότερο ισορροπημένη διατροφή </a:t>
            </a:r>
          </a:p>
          <a:p>
            <a:pPr marL="0" indent="0" algn="just">
              <a:spcBef>
                <a:spcPts val="0"/>
              </a:spcBef>
              <a:buClr>
                <a:srgbClr val="006600"/>
              </a:buClr>
              <a:buNone/>
            </a:pPr>
            <a:endParaRPr lang="el-GR" sz="2000" b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algn="just">
              <a:spcBef>
                <a:spcPts val="0"/>
              </a:spcBef>
              <a:buClr>
                <a:srgbClr val="002060"/>
              </a:buClr>
              <a:buFontTx/>
              <a:buChar char="-"/>
            </a:pPr>
            <a:r>
              <a:rPr lang="el-GR" sz="2000" b="1" dirty="0" smtClean="0">
                <a:solidFill>
                  <a:srgbClr val="006600"/>
                </a:solidFill>
                <a:latin typeface="Comic Sans MS" pitchFamily="66" charset="0"/>
              </a:rPr>
              <a:t>Δείχνει τις ποσότητες που χρειαζόμαστε από κάθε ομάδα τροφίμων.</a:t>
            </a:r>
          </a:p>
          <a:p>
            <a:pPr marL="0" indent="0" algn="just">
              <a:spcBef>
                <a:spcPts val="0"/>
              </a:spcBef>
              <a:buClr>
                <a:srgbClr val="002060"/>
              </a:buClr>
              <a:buNone/>
            </a:pPr>
            <a:endParaRPr lang="el-GR" sz="2000" b="1" dirty="0">
              <a:solidFill>
                <a:srgbClr val="006600"/>
              </a:solidFill>
              <a:latin typeface="Comic Sans MS" pitchFamily="66" charset="0"/>
            </a:endParaRPr>
          </a:p>
          <a:p>
            <a:pPr marL="0" indent="0" algn="just">
              <a:spcBef>
                <a:spcPts val="0"/>
              </a:spcBef>
              <a:buClr>
                <a:srgbClr val="002060"/>
              </a:buClr>
              <a:buNone/>
            </a:pPr>
            <a:endParaRPr lang="el-GR" sz="20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just">
              <a:spcBef>
                <a:spcPts val="0"/>
              </a:spcBef>
              <a:buClr>
                <a:srgbClr val="002060"/>
              </a:buClr>
              <a:buFontTx/>
              <a:buChar char="-"/>
            </a:pP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Συνδυάστε </a:t>
            </a:r>
            <a:r>
              <a:rPr lang="el-GR" sz="2000" b="1" dirty="0">
                <a:solidFill>
                  <a:srgbClr val="002060"/>
                </a:solidFill>
                <a:latin typeface="Comic Sans MS" pitchFamily="66" charset="0"/>
              </a:rPr>
              <a:t>τουλάχιστον 3 ομάδες τροφίμων στο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πρωινό </a:t>
            </a:r>
            <a:r>
              <a:rPr lang="el-GR" sz="2000" b="1" dirty="0">
                <a:solidFill>
                  <a:srgbClr val="002060"/>
                </a:solidFill>
                <a:latin typeface="Comic Sans MS" pitchFamily="66" charset="0"/>
              </a:rPr>
              <a:t>γεύμα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!</a:t>
            </a:r>
          </a:p>
          <a:p>
            <a:pPr marL="0" indent="0" algn="just">
              <a:spcBef>
                <a:spcPts val="0"/>
              </a:spcBef>
              <a:buClr>
                <a:srgbClr val="002060"/>
              </a:buClr>
              <a:buNone/>
            </a:pPr>
            <a:endParaRPr lang="el-GR" sz="2000" b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just">
              <a:spcBef>
                <a:spcPts val="0"/>
              </a:spcBef>
              <a:buClr>
                <a:srgbClr val="002060"/>
              </a:buClr>
              <a:buNone/>
            </a:pP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   </a:t>
            </a:r>
            <a:endParaRPr lang="el-GR" sz="2000" b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l-GR" sz="1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l-GR" sz="3400" dirty="0" smtClean="0">
              <a:solidFill>
                <a:srgbClr val="009900"/>
              </a:solidFill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65304"/>
            <a:ext cx="2090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28030"/>
            <a:ext cx="136815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28030"/>
            <a:ext cx="151216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28030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Σταυρός 5"/>
          <p:cNvSpPr/>
          <p:nvPr/>
        </p:nvSpPr>
        <p:spPr>
          <a:xfrm>
            <a:off x="2948636" y="4672971"/>
            <a:ext cx="457200" cy="457200"/>
          </a:xfrm>
          <a:prstGeom prst="pl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4" name="Σταυρός 13"/>
          <p:cNvSpPr/>
          <p:nvPr/>
        </p:nvSpPr>
        <p:spPr>
          <a:xfrm>
            <a:off x="5436096" y="4711498"/>
            <a:ext cx="457200" cy="457200"/>
          </a:xfrm>
          <a:prstGeom prst="pl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712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1424</TotalTime>
  <Words>1203</Words>
  <Application>Microsoft Office PowerPoint</Application>
  <PresentationFormat>Προβολή στην οθόνη (4:3)</PresentationFormat>
  <Paragraphs>175</Paragraphs>
  <Slides>22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22</vt:i4>
      </vt:variant>
    </vt:vector>
  </HeadingPairs>
  <TitlesOfParts>
    <vt:vector size="24" baseType="lpstr">
      <vt:lpstr>Δημοτικός</vt:lpstr>
      <vt:lpstr>1_Δημοτικός</vt:lpstr>
      <vt:lpstr>Η σημασία του  Πρωινού Γεύματος </vt:lpstr>
      <vt:lpstr>Πρωινό Γεύμα</vt:lpstr>
      <vt:lpstr>Πρωινό Γεύμα: Είναι σημαντικό;</vt:lpstr>
      <vt:lpstr>Πρωινό Γεύμα: Είναι σημαντικό;</vt:lpstr>
      <vt:lpstr>Τα παιδιά που καταναλώνουν συστηματικά ένα ισορροπημένο πρωινό γεύμα έχουν: </vt:lpstr>
      <vt:lpstr>Τα παιδιά που καταναλώνουν συστηματικά ένα ισορροπημένο πρωινό γεύμα έχουν:  </vt:lpstr>
      <vt:lpstr>  Τι θρεπτικά συστατικά χρειάζεται να περιλαμβάνει ένα Ισορροπημένο Πρωινό Γεύμα;  </vt:lpstr>
      <vt:lpstr>Ο Οδηγός της Καλής Διατροφής</vt:lpstr>
      <vt:lpstr>Ο Οδηγός της Καλής Διατροφής</vt:lpstr>
      <vt:lpstr>Ο Οδηγός της Καλής Διατροφής στο Πρωινό μου!</vt:lpstr>
      <vt:lpstr>Ο Οδηγός της Καλής Διατροφής στο Πρωινό μου!</vt:lpstr>
      <vt:lpstr>Ο Οδηγός της Καλής Διατροφής στο Πρωινό μου!</vt:lpstr>
      <vt:lpstr>Ο Οδηγός της Καλής Διατροφής στο Πρωινό μου!</vt:lpstr>
      <vt:lpstr>Ο Οδηγός της Καλής Διατροφής στο Πρωινό μου!</vt:lpstr>
      <vt:lpstr>Ο Οδηγός της Καλής Διατροφής στο Πρωινό μου!</vt:lpstr>
      <vt:lpstr>Ο Οδηγός της Καλής Διατροφής στο Πρωινό μου!</vt:lpstr>
      <vt:lpstr>Ο Οδηγός της Καλής Διατροφής στο Πρωινό μου!</vt:lpstr>
      <vt:lpstr>Ο Οδηγός της Καλής Διατροφής στο Πρωινό μου!</vt:lpstr>
      <vt:lpstr>Ο Οδηγός της Καλής Διατροφής στο Πρωινό μου!</vt:lpstr>
      <vt:lpstr>Ο Οδηγός της Καλής Διατροφής στο Πρωινό μου!</vt:lpstr>
      <vt:lpstr>Ο Οδηγός της Καλής Διατροφής στο Πρωινό μου!</vt:lpstr>
      <vt:lpstr>Επίλογος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σημασία του πρωινού γεύματος</dc:title>
  <dc:creator>Ειρήνη Κουτάντου</dc:creator>
  <cp:lastModifiedBy>user</cp:lastModifiedBy>
  <cp:revision>105</cp:revision>
  <cp:lastPrinted>2021-06-08T09:12:26Z</cp:lastPrinted>
  <dcterms:created xsi:type="dcterms:W3CDTF">2021-06-08T06:37:16Z</dcterms:created>
  <dcterms:modified xsi:type="dcterms:W3CDTF">2023-01-10T12:35:00Z</dcterms:modified>
</cp:coreProperties>
</file>