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25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6" r:id="rId18"/>
    <p:sldId id="288" r:id="rId19"/>
    <p:sldId id="289" r:id="rId20"/>
    <p:sldId id="294" r:id="rId21"/>
    <p:sldId id="295" r:id="rId22"/>
    <p:sldId id="292" r:id="rId23"/>
    <p:sldId id="293" r:id="rId24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00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99" autoAdjust="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5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EDC59-57CF-4F05-ACE4-3CA53FF5CABC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9FDC-EEC7-4C41-B304-E755E8301D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205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CE18C-5861-4F9D-A027-BD5510D1CEB8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E8EC3-6B2A-41D0-BA72-3BE8616A8B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16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E8EC3-6B2A-41D0-BA72-3BE8616A8B7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67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220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556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956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563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078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8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43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765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59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7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3406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4127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841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7208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45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6359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18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1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79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9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4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2204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675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474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977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880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786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1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B362D2-B200-42F1-849A-D8E61E562F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640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412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071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9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7722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60EFA-893A-41EC-905F-78FD92204FEA}" type="datetimeFigureOut">
              <a:rPr lang="el-GR" smtClean="0"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643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144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60EFA-893A-41EC-905F-78FD92204FEA}" type="datetimeFigureOut">
              <a:rPr lang="el-GR" smtClean="0"/>
              <a:pPr/>
              <a:t>25/11/2022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B362D2-B200-42F1-849A-D8E61E562F8F}" type="slidenum">
              <a:rPr lang="el-GR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141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752600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Η σημασία του </a:t>
            </a:r>
            <a:br>
              <a:rPr lang="el-GR" b="1" dirty="0" smtClean="0">
                <a:latin typeface="Comic Sans MS" pitchFamily="66" charset="0"/>
              </a:rPr>
            </a:br>
            <a:r>
              <a:rPr lang="el-GR" b="1" dirty="0" smtClean="0">
                <a:latin typeface="Comic Sans MS" pitchFamily="66" charset="0"/>
              </a:rPr>
              <a:t>Πρωινού </a:t>
            </a:r>
            <a:r>
              <a:rPr lang="el-GR" b="1" dirty="0">
                <a:latin typeface="Comic Sans MS" pitchFamily="66" charset="0"/>
              </a:rPr>
              <a:t>Γ</a:t>
            </a:r>
            <a:r>
              <a:rPr lang="el-GR" b="1" dirty="0" smtClean="0">
                <a:latin typeface="Comic Sans MS" pitchFamily="66" charset="0"/>
              </a:rPr>
              <a:t>εύματος 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67634"/>
            <a:ext cx="2520280" cy="70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70567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87624" y="5445224"/>
            <a:ext cx="3168352" cy="9147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Παρουσίαση σε μαθητές </a:t>
            </a:r>
          </a:p>
          <a:p>
            <a:pPr algn="ctr"/>
            <a:r>
              <a:rPr lang="el-GR" dirty="0" smtClean="0"/>
              <a:t>Α΄-Γ΄ΔΗΜΟΤΙΚΟΥ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64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7" y="2344018"/>
            <a:ext cx="2206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Πλαίσιο 11"/>
          <p:cNvSpPr/>
          <p:nvPr/>
        </p:nvSpPr>
        <p:spPr>
          <a:xfrm>
            <a:off x="2771800" y="1772816"/>
            <a:ext cx="5904656" cy="4320480"/>
          </a:xfrm>
          <a:prstGeom prst="fram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59832" y="2132856"/>
            <a:ext cx="5328592" cy="3672408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Επιλέξτε προϊόντα με χαμηλότερη περιεκτικότητα σε λιπαρά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και αλάτι, όπως:</a:t>
            </a: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Γάλα: 1.5% λιπαρά, Γιαούρτι 2% λιπαρά, Ρόφημα Σόγιας 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(ουδέτερη γεύση, </a:t>
            </a:r>
            <a:r>
              <a:rPr lang="el-GR" b="1" i="1" dirty="0" err="1" smtClean="0">
                <a:solidFill>
                  <a:prstClr val="white"/>
                </a:solidFill>
                <a:latin typeface="Comic Sans MS" pitchFamily="66" charset="0"/>
              </a:rPr>
              <a:t>εμπλουτι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-</a:t>
            </a:r>
            <a:r>
              <a:rPr lang="el-GR" b="1" i="1" dirty="0" err="1" smtClean="0">
                <a:solidFill>
                  <a:prstClr val="white"/>
                </a:solidFill>
                <a:latin typeface="Comic Sans MS" pitchFamily="66" charset="0"/>
              </a:rPr>
              <a:t>σμένο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 με ασβέστιο) ή </a:t>
            </a:r>
            <a:r>
              <a:rPr lang="el-GR" b="1" i="1" dirty="0">
                <a:solidFill>
                  <a:prstClr val="white"/>
                </a:solidFill>
                <a:latin typeface="Comic Sans MS" pitchFamily="66" charset="0"/>
              </a:rPr>
              <a:t>Ρ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όφημα Ρυζιού ή </a:t>
            </a:r>
            <a:r>
              <a:rPr lang="el-GR" b="1" i="1" dirty="0" err="1" smtClean="0">
                <a:solidFill>
                  <a:prstClr val="white"/>
                </a:solidFill>
                <a:latin typeface="Comic Sans MS" pitchFamily="66" charset="0"/>
              </a:rPr>
              <a:t>Κινόα</a:t>
            </a:r>
            <a:endParaRPr lang="el-GR" b="1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Μυζήθρα νωπή </a:t>
            </a: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(ανθότυρο)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αποβουτυρωμένη &amp; ανάλατη, </a:t>
            </a: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Τυροζούλι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, Τυρί </a:t>
            </a:r>
            <a:r>
              <a:rPr lang="en-US" b="1" dirty="0" smtClean="0">
                <a:solidFill>
                  <a:prstClr val="white"/>
                </a:solidFill>
                <a:latin typeface="Comic Sans MS" pitchFamily="66" charset="0"/>
              </a:rPr>
              <a:t>Cottage</a:t>
            </a:r>
          </a:p>
          <a:p>
            <a:pPr marL="285750" indent="-285750">
              <a:buFontTx/>
              <a:buChar char="-"/>
            </a:pP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Κρεμώδες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τυρί με χαμηλά λιπαρά</a:t>
            </a: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Τυρί </a:t>
            </a: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μοτσαρέλα</a:t>
            </a:r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Γραβιέρα με λιγότερο αλάτι και λιπαρά</a:t>
            </a:r>
          </a:p>
        </p:txBody>
      </p:sp>
      <p:pic>
        <p:nvPicPr>
          <p:cNvPr id="2054" name="Picture 6" descr="C:\Users\ekoutantou\Desktop\ΓΑΛ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2" y="3150678"/>
            <a:ext cx="2221774" cy="25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7" y="2324281"/>
            <a:ext cx="22066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Πλαίσιο 11"/>
          <p:cNvSpPr/>
          <p:nvPr/>
        </p:nvSpPr>
        <p:spPr>
          <a:xfrm>
            <a:off x="2771800" y="1844824"/>
            <a:ext cx="5904656" cy="3960440"/>
          </a:xfrm>
          <a:prstGeom prst="fram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88808" y="2132856"/>
            <a:ext cx="5299616" cy="338437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600" dirty="0" smtClean="0">
              <a:solidFill>
                <a:prstClr val="white"/>
              </a:solidFill>
              <a:latin typeface="Comic Sans MS" pitchFamily="66" charset="0"/>
            </a:endParaRPr>
          </a:p>
          <a:p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Κ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αταναλώστε τυριά πλήρης σε λιπαρά (γραβιέρα, κεφαλοτύρι), σε μικρές ποσότητες. 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Αποφύγετε γαλακτοκομικά προϊόντα που έχουν αυξημένη περιεκτικότητα σε ζάχαρη: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Τα επιδόρπια γιαουρτιού </a:t>
            </a:r>
          </a:p>
          <a:p>
            <a:pPr marL="285750" indent="-285750"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Τα παιδικά 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γιαούρτια </a:t>
            </a:r>
          </a:p>
          <a:p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7" y="3140968"/>
            <a:ext cx="222567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5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538354" y="2204864"/>
            <a:ext cx="2049169" cy="501381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4: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Πρωτεϊνούχες τροφές 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Πλαίσιο 4"/>
          <p:cNvSpPr/>
          <p:nvPr/>
        </p:nvSpPr>
        <p:spPr>
          <a:xfrm>
            <a:off x="2915815" y="1844824"/>
            <a:ext cx="5904656" cy="4289481"/>
          </a:xfrm>
          <a:prstGeom prst="fram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75855" y="2204864"/>
            <a:ext cx="5184576" cy="3672408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Στο τοστ προσθέστε:</a:t>
            </a:r>
          </a:p>
          <a:p>
            <a:pPr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 Αυγό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(βραστό, </a:t>
            </a:r>
            <a:r>
              <a:rPr lang="el-GR" sz="2400" i="1" dirty="0" err="1" smtClean="0">
                <a:solidFill>
                  <a:srgbClr val="002060"/>
                </a:solidFill>
                <a:latin typeface="Comic Sans MS" pitchFamily="66" charset="0"/>
              </a:rPr>
              <a:t>ποσέ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 ή ομελέτα με λαχανικά)</a:t>
            </a:r>
          </a:p>
          <a:p>
            <a:pPr marL="266700" indent="-266700">
              <a:spcBef>
                <a:spcPts val="600"/>
              </a:spcBef>
              <a:tabLst>
                <a:tab pos="266700" algn="l"/>
              </a:tabLst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l-GR" sz="2400" b="1" i="1" dirty="0" smtClean="0">
                <a:solidFill>
                  <a:srgbClr val="002060"/>
                </a:solidFill>
                <a:latin typeface="Comic Sans MS" pitchFamily="66" charset="0"/>
              </a:rPr>
              <a:t>Χούμους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 (Κυπριακό έδεσμα από ρεβίθια, ελαιόλαδο, ταχίνι) </a:t>
            </a:r>
            <a:endParaRPr lang="el-GR" sz="2400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66700" indent="-266700"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Τονοσαλάτα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(τόνος, </a:t>
            </a:r>
            <a:r>
              <a:rPr lang="el-GR" sz="2400" i="1" dirty="0">
                <a:solidFill>
                  <a:srgbClr val="002060"/>
                </a:solidFill>
                <a:latin typeface="Comic Sans MS" pitchFamily="66" charset="0"/>
              </a:rPr>
              <a:t>μαρούλι,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τομάτα ή </a:t>
            </a:r>
            <a:r>
              <a:rPr lang="el-GR" sz="2400" i="1" dirty="0" err="1" smtClean="0">
                <a:solidFill>
                  <a:srgbClr val="002060"/>
                </a:solidFill>
                <a:latin typeface="Comic Sans MS" pitchFamily="66" charset="0"/>
              </a:rPr>
              <a:t>τοματίνια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, αγγούρι, καλαμπόκι</a:t>
            </a:r>
            <a:r>
              <a:rPr lang="el-GR" sz="2400" i="1" dirty="0">
                <a:solidFill>
                  <a:srgbClr val="002060"/>
                </a:solidFill>
                <a:latin typeface="Comic Sans MS" pitchFamily="66" charset="0"/>
              </a:rPr>
              <a:t>, λίγο ελαιόλαδο)</a:t>
            </a:r>
          </a:p>
          <a:p>
            <a:endParaRPr lang="el-GR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ekoutantou\Desktop\ΠΡΩΤΕΙΝ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6897"/>
            <a:ext cx="2505019" cy="29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6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569903" y="2273478"/>
            <a:ext cx="2049169" cy="501381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4: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Πρωτεϊνούχες τροφές 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Πλαίσιο 4"/>
          <p:cNvSpPr/>
          <p:nvPr/>
        </p:nvSpPr>
        <p:spPr>
          <a:xfrm>
            <a:off x="2915815" y="1700808"/>
            <a:ext cx="5904656" cy="4433497"/>
          </a:xfrm>
          <a:prstGeom prst="fram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03848" y="1988840"/>
            <a:ext cx="5328592" cy="3888432"/>
          </a:xfrm>
          <a:prstGeom prst="rect">
            <a:avLst/>
          </a:prstGeom>
          <a:solidFill>
            <a:srgbClr val="FADA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Αποφύγετε τα επεξεργασμένα προϊόντα κρέατος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(λουκάνικα, μπέικον, ζαμπόν, μορταδέλα, πατέ)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ή </a:t>
            </a:r>
            <a:endParaRPr lang="el-G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Περιορίστε</a:t>
            </a:r>
            <a:r>
              <a:rPr lang="el-GR" sz="2400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την κατανάλωσή τους σε 30γρ./εβδομάδα </a:t>
            </a:r>
            <a:r>
              <a:rPr lang="el-GR" sz="2400" i="1" dirty="0" smtClean="0">
                <a:solidFill>
                  <a:srgbClr val="002060"/>
                </a:solidFill>
                <a:latin typeface="Comic Sans MS" pitchFamily="66" charset="0"/>
              </a:rPr>
              <a:t>(έως 2 φέτες φιλέτο γαλοπούλας ή κοτόπουλου την εβδομάδα, κατά προτίμηση ψητά ή βραστά)  </a:t>
            </a:r>
          </a:p>
          <a:p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9" y="2996952"/>
            <a:ext cx="250507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426977" y="2187587"/>
            <a:ext cx="2160240" cy="55345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771800" y="1700808"/>
            <a:ext cx="5904656" cy="4392488"/>
          </a:xfrm>
          <a:prstGeom prst="fram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131840" y="2039363"/>
            <a:ext cx="5256584" cy="369389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Προσθέστε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στο ψωμί ή το παξιμάδι </a:t>
            </a:r>
            <a:r>
              <a:rPr lang="el-GR" sz="2800" b="1" u="sng" dirty="0" smtClean="0">
                <a:solidFill>
                  <a:prstClr val="white"/>
                </a:solidFill>
                <a:latin typeface="Comic Sans MS" pitchFamily="66" charset="0"/>
              </a:rPr>
              <a:t>ελαιόλαδο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Καταναλώστε λίγες </a:t>
            </a:r>
            <a:r>
              <a:rPr lang="el-GR" sz="2800" b="1" u="sng" dirty="0" smtClean="0">
                <a:solidFill>
                  <a:prstClr val="white"/>
                </a:solidFill>
                <a:latin typeface="Comic Sans MS" pitchFamily="66" charset="0"/>
              </a:rPr>
              <a:t>ελιές</a:t>
            </a:r>
            <a:r>
              <a:rPr lang="el-GR" sz="2400" b="1" u="sng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(ξαρμυρισμένες)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με το ψωμί και το τυρί </a:t>
            </a:r>
            <a:endParaRPr lang="el-GR" sz="2400" b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Καταναλώστε τοστ </a:t>
            </a:r>
            <a:r>
              <a:rPr lang="el-GR" sz="2400" dirty="0" smtClean="0">
                <a:solidFill>
                  <a:prstClr val="white"/>
                </a:solidFill>
                <a:latin typeface="Comic Sans MS" pitchFamily="66" charset="0"/>
              </a:rPr>
              <a:t>με αβγό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και  </a:t>
            </a:r>
            <a:r>
              <a:rPr lang="el-GR" sz="2800" b="1" u="sng" dirty="0" smtClean="0">
                <a:solidFill>
                  <a:prstClr val="white"/>
                </a:solidFill>
                <a:latin typeface="Comic Sans MS" pitchFamily="66" charset="0"/>
              </a:rPr>
              <a:t>αβοκάντο  </a:t>
            </a:r>
            <a:endParaRPr lang="el-GR" sz="2800" i="1" u="sng" dirty="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6151" name="Picture 7" descr="C:\Users\ekoutantou\Desktop\ΜΑΡΓΑΡΙΝΗ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2" y="3140968"/>
            <a:ext cx="21907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395536" y="2204864"/>
            <a:ext cx="2160240" cy="55345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843808" y="1736812"/>
            <a:ext cx="5940660" cy="4392488"/>
          </a:xfrm>
          <a:prstGeom prst="fram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059832" y="1988840"/>
            <a:ext cx="5544616" cy="3888432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Αλείψτε το ψωμί ή τις φρυγανιές με 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ταχίνι φυσικό, </a:t>
            </a:r>
            <a:r>
              <a:rPr lang="el-GR" sz="2000" b="1" u="sng" dirty="0" err="1">
                <a:solidFill>
                  <a:prstClr val="white"/>
                </a:solidFill>
                <a:latin typeface="Comic Sans MS" pitchFamily="66" charset="0"/>
              </a:rPr>
              <a:t>φιστικοβούτυρο</a:t>
            </a:r>
            <a:r>
              <a:rPr lang="el-GR" sz="2000" b="1" u="sng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sz="2000" b="1" u="sng" dirty="0" err="1" smtClean="0">
                <a:solidFill>
                  <a:prstClr val="white"/>
                </a:solidFill>
                <a:latin typeface="Comic Sans MS" pitchFamily="66" charset="0"/>
              </a:rPr>
              <a:t>αμυγδαλοβούτυρο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(χωρίς προσθήκη ζάχαρης και φοινικέλαιο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)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ή </a:t>
            </a:r>
            <a:r>
              <a:rPr lang="el-GR" b="1" u="sng" dirty="0" smtClean="0">
                <a:solidFill>
                  <a:prstClr val="white"/>
                </a:solidFill>
                <a:latin typeface="Comic Sans MS" pitchFamily="66" charset="0"/>
              </a:rPr>
              <a:t>μ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αργαρίνη</a:t>
            </a:r>
            <a:r>
              <a:rPr lang="el-GR" sz="20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μαλακή με χαμηλά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λιπαρά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από   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ελαιόλαδο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b="1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Προσθέστε στα δημητριακά πρωινού: </a:t>
            </a:r>
          </a:p>
          <a:p>
            <a:pPr marL="444500" indent="-177800">
              <a:buFontTx/>
              <a:buChar char="-"/>
            </a:pP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Καρπούς</a:t>
            </a:r>
            <a:r>
              <a:rPr lang="el-GR" sz="20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(καρύδια, αμύγδαλα, φουντούκια, φιστίκια), </a:t>
            </a:r>
          </a:p>
          <a:p>
            <a:pPr marL="444500" indent="-177800">
              <a:buFontTx/>
              <a:buChar char="-"/>
            </a:pP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Σπόρια</a:t>
            </a:r>
            <a:r>
              <a:rPr lang="el-GR" sz="20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(σουσάμι,  λιναρόσπορος, σπόροι </a:t>
            </a:r>
            <a:r>
              <a:rPr lang="en-US" i="1" dirty="0" smtClean="0">
                <a:solidFill>
                  <a:prstClr val="white"/>
                </a:solidFill>
                <a:latin typeface="Comic Sans MS" pitchFamily="66" charset="0"/>
              </a:rPr>
              <a:t>Chia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)</a:t>
            </a:r>
            <a:endParaRPr lang="el-GR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Προτιμήστε </a:t>
            </a:r>
            <a:r>
              <a:rPr lang="el-GR" sz="2000" b="1" u="sng" dirty="0">
                <a:solidFill>
                  <a:prstClr val="white"/>
                </a:solidFill>
                <a:latin typeface="Comic Sans MS" pitchFamily="66" charset="0"/>
              </a:rPr>
              <a:t>ε</a:t>
            </a:r>
            <a:r>
              <a:rPr lang="el-GR" sz="2000" b="1" u="sng" dirty="0" smtClean="0">
                <a:solidFill>
                  <a:prstClr val="white"/>
                </a:solidFill>
                <a:latin typeface="Comic Sans MS" pitchFamily="66" charset="0"/>
              </a:rPr>
              <a:t>λαιόλαδο ή ταχίνι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στα κέικ, τα μπισκότα και τις πίτες. </a:t>
            </a:r>
            <a:endParaRPr lang="el-GR" i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el-GR" b="1" i="1" dirty="0" smtClean="0">
                <a:solidFill>
                  <a:prstClr val="white"/>
                </a:solidFill>
                <a:latin typeface="Comic Sans MS" pitchFamily="66" charset="0"/>
              </a:rPr>
              <a:t>Καταναλώστε σε μικρές ποσότητες…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l-GR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4" y="3068960"/>
            <a:ext cx="21891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395536" y="2276872"/>
            <a:ext cx="2160240" cy="553457"/>
          </a:xfrm>
          <a:prstGeom prst="rect">
            <a:avLst/>
          </a:prstGeom>
          <a:solidFill>
            <a:srgbClr val="A988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771800" y="1772816"/>
            <a:ext cx="5904656" cy="4320480"/>
          </a:xfrm>
          <a:prstGeom prst="frame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131840" y="2060848"/>
            <a:ext cx="5328592" cy="3741787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spc="-30" dirty="0" smtClean="0">
                <a:solidFill>
                  <a:prstClr val="white"/>
                </a:solidFill>
                <a:latin typeface="Comic Sans MS" pitchFamily="66" charset="0"/>
              </a:rPr>
              <a:t>Αποφύγετε ή περιορίστε την πρόσληψη κακής ποιότητας λιπαρών: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Βούτυρο, </a:t>
            </a:r>
            <a:endParaRPr lang="el-GR" sz="2400" b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Φοινικέλαιο,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Υδρογονωμένα λιπαρά 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(</a:t>
            </a:r>
            <a:r>
              <a:rPr lang="el-GR" sz="2400" i="1" dirty="0" err="1" smtClean="0">
                <a:solidFill>
                  <a:prstClr val="white"/>
                </a:solidFill>
                <a:latin typeface="Comic Sans MS" pitchFamily="66" charset="0"/>
              </a:rPr>
              <a:t>τρανς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),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Έ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λαιο </a:t>
            </a: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και βούτυρο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καρύδας, 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Κρέμα γάλακτος </a:t>
            </a:r>
            <a:r>
              <a:rPr lang="el-GR" sz="2400" i="1" dirty="0" smtClean="0">
                <a:solidFill>
                  <a:prstClr val="white"/>
                </a:solidFill>
                <a:latin typeface="Comic Sans MS" pitchFamily="66" charset="0"/>
              </a:rPr>
              <a:t>(ιδίως με πλήρη λιπαρά) </a:t>
            </a:r>
            <a:endParaRPr lang="el-GR" sz="2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5" y="3140968"/>
            <a:ext cx="21891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2348739" y="1676442"/>
            <a:ext cx="6399725" cy="4416854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96722" y="1916832"/>
            <a:ext cx="5935718" cy="3960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Περιορίστε τη συχνότητα και την ποσότητα πρόσληψης τροφών που είναι πλούσιες σε λίπος, αλάτι ή/και ζάχαρη. </a:t>
            </a:r>
          </a:p>
          <a:p>
            <a:pPr algn="just"/>
            <a:endParaRPr lang="el-GR" sz="2400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Σε αυτή την κατηγορία ανήκουν</a:t>
            </a: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κυρίως τα βιομηχανοποιημένα </a:t>
            </a:r>
            <a:r>
              <a:rPr lang="el-GR" sz="2400" b="1" dirty="0">
                <a:solidFill>
                  <a:prstClr val="white"/>
                </a:solidFill>
                <a:latin typeface="Comic Sans MS" pitchFamily="66" charset="0"/>
              </a:rPr>
              <a:t>προϊόντα και προϊόντα </a:t>
            </a:r>
            <a:r>
              <a:rPr lang="el-GR" sz="2400" b="1" dirty="0" err="1" smtClean="0">
                <a:solidFill>
                  <a:prstClr val="white"/>
                </a:solidFill>
                <a:latin typeface="Comic Sans MS" pitchFamily="66" charset="0"/>
              </a:rPr>
              <a:t>Ταχυφαγείου</a:t>
            </a:r>
            <a:r>
              <a:rPr lang="el-GR" sz="2400" b="1" dirty="0" smtClean="0">
                <a:solidFill>
                  <a:prstClr val="white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ekoutantou\Desktop\Λιπαρά &amp; Ζάχαρη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944216" cy="21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Στρογγυλεμένο ορθογώνιο 3"/>
          <p:cNvSpPr/>
          <p:nvPr/>
        </p:nvSpPr>
        <p:spPr>
          <a:xfrm>
            <a:off x="395536" y="2204864"/>
            <a:ext cx="1800200" cy="888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prstClr val="black"/>
                </a:solidFill>
                <a:latin typeface="Comic Sans MS" pitchFamily="66" charset="0"/>
              </a:rPr>
              <a:t>Τροφές πλούσιες σε λιπαρά, αλάτι ή/και ζάχαρη</a:t>
            </a:r>
            <a:endParaRPr lang="el-GR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2348739" y="1676442"/>
            <a:ext cx="6399725" cy="4416854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96722" y="1916832"/>
            <a:ext cx="5935718" cy="3960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Μερικές από τις τροφές αυτές είναι: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Πατατάκια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γαριδάκια, </a:t>
            </a:r>
            <a:r>
              <a:rPr lang="el-GR" b="1" dirty="0" err="1" smtClean="0">
                <a:solidFill>
                  <a:prstClr val="white"/>
                </a:solidFill>
                <a:latin typeface="Comic Sans MS" pitchFamily="66" charset="0"/>
              </a:rPr>
              <a:t>σφολιατοειδή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(τυρόπιτα, μπουγάτσα, </a:t>
            </a:r>
            <a:r>
              <a:rPr lang="el-GR" i="1" dirty="0" err="1">
                <a:solidFill>
                  <a:prstClr val="white"/>
                </a:solidFill>
                <a:latin typeface="Comic Sans MS" pitchFamily="66" charset="0"/>
              </a:rPr>
              <a:t>πεϊνιρλί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err="1">
                <a:solidFill>
                  <a:prstClr val="white"/>
                </a:solidFill>
                <a:latin typeface="Comic Sans MS" pitchFamily="66" charset="0"/>
              </a:rPr>
              <a:t>ζαμπονοτυρόπιτα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 κ.α.)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Πατάτες τηγανιτές, </a:t>
            </a:r>
            <a:r>
              <a:rPr lang="el-GR" b="1" dirty="0" err="1">
                <a:solidFill>
                  <a:prstClr val="white"/>
                </a:solidFill>
                <a:latin typeface="Comic Sans MS" pitchFamily="66" charset="0"/>
              </a:rPr>
              <a:t>μπέργκερ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, πίτσες αλλαντικών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err="1">
                <a:solidFill>
                  <a:prstClr val="white"/>
                </a:solidFill>
                <a:latin typeface="Comic Sans MS" pitchFamily="66" charset="0"/>
              </a:rPr>
              <a:t>Σως</a:t>
            </a: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(κέτσαπ, μαγιονέζα,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μουστάρδα)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>
                <a:solidFill>
                  <a:prstClr val="white"/>
                </a:solidFill>
                <a:latin typeface="Comic Sans MS" pitchFamily="66" charset="0"/>
              </a:rPr>
              <a:t>Σοκολάτα και γλυκίσματα με βάση τη σοκολάτα ή/και κρέμα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γάλακτος ή σαντιγί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(κρουασάν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, ντόνατς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err="1" smtClean="0">
                <a:solidFill>
                  <a:prstClr val="white"/>
                </a:solidFill>
                <a:latin typeface="Comic Sans MS" pitchFamily="66" charset="0"/>
              </a:rPr>
              <a:t>κεκάκια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err="1" smtClean="0">
                <a:solidFill>
                  <a:prstClr val="white"/>
                </a:solidFill>
                <a:latin typeface="Comic Sans MS" pitchFamily="66" charset="0"/>
              </a:rPr>
              <a:t>σοκολατόπιτες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,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τούρτες,</a:t>
            </a:r>
            <a:r>
              <a:rPr lang="el-GR" i="1" dirty="0">
                <a:solidFill>
                  <a:prstClr val="white"/>
                </a:solidFill>
                <a:latin typeface="Comic Sans MS" pitchFamily="66" charset="0"/>
              </a:rPr>
              <a:t> μπισκότα γεμιστά ή με επικάλυψη ή κομμάτια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σοκολάτας κ.α.)</a:t>
            </a:r>
            <a:endParaRPr lang="el-GR" i="1" dirty="0">
              <a:solidFill>
                <a:prstClr val="white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Καραμέλες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Ροφήματα όπως: αναψυκτικά, ενεργειακά ποτά.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3" y="1916832"/>
            <a:ext cx="18113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ekoutantou\Desktop\Λιπαρά &amp; Ζάχαρη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3212976"/>
            <a:ext cx="1944216" cy="21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37311"/>
            <a:ext cx="1946721" cy="41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533377" y="1556792"/>
            <a:ext cx="8143079" cy="4248472"/>
          </a:xfrm>
          <a:prstGeom prst="fram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592" y="1872729"/>
            <a:ext cx="7344816" cy="364450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Συμπεριλάβετε στο πρωινό σας υγρά ροφήματα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όπως: </a:t>
            </a:r>
          </a:p>
          <a:p>
            <a:pPr marL="542925" indent="-187325">
              <a:buFontTx/>
              <a:buChar char="-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Γάλα </a:t>
            </a:r>
            <a:r>
              <a:rPr lang="el-GR" i="1" dirty="0" smtClean="0">
                <a:solidFill>
                  <a:srgbClr val="002060"/>
                </a:solidFill>
                <a:latin typeface="Comic Sans MS" pitchFamily="66" charset="0"/>
              </a:rPr>
              <a:t>(χαμηλών λιπαρών)</a:t>
            </a:r>
          </a:p>
          <a:p>
            <a:pPr marL="542925" indent="-187325">
              <a:buFontTx/>
              <a:buChar char="-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Νερό</a:t>
            </a:r>
          </a:p>
          <a:p>
            <a:pPr marL="542925" indent="-187325">
              <a:buFontTx/>
              <a:buChar char="-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Ρόφημα </a:t>
            </a:r>
            <a:r>
              <a:rPr lang="el-GR" b="1" dirty="0">
                <a:solidFill>
                  <a:srgbClr val="002060"/>
                </a:solidFill>
                <a:latin typeface="Comic Sans MS" pitchFamily="66" charset="0"/>
              </a:rPr>
              <a:t>βοτάνων </a:t>
            </a:r>
            <a:r>
              <a:rPr lang="el-GR" i="1" dirty="0">
                <a:solidFill>
                  <a:srgbClr val="002060"/>
                </a:solidFill>
                <a:latin typeface="Comic Sans MS" pitchFamily="66" charset="0"/>
              </a:rPr>
              <a:t>(χαμόμηλο, </a:t>
            </a:r>
            <a:r>
              <a:rPr lang="el-GR" i="1" dirty="0" err="1" smtClean="0">
                <a:solidFill>
                  <a:srgbClr val="002060"/>
                </a:solidFill>
                <a:latin typeface="Comic Sans MS" pitchFamily="66" charset="0"/>
              </a:rPr>
              <a:t>μαλοτήρα</a:t>
            </a:r>
            <a:r>
              <a:rPr lang="el-GR" i="1" dirty="0" smtClean="0">
                <a:solidFill>
                  <a:srgbClr val="002060"/>
                </a:solidFill>
                <a:latin typeface="Comic Sans MS" pitchFamily="66" charset="0"/>
              </a:rPr>
              <a:t> κ.α.),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χωρίς ζάχαρη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Προτιμήστε </a:t>
            </a:r>
            <a:r>
              <a:rPr lang="el-GR" b="1" dirty="0">
                <a:solidFill>
                  <a:srgbClr val="002060"/>
                </a:solidFill>
                <a:latin typeface="Comic Sans MS" pitchFamily="66" charset="0"/>
              </a:rPr>
              <a:t>να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καταναλώνετε φρούτα, </a:t>
            </a:r>
            <a:r>
              <a:rPr lang="el-GR" b="1" dirty="0">
                <a:solidFill>
                  <a:srgbClr val="002060"/>
                </a:solidFill>
                <a:latin typeface="Comic Sans MS" pitchFamily="66" charset="0"/>
              </a:rPr>
              <a:t>αντί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το χυμό τους.               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Αν θέλετε να καταναλώσετε χυμό, επιλέξτε φρέσκο χυμό φρούτων ή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smoothies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 και περιορίστε την κατανάλωσή τους σε 150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ml </a:t>
            </a:r>
            <a:r>
              <a:rPr lang="el-GR" i="1" dirty="0" smtClean="0">
                <a:solidFill>
                  <a:srgbClr val="002060"/>
                </a:solidFill>
                <a:latin typeface="Comic Sans MS" pitchFamily="66" charset="0"/>
              </a:rPr>
              <a:t>(1 μικρό ποτηράκι) 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ημερησίως.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Αποφύγετε ροφήματα όπως: νέκταρ, </a:t>
            </a:r>
            <a:r>
              <a:rPr lang="el-GR" b="1" dirty="0" err="1" smtClean="0">
                <a:solidFill>
                  <a:srgbClr val="002060"/>
                </a:solidFill>
                <a:latin typeface="Comic Sans MS" pitchFamily="66" charset="0"/>
              </a:rPr>
              <a:t>φρουτοποτά</a:t>
            </a: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</a:p>
          <a:p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   αναψυκτικά και ενεργειακά ποτά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5"/>
            <a:ext cx="1512168" cy="11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90963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352928" cy="3201888"/>
          </a:xfrm>
        </p:spPr>
        <p:txBody>
          <a:bodyPr>
            <a:normAutofit/>
          </a:bodyPr>
          <a:lstStyle/>
          <a:p>
            <a:pPr lvl="0" algn="l">
              <a:buClr>
                <a:srgbClr val="D16349"/>
              </a:buClr>
            </a:pPr>
            <a:r>
              <a:rPr lang="el-GR" sz="2800" b="0" cap="none" spc="0" dirty="0">
                <a:solidFill>
                  <a:srgbClr val="002060"/>
                </a:solidFill>
                <a:latin typeface="Comic Sans MS" pitchFamily="66" charset="0"/>
              </a:rPr>
              <a:t>Έρευνα σε παιδιά ηλικίας 3-18 ετών στην Ελλάδα έδειξε ότι:  </a:t>
            </a:r>
            <a:endParaRPr lang="el-GR" sz="2800" b="0" cap="none" spc="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algn="l">
              <a:buClr>
                <a:srgbClr val="D16349"/>
              </a:buClr>
            </a:pPr>
            <a:endParaRPr lang="el-GR" sz="2800" b="0" cap="none" spc="0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lvl="0" indent="-274320" algn="l">
              <a:lnSpc>
                <a:spcPct val="150000"/>
              </a:lnSpc>
              <a:buClr>
                <a:srgbClr val="D16349"/>
              </a:buClr>
              <a:buFont typeface="Wingdings 2"/>
              <a:buChar char=""/>
            </a:pPr>
            <a:r>
              <a:rPr lang="el-GR" sz="2800" b="0" cap="none" spc="0" dirty="0" smtClean="0">
                <a:solidFill>
                  <a:srgbClr val="002060"/>
                </a:solidFill>
                <a:latin typeface="Comic Sans MS" pitchFamily="66" charset="0"/>
              </a:rPr>
              <a:t>Λιγότερο από τα μισά παιδιά τρώνε καθημερινά ένα επαρκές πρωινό….</a:t>
            </a:r>
            <a:endParaRPr lang="el-GR" sz="2800" b="0" cap="none" spc="0" dirty="0">
              <a:solidFill>
                <a:srgbClr val="002060"/>
              </a:solidFill>
              <a:latin typeface="Comic Sans MS" pitchFamily="66" charset="0"/>
            </a:endParaRPr>
          </a:p>
          <a:p>
            <a:pPr lvl="0" algn="r">
              <a:buClr>
                <a:srgbClr val="D16349"/>
              </a:buClr>
            </a:pPr>
            <a:endParaRPr lang="el-GR" sz="1000" b="0" i="1" cap="none" spc="0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r">
              <a:buClr>
                <a:srgbClr val="D16349"/>
              </a:buClr>
            </a:pPr>
            <a:r>
              <a:rPr lang="el-GR" sz="1000" b="0" i="1" cap="none" spc="0" dirty="0">
                <a:solidFill>
                  <a:prstClr val="black"/>
                </a:solidFill>
                <a:latin typeface="Comic Sans MS" pitchFamily="66" charset="0"/>
              </a:rPr>
              <a:t>(Ίδρυμα Α. </a:t>
            </a:r>
            <a:r>
              <a:rPr lang="el-GR" sz="1000" b="0" i="1" cap="none" spc="0" dirty="0" err="1">
                <a:solidFill>
                  <a:prstClr val="black"/>
                </a:solidFill>
                <a:latin typeface="Comic Sans MS" pitchFamily="66" charset="0"/>
              </a:rPr>
              <a:t>Δασκαλόπουλος</a:t>
            </a:r>
            <a:r>
              <a:rPr lang="el-GR" sz="1000" b="0" i="1" cap="none" spc="0" dirty="0">
                <a:solidFill>
                  <a:prstClr val="black"/>
                </a:solidFill>
                <a:latin typeface="Comic Sans MS" pitchFamily="66" charset="0"/>
              </a:rPr>
              <a:t>, 2007) 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/>
          <a:lstStyle/>
          <a:p>
            <a:r>
              <a:rPr lang="el-GR" sz="33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Πρωινό Γεύμα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8600"/>
            <a:ext cx="2143125" cy="19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Επίλογος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Πλαίσιο 8"/>
          <p:cNvSpPr/>
          <p:nvPr/>
        </p:nvSpPr>
        <p:spPr>
          <a:xfrm>
            <a:off x="533377" y="1556792"/>
            <a:ext cx="8143079" cy="4608512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592" y="1872729"/>
            <a:ext cx="7344816" cy="400454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Ξεκινήστε τη μέρα σας σωστά,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επιλέγοντας ισορροπημένο πρωινό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καθημερινά! </a:t>
            </a: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l-GR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30" name="Picture 6" descr="As crianças comem juntos. crianças comendo jantar café restaurante criança  feliz café da manhã almoço fast food jantar amigos conceito dos desenhos  animados | Ve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5314"/>
            <a:ext cx="3456384" cy="16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omic Sans MS" pitchFamily="66" charset="0"/>
              </a:rPr>
              <a:t>Π</a:t>
            </a:r>
            <a:r>
              <a:rPr lang="el-GR" b="1" dirty="0" smtClean="0">
                <a:latin typeface="Comic Sans MS" pitchFamily="66" charset="0"/>
              </a:rPr>
              <a:t>ρωινό Γεύμα: </a:t>
            </a:r>
            <a:r>
              <a:rPr lang="el-GR" b="1" dirty="0">
                <a:latin typeface="Comic Sans MS" pitchFamily="66" charset="0"/>
              </a:rPr>
              <a:t>Ε</a:t>
            </a:r>
            <a:r>
              <a:rPr lang="el-GR" b="1" dirty="0" smtClean="0">
                <a:latin typeface="Comic Sans MS" pitchFamily="66" charset="0"/>
              </a:rPr>
              <a:t>ίναι σημαντικό;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599055"/>
            <a:ext cx="8734744" cy="46382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3200" dirty="0" smtClean="0">
                <a:solidFill>
                  <a:srgbClr val="009900"/>
                </a:solidFill>
                <a:latin typeface="Comic Sans MS" pitchFamily="66" charset="0"/>
              </a:rPr>
              <a:t>ΝΑΙ!!!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3200" dirty="0" smtClean="0">
                <a:solidFill>
                  <a:srgbClr val="002060"/>
                </a:solidFill>
                <a:latin typeface="Comic Sans MS" pitchFamily="66" charset="0"/>
              </a:rPr>
              <a:t>Είναι ένα από τα πιο σημαντικά               γεύματα της ημέρας γιατί: 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3200" spc="-20" dirty="0">
                <a:solidFill>
                  <a:srgbClr val="002060"/>
                </a:solidFill>
                <a:latin typeface="Comic Sans MS" pitchFamily="66" charset="0"/>
              </a:rPr>
              <a:t>Π</a:t>
            </a: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αρέχει </a:t>
            </a:r>
            <a:r>
              <a:rPr lang="el-GR" sz="3200" spc="-20" dirty="0">
                <a:solidFill>
                  <a:srgbClr val="002060"/>
                </a:solidFill>
                <a:latin typeface="Comic Sans MS" pitchFamily="66" charset="0"/>
              </a:rPr>
              <a:t>την απαραίτητη ενέργεια (καύσιμα</a:t>
            </a: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), προκειμένου να εφοδιαστεί εκ νέου το σώμα μας, μετά την ολονύκτια νηστεία </a:t>
            </a:r>
            <a:endParaRPr lang="el-GR" sz="3200" spc="-2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l-GR" sz="3400" spc="-2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6237311"/>
            <a:ext cx="2088232" cy="4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232248" cy="206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1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omic Sans MS" pitchFamily="66" charset="0"/>
              </a:rPr>
              <a:t>Π</a:t>
            </a:r>
            <a:r>
              <a:rPr lang="el-GR" b="1" dirty="0" smtClean="0">
                <a:latin typeface="Comic Sans MS" pitchFamily="66" charset="0"/>
              </a:rPr>
              <a:t>ρωινό Γεύμα: </a:t>
            </a:r>
            <a:r>
              <a:rPr lang="el-GR" b="1" dirty="0">
                <a:latin typeface="Comic Sans MS" pitchFamily="66" charset="0"/>
              </a:rPr>
              <a:t>Ε</a:t>
            </a:r>
            <a:r>
              <a:rPr lang="el-GR" b="1" dirty="0" smtClean="0">
                <a:latin typeface="Comic Sans MS" pitchFamily="66" charset="0"/>
              </a:rPr>
              <a:t>ίναι σημαντικό;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599055"/>
            <a:ext cx="8734744" cy="46382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3200" dirty="0" smtClean="0">
                <a:solidFill>
                  <a:srgbClr val="002060"/>
                </a:solidFill>
                <a:latin typeface="Comic Sans MS" pitchFamily="66" charset="0"/>
              </a:rPr>
              <a:t>Προετοιμάζει </a:t>
            </a: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το μυαλό και το σώμα </a:t>
            </a:r>
            <a:r>
              <a:rPr lang="el-GR" sz="3200" dirty="0" smtClean="0">
                <a:solidFill>
                  <a:srgbClr val="002060"/>
                </a:solidFill>
                <a:latin typeface="Comic Sans MS" pitchFamily="66" charset="0"/>
              </a:rPr>
              <a:t>μας, </a:t>
            </a:r>
            <a:r>
              <a:rPr lang="el-GR" sz="3200" dirty="0">
                <a:solidFill>
                  <a:srgbClr val="002060"/>
                </a:solidFill>
                <a:latin typeface="Comic Sans MS" pitchFamily="66" charset="0"/>
              </a:rPr>
              <a:t>για το σχολείο και το </a:t>
            </a:r>
            <a:r>
              <a:rPr lang="el-GR" sz="3200" dirty="0" smtClean="0">
                <a:solidFill>
                  <a:srgbClr val="002060"/>
                </a:solidFill>
                <a:latin typeface="Comic Sans MS" pitchFamily="66" charset="0"/>
              </a:rPr>
              <a:t>παιχνίδι</a:t>
            </a:r>
            <a:endParaRPr lang="el-GR" sz="32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Βοηθά να έχουμε καλύτερες διατροφικές συνήθειες κατά τη διάρκεια της ημέρας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l-GR" sz="3200" spc="-20" dirty="0" smtClean="0">
                <a:solidFill>
                  <a:srgbClr val="002060"/>
                </a:solidFill>
                <a:latin typeface="Comic Sans MS" pitchFamily="66" charset="0"/>
              </a:rPr>
              <a:t>Βοηθά να έχουμε ένα υγιές                                  σωματικό βάρος. </a:t>
            </a:r>
            <a:endParaRPr lang="el-GR" sz="3200" spc="-2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l-GR" sz="3400" spc="-2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6237311"/>
            <a:ext cx="2088232" cy="4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02112"/>
            <a:ext cx="2569682" cy="200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0296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r>
              <a:rPr lang="el-GR" sz="3100" b="1" dirty="0" smtClean="0">
                <a:latin typeface="Comic Sans MS" pitchFamily="66" charset="0"/>
              </a:rPr>
              <a:t>Τι θρεπτικά συστατικά χρειάζεται να περιλαμβάνει ένα Ισορροπημένο Πρωινό Γεύμα;  </a:t>
            </a:r>
            <a:endParaRPr lang="el-GR" sz="3100" b="1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34744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5100" dirty="0" smtClean="0">
                <a:solidFill>
                  <a:srgbClr val="002060"/>
                </a:solidFill>
                <a:latin typeface="Comic Sans MS" pitchFamily="66" charset="0"/>
              </a:rPr>
              <a:t>Υδατάνθρακες    </a:t>
            </a:r>
            <a:r>
              <a:rPr lang="en-US" sz="51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el-GR" sz="5100" dirty="0" smtClean="0">
                <a:solidFill>
                  <a:srgbClr val="009900"/>
                </a:solidFill>
                <a:latin typeface="Comic Sans MS" pitchFamily="66" charset="0"/>
              </a:rPr>
              <a:t>Πρωτεΐνες          </a:t>
            </a:r>
            <a:r>
              <a:rPr lang="en-US" sz="51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l-GR" sz="5100" spc="-20" dirty="0" smtClean="0">
                <a:solidFill>
                  <a:srgbClr val="002060"/>
                </a:solidFill>
                <a:latin typeface="Comic Sans MS" pitchFamily="66" charset="0"/>
              </a:rPr>
              <a:t>Λίπη</a:t>
            </a:r>
            <a:r>
              <a:rPr lang="el-GR" sz="51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l-GR" sz="3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     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Αμυλούχες τροφές                             </a:t>
            </a: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Γάλα &amp; Γαλακτοκομικά          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Ελαιόλαδο, Ελιές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Αβοκάντο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(Ψωμί, Δημητριακά Πρωινού,                               </a:t>
            </a:r>
            <a:r>
              <a:rPr lang="el-GR" sz="2400" dirty="0" smtClean="0">
                <a:solidFill>
                  <a:srgbClr val="009900"/>
                </a:solidFill>
                <a:latin typeface="Comic Sans MS" pitchFamily="66" charset="0"/>
              </a:rPr>
              <a:t>Αυγό                                 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Καρπούς, Σπόρια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      Ρύζι, Ζυμαρικά)                                                                                 και τα προϊόντα τους    (ταχίνι,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φυστικοβούτυρο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200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3400" i="1" dirty="0" smtClean="0">
                <a:solidFill>
                  <a:srgbClr val="002060"/>
                </a:solidFill>
                <a:latin typeface="Comic Sans MS" pitchFamily="66" charset="0"/>
              </a:rPr>
              <a:t>Φροντίζουμε να είναι καλής ποιότητας!!!</a:t>
            </a:r>
            <a:endParaRPr lang="en-US" sz="3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2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088232" cy="19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016224" cy="19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37312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Συν 3"/>
          <p:cNvSpPr/>
          <p:nvPr/>
        </p:nvSpPr>
        <p:spPr>
          <a:xfrm>
            <a:off x="3095836" y="2996952"/>
            <a:ext cx="360040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94037"/>
            <a:ext cx="2857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0" y="2276873"/>
            <a:ext cx="2016224" cy="19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 pitchFamily="66" charset="0"/>
              </a:rPr>
              <a:t>Ο Οδηγός της Καλής Διατροφής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57" y="5888143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880618" y="2696070"/>
            <a:ext cx="1904568" cy="4554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</a:t>
            </a:r>
            <a:r>
              <a:rPr lang="en-US" sz="1400" b="1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Αμυλούχες τροφές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23528" y="2696070"/>
            <a:ext cx="1809553" cy="455476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</a:t>
            </a:r>
            <a:r>
              <a:rPr lang="el-GR" sz="1400" b="1" dirty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Λαχανικά &amp; Φρούτα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23928" y="5733256"/>
            <a:ext cx="2192600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</a:t>
            </a:r>
            <a:r>
              <a:rPr lang="en-US" sz="1400" b="1" dirty="0" smtClean="0">
                <a:solidFill>
                  <a:srgbClr val="002060"/>
                </a:solidFill>
                <a:latin typeface="Comic Sans MS" pitchFamily="66" charset="0"/>
              </a:rPr>
              <a:t>3</a:t>
            </a:r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: Γάλα &amp; Γαλακτοκομικά προϊόντα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27584" y="5538976"/>
            <a:ext cx="2049169" cy="698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4: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Πρωτεϊνούχες τροφές 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732240" y="4653136"/>
            <a:ext cx="2160240" cy="697473"/>
          </a:xfrm>
          <a:prstGeom prst="rect">
            <a:avLst/>
          </a:prstGeom>
          <a:solidFill>
            <a:srgbClr val="A988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Ομάδα 5: </a:t>
            </a:r>
          </a:p>
          <a:p>
            <a:pPr algn="ctr"/>
            <a:r>
              <a:rPr lang="el-GR" sz="1400" b="1" dirty="0" smtClean="0">
                <a:solidFill>
                  <a:srgbClr val="002060"/>
                </a:solidFill>
                <a:latin typeface="Comic Sans MS" pitchFamily="66" charset="0"/>
              </a:rPr>
              <a:t>Λίπη &amp; Έλαια</a:t>
            </a:r>
            <a:endParaRPr lang="el-GR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 flipV="1">
            <a:off x="4932040" y="5074437"/>
            <a:ext cx="705385" cy="84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2117610" y="3038813"/>
            <a:ext cx="366158" cy="563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 descr="C:\Users\ekoutantou\Desktop\ΠΙΑΤΟ 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910031" cy="36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Ευθύγραμμο βέλος σύνδεσης 11"/>
          <p:cNvCxnSpPr/>
          <p:nvPr/>
        </p:nvCxnSpPr>
        <p:spPr>
          <a:xfrm flipV="1">
            <a:off x="2195736" y="4581128"/>
            <a:ext cx="1584176" cy="95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 flipH="1" flipV="1">
            <a:off x="5220072" y="4581128"/>
            <a:ext cx="417353" cy="1152128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 flipV="1">
            <a:off x="5724128" y="4293096"/>
            <a:ext cx="1224136" cy="576064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5" idx="1"/>
          </p:cNvCxnSpPr>
          <p:nvPr/>
        </p:nvCxnSpPr>
        <p:spPr>
          <a:xfrm flipH="1">
            <a:off x="6300192" y="2923808"/>
            <a:ext cx="580426" cy="11500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8985"/>
            <a:ext cx="7645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 pitchFamily="66" charset="0"/>
              </a:rPr>
              <a:t>Ο Οδηγός της Καλής Διατροφής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l-G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buClr>
                <a:srgbClr val="006600"/>
              </a:buClr>
              <a:buFontTx/>
              <a:buChar char="-"/>
            </a:pP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Βοηθά να έχουμε περισσότερο ισορροπημένη διατροφή </a:t>
            </a:r>
          </a:p>
          <a:p>
            <a:pPr marL="0" indent="0" algn="just">
              <a:spcBef>
                <a:spcPts val="0"/>
              </a:spcBef>
              <a:buClr>
                <a:srgbClr val="006600"/>
              </a:buClr>
              <a:buNone/>
            </a:pPr>
            <a:endParaRPr lang="el-GR" sz="20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Tx/>
              <a:buChar char="-"/>
            </a:pP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Δείχνει τις ποσότητες που χρειαζόμαστε από κάθε ομάδα τροφίμων.</a:t>
            </a: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el-GR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buFontTx/>
              <a:buChar char="-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Συνδυάστε </a:t>
            </a: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τουλάχιστον 3 ομάδες τροφίμων στο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πρωινό </a:t>
            </a: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γεύμα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28030"/>
            <a:ext cx="13681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28030"/>
            <a:ext cx="151216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803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Σταυρός 5"/>
          <p:cNvSpPr/>
          <p:nvPr/>
        </p:nvSpPr>
        <p:spPr>
          <a:xfrm>
            <a:off x="2948636" y="4672971"/>
            <a:ext cx="457200" cy="457200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Σταυρός 13"/>
          <p:cNvSpPr/>
          <p:nvPr/>
        </p:nvSpPr>
        <p:spPr>
          <a:xfrm>
            <a:off x="5436096" y="4711498"/>
            <a:ext cx="457200" cy="457200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16845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63464" y="2144359"/>
            <a:ext cx="1937320" cy="618244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Ομάδ</a:t>
            </a:r>
            <a:r>
              <a:rPr lang="el-GR" sz="1400" b="1" dirty="0">
                <a:solidFill>
                  <a:prstClr val="white"/>
                </a:solidFill>
                <a:latin typeface="Comic Sans MS" pitchFamily="66" charset="0"/>
              </a:rPr>
              <a:t>α</a:t>
            </a:r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  <a:latin typeface="Comic Sans MS" pitchFamily="66" charset="0"/>
              </a:rPr>
              <a:t>1</a:t>
            </a:r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Φρούτα &amp; </a:t>
            </a:r>
            <a:r>
              <a:rPr lang="el-GR" sz="1400" b="1" dirty="0">
                <a:solidFill>
                  <a:prstClr val="white"/>
                </a:solidFill>
                <a:latin typeface="Comic Sans MS" pitchFamily="66" charset="0"/>
              </a:rPr>
              <a:t>Λ</a:t>
            </a:r>
            <a:r>
              <a:rPr lang="el-GR" sz="1400" b="1" dirty="0" smtClean="0">
                <a:solidFill>
                  <a:prstClr val="white"/>
                </a:solidFill>
                <a:latin typeface="Comic Sans MS" pitchFamily="66" charset="0"/>
              </a:rPr>
              <a:t>αχανικά</a:t>
            </a:r>
            <a:endParaRPr lang="el-GR" sz="1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07804" y="1935679"/>
            <a:ext cx="5544616" cy="144016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Συμπεριλάβετε στο πρωινό σας φρούτο εποχής ή, προσθέστε στα δημητριακά πρωινού αποξηραμένα φρούτα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(για παράδειγμα: σταφίδες, δαμάσκηνα, βερίκοκο, σύκο), </a:t>
            </a: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χωρίς πρόσθετη ζάχαρη.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785401" y="4077072"/>
            <a:ext cx="5544616" cy="1633927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Προσθέστε λαχανικά στο τοστ ή την ομελέτα </a:t>
            </a:r>
            <a:r>
              <a:rPr lang="el-GR" i="1" dirty="0" smtClean="0">
                <a:solidFill>
                  <a:prstClr val="white"/>
                </a:solidFill>
                <a:latin typeface="Comic Sans MS" pitchFamily="66" charset="0"/>
              </a:rPr>
              <a:t>(μαρούλι, τομάτα, αγγούρι, μανιτάρια κ.α.)</a:t>
            </a:r>
            <a:endParaRPr lang="el-GR" sz="1600" i="1" dirty="0">
              <a:solidFill>
                <a:prstClr val="white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l-GR" b="1" dirty="0" smtClean="0">
                <a:solidFill>
                  <a:prstClr val="white"/>
                </a:solidFill>
                <a:latin typeface="Comic Sans MS" pitchFamily="66" charset="0"/>
              </a:rPr>
              <a:t>Συνδυάστε τα χρώματα των Φρούτων &amp; των Λαχανικών στο γεύμα σας!</a:t>
            </a:r>
            <a:endParaRPr lang="el-G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609737" y="3861048"/>
            <a:ext cx="5904656" cy="2061131"/>
          </a:xfrm>
          <a:prstGeom prst="fram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Πλαίσιο 16"/>
          <p:cNvSpPr/>
          <p:nvPr/>
        </p:nvSpPr>
        <p:spPr>
          <a:xfrm>
            <a:off x="2595194" y="1772816"/>
            <a:ext cx="5868317" cy="1800200"/>
          </a:xfrm>
          <a:prstGeom prst="fram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10242" name="Picture 2" descr="C:\Users\ekoutantou\Desktop\Λαχανικά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4012"/>
            <a:ext cx="2081336" cy="25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CADAE">
                    <a:shade val="75000"/>
                  </a:srgbClr>
                </a:solidFill>
                <a:latin typeface="Comic Sans MS" pitchFamily="66" charset="0"/>
              </a:rPr>
              <a:t>Ο Οδηγός της Καλής Διατροφής στο Πρωινό μου!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84449"/>
            <a:ext cx="8734744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4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090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22224" y="2204864"/>
            <a:ext cx="1904568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rgbClr val="000000"/>
                </a:solidFill>
                <a:latin typeface="Comic Sans MS" pitchFamily="66" charset="0"/>
              </a:rPr>
              <a:t>Ομάδα </a:t>
            </a:r>
            <a:r>
              <a:rPr lang="en-US" sz="1400" b="1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l-GR" sz="1400" b="1" dirty="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l-GR" sz="1400" b="1" dirty="0" smtClean="0">
                <a:solidFill>
                  <a:srgbClr val="000000"/>
                </a:solidFill>
                <a:latin typeface="Comic Sans MS" pitchFamily="66" charset="0"/>
              </a:rPr>
              <a:t>Αμυλούχες τροφές</a:t>
            </a:r>
            <a:endParaRPr lang="el-GR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920272" y="2031844"/>
            <a:ext cx="56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Καταναλώστε κάθε πρωί: ψωμί</a:t>
            </a: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ή </a:t>
            </a: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δημητριακά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πρωινού ή  ρύζι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</a:t>
            </a:r>
            <a:r>
              <a:rPr lang="el-GR" sz="1600" b="1" i="1" u="sng" dirty="0" smtClean="0">
                <a:solidFill>
                  <a:prstClr val="white"/>
                </a:solidFill>
                <a:latin typeface="Comic Sans MS" pitchFamily="66" charset="0"/>
              </a:rPr>
              <a:t>ρυζό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γαλο),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ζυμαρικά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(γάλα με </a:t>
            </a:r>
            <a:r>
              <a:rPr lang="el-GR" sz="1600" b="1" i="1" u="sng" dirty="0" smtClean="0">
                <a:solidFill>
                  <a:prstClr val="white"/>
                </a:solidFill>
                <a:latin typeface="Comic Sans MS" pitchFamily="66" charset="0"/>
              </a:rPr>
              <a:t>χυλοπίτες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 ή </a:t>
            </a:r>
            <a:r>
              <a:rPr lang="el-GR" sz="1600" b="1" i="1" u="sng" dirty="0" smtClean="0">
                <a:solidFill>
                  <a:prstClr val="white"/>
                </a:solidFill>
                <a:latin typeface="Comic Sans MS" pitchFamily="66" charset="0"/>
              </a:rPr>
              <a:t>κουσκούς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)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και άλλες αμυλούχες τροφές.</a:t>
            </a:r>
            <a:endParaRPr lang="el-GR" sz="1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964611" y="3587942"/>
            <a:ext cx="5544616" cy="236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Προτιμήστε: </a:t>
            </a:r>
          </a:p>
          <a:p>
            <a:pPr marL="285750" indent="-285750">
              <a:buFontTx/>
              <a:buChar char="-"/>
            </a:pP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Π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ροϊόντα ολικής άλεσης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(όπως: ψωμί ή νιφάδες σίτου ολικής άλεσης) </a:t>
            </a:r>
          </a:p>
          <a:p>
            <a:pPr marL="285750" indent="-285750">
              <a:buFontTx/>
              <a:buChar char="-"/>
            </a:pPr>
            <a:r>
              <a:rPr lang="el-GR" sz="1600" b="1" dirty="0">
                <a:solidFill>
                  <a:prstClr val="white"/>
                </a:solidFill>
                <a:latin typeface="Comic Sans MS" pitchFamily="66" charset="0"/>
              </a:rPr>
              <a:t>Ά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λλες επιλογές πλούσιες σε φυτικές ίνες </a:t>
            </a:r>
            <a:r>
              <a:rPr lang="el-GR" sz="1600" b="1" i="1" dirty="0" smtClean="0">
                <a:solidFill>
                  <a:prstClr val="white"/>
                </a:solidFill>
                <a:latin typeface="Comic Sans MS" pitchFamily="66" charset="0"/>
              </a:rPr>
              <a:t>(όπως: νιφάδες βρώμης, ψωμί ή παξιμάδι σίκαλης, κρίθινο ή χαρουπιού), </a:t>
            </a:r>
            <a:r>
              <a:rPr lang="el-GR" sz="1600" b="1" dirty="0" smtClean="0">
                <a:solidFill>
                  <a:prstClr val="white"/>
                </a:solidFill>
                <a:latin typeface="Comic Sans MS" pitchFamily="66" charset="0"/>
              </a:rPr>
              <a:t>με χαμηλή περιεκτικότητα σε πρόσθετο λίπος, αλάτι και ζάχαρη. </a:t>
            </a:r>
            <a:endParaRPr lang="el-GR" sz="1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Πλαίσιο 6"/>
          <p:cNvSpPr/>
          <p:nvPr/>
        </p:nvSpPr>
        <p:spPr>
          <a:xfrm>
            <a:off x="2733800" y="1844825"/>
            <a:ext cx="6014664" cy="1440159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Πλαίσιο 12"/>
          <p:cNvSpPr/>
          <p:nvPr/>
        </p:nvSpPr>
        <p:spPr>
          <a:xfrm>
            <a:off x="2749696" y="3501008"/>
            <a:ext cx="6025327" cy="244827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1028" name="Picture 4" descr="C:\Users\ekoutantou\Desktop\ΨΩΜΙ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9" y="3111965"/>
            <a:ext cx="2355918" cy="28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892</TotalTime>
  <Words>1044</Words>
  <Application>Microsoft Office PowerPoint</Application>
  <PresentationFormat>Προβολή στην οθόνη (4:3)</PresentationFormat>
  <Paragraphs>159</Paragraphs>
  <Slides>20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Δημοτικός</vt:lpstr>
      <vt:lpstr>1_Δημοτικός</vt:lpstr>
      <vt:lpstr>2_Δημοτικός</vt:lpstr>
      <vt:lpstr>3_Δημοτικός</vt:lpstr>
      <vt:lpstr>Η σημασία του  Πρωινού Γεύματος </vt:lpstr>
      <vt:lpstr>Πρωινό Γεύμα</vt:lpstr>
      <vt:lpstr>Πρωινό Γεύμα: Είναι σημαντικό;</vt:lpstr>
      <vt:lpstr>Πρωινό Γεύμα: Είναι σημαντικό;</vt:lpstr>
      <vt:lpstr>  Τι θρεπτικά συστατικά χρειάζεται να περιλαμβάνει ένα Ισορροπημένο Πρωινό Γεύμα;  </vt:lpstr>
      <vt:lpstr>Ο Οδηγός της Καλής Διατροφής</vt:lpstr>
      <vt:lpstr>Ο Οδηγός της Καλής Διατροφής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Ο Οδηγός της Καλής Διατροφής στο Πρωινό μου!</vt:lpstr>
      <vt:lpstr>Επίλογος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σημασία του πρωινού γεύματος</dc:title>
  <dc:creator>Ειρήνη Κουτάντου</dc:creator>
  <cp:lastModifiedBy>Νοσηλευτική Ειδικότητα</cp:lastModifiedBy>
  <cp:revision>70</cp:revision>
  <cp:lastPrinted>2021-06-08T09:12:26Z</cp:lastPrinted>
  <dcterms:created xsi:type="dcterms:W3CDTF">2021-06-08T06:37:16Z</dcterms:created>
  <dcterms:modified xsi:type="dcterms:W3CDTF">2022-11-25T11:02:13Z</dcterms:modified>
</cp:coreProperties>
</file>