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81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B737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457198"/>
            <a:ext cx="2377440" cy="6583680"/>
          </a:xfrm>
          <a:custGeom>
            <a:avLst/>
            <a:gdLst/>
            <a:ahLst/>
            <a:cxnLst/>
            <a:rect l="l" t="t" r="r" b="b"/>
            <a:pathLst>
              <a:path w="2377440" h="6583680">
                <a:moveTo>
                  <a:pt x="2377439" y="6583679"/>
                </a:moveTo>
                <a:lnTo>
                  <a:pt x="0" y="6583679"/>
                </a:lnTo>
                <a:lnTo>
                  <a:pt x="0" y="0"/>
                </a:lnTo>
                <a:lnTo>
                  <a:pt x="2377439" y="0"/>
                </a:lnTo>
                <a:lnTo>
                  <a:pt x="2377439" y="6583679"/>
                </a:lnTo>
                <a:close/>
              </a:path>
            </a:pathLst>
          </a:custGeom>
          <a:solidFill>
            <a:srgbClr val="73C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7178040"/>
            <a:ext cx="2377440" cy="137160"/>
          </a:xfrm>
          <a:custGeom>
            <a:avLst/>
            <a:gdLst/>
            <a:ahLst/>
            <a:cxnLst/>
            <a:rect l="l" t="t" r="r" b="b"/>
            <a:pathLst>
              <a:path w="2377440" h="137159">
                <a:moveTo>
                  <a:pt x="2377439" y="137159"/>
                </a:moveTo>
                <a:lnTo>
                  <a:pt x="0" y="137159"/>
                </a:lnTo>
                <a:lnTo>
                  <a:pt x="0" y="0"/>
                </a:lnTo>
                <a:lnTo>
                  <a:pt x="2377439" y="0"/>
                </a:lnTo>
                <a:lnTo>
                  <a:pt x="2377439" y="137159"/>
                </a:lnTo>
                <a:close/>
              </a:path>
            </a:pathLst>
          </a:custGeom>
          <a:solidFill>
            <a:srgbClr val="73C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124700" y="7086600"/>
            <a:ext cx="2468880" cy="228600"/>
          </a:xfrm>
          <a:custGeom>
            <a:avLst/>
            <a:gdLst/>
            <a:ahLst/>
            <a:cxnLst/>
            <a:rect l="l" t="t" r="r" b="b"/>
            <a:pathLst>
              <a:path w="2468879" h="228600">
                <a:moveTo>
                  <a:pt x="2468879" y="228599"/>
                </a:moveTo>
                <a:lnTo>
                  <a:pt x="0" y="228599"/>
                </a:lnTo>
                <a:lnTo>
                  <a:pt x="0" y="0"/>
                </a:lnTo>
                <a:lnTo>
                  <a:pt x="2468879" y="0"/>
                </a:lnTo>
                <a:lnTo>
                  <a:pt x="2468879" y="228599"/>
                </a:lnTo>
                <a:close/>
              </a:path>
            </a:pathLst>
          </a:custGeom>
          <a:solidFill>
            <a:srgbClr val="73C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737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737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B737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7178040"/>
            <a:ext cx="9144000" cy="137160"/>
          </a:xfrm>
          <a:custGeom>
            <a:avLst/>
            <a:gdLst/>
            <a:ahLst/>
            <a:cxnLst/>
            <a:rect l="l" t="t" r="r" b="b"/>
            <a:pathLst>
              <a:path w="9144000" h="137159">
                <a:moveTo>
                  <a:pt x="9143999" y="137159"/>
                </a:moveTo>
                <a:lnTo>
                  <a:pt x="0" y="137159"/>
                </a:lnTo>
                <a:lnTo>
                  <a:pt x="0" y="0"/>
                </a:lnTo>
                <a:lnTo>
                  <a:pt x="9143999" y="0"/>
                </a:lnTo>
                <a:lnTo>
                  <a:pt x="9143999" y="137159"/>
                </a:lnTo>
                <a:close/>
              </a:path>
            </a:pathLst>
          </a:custGeom>
          <a:solidFill>
            <a:srgbClr val="73C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57598" y="457198"/>
            <a:ext cx="2834640" cy="2606040"/>
          </a:xfrm>
          <a:custGeom>
            <a:avLst/>
            <a:gdLst/>
            <a:ahLst/>
            <a:cxnLst/>
            <a:rect l="l" t="t" r="r" b="b"/>
            <a:pathLst>
              <a:path w="2834640" h="2606040">
                <a:moveTo>
                  <a:pt x="2834642" y="2606039"/>
                </a:moveTo>
                <a:lnTo>
                  <a:pt x="0" y="2606039"/>
                </a:lnTo>
                <a:lnTo>
                  <a:pt x="0" y="0"/>
                </a:lnTo>
                <a:lnTo>
                  <a:pt x="2834642" y="0"/>
                </a:lnTo>
                <a:lnTo>
                  <a:pt x="2834642" y="2606039"/>
                </a:lnTo>
                <a:close/>
              </a:path>
            </a:pathLst>
          </a:custGeom>
          <a:solidFill>
            <a:srgbClr val="73C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" y="2875454"/>
            <a:ext cx="1910899" cy="16832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73513" y="478290"/>
            <a:ext cx="120078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B737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11461" y="552061"/>
            <a:ext cx="375285" cy="7715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45720">
              <a:lnSpc>
                <a:spcPct val="100000"/>
              </a:lnSpc>
            </a:pPr>
            <a:r>
              <a:rPr sz="700" spc="-10" dirty="0">
                <a:solidFill>
                  <a:srgbClr val="D8D8D8"/>
                </a:solidFill>
                <a:latin typeface="Verdana"/>
                <a:cs typeface="Verdana"/>
              </a:rPr>
              <a:t>ΤΟΠΟΘΕΤΗΣΤΕ</a:t>
            </a:r>
            <a:endParaRPr sz="700">
              <a:latin typeface="Verdana"/>
              <a:cs typeface="Verdana"/>
            </a:endParaRPr>
          </a:p>
          <a:p>
            <a:pPr marL="289560" indent="-290195">
              <a:lnSpc>
                <a:spcPct val="125000"/>
              </a:lnSpc>
            </a:pPr>
            <a:r>
              <a:rPr sz="700" spc="-10" dirty="0">
                <a:solidFill>
                  <a:srgbClr val="D8D8D8"/>
                </a:solidFill>
                <a:latin typeface="Verdana"/>
                <a:cs typeface="Verdana"/>
              </a:rPr>
              <a:t>ΓΡΑΜΜΑΤΟΣΗΜΟ </a:t>
            </a:r>
            <a:r>
              <a:rPr sz="700" spc="-25" dirty="0">
                <a:solidFill>
                  <a:srgbClr val="D8D8D8"/>
                </a:solidFill>
                <a:latin typeface="Verdana"/>
                <a:cs typeface="Verdana"/>
              </a:rPr>
              <a:t>ΕΔΩ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ΠΡΟΛΗΨΗ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49200" y="6166934"/>
            <a:ext cx="20935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95959"/>
                </a:solidFill>
                <a:latin typeface="Arial"/>
                <a:cs typeface="Arial"/>
              </a:rPr>
              <a:t>Διεύθυνση</a:t>
            </a:r>
            <a:r>
              <a:rPr sz="1200" b="1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595959"/>
                </a:solidFill>
                <a:latin typeface="Arial"/>
                <a:cs typeface="Arial"/>
              </a:rPr>
              <a:t>Δημόσιας</a:t>
            </a:r>
            <a:r>
              <a:rPr sz="1200" b="1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Arial"/>
                <a:cs typeface="Arial"/>
              </a:rPr>
              <a:t>Υγείας</a:t>
            </a:r>
            <a:endParaRPr sz="12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955"/>
              </a:spcBef>
            </a:pPr>
            <a:r>
              <a:rPr sz="1200" b="1" dirty="0">
                <a:solidFill>
                  <a:srgbClr val="595959"/>
                </a:solidFill>
                <a:latin typeface="Arial"/>
                <a:cs typeface="Arial"/>
              </a:rPr>
              <a:t>7</a:t>
            </a:r>
            <a:r>
              <a:rPr sz="1200" b="1" baseline="31250" dirty="0">
                <a:solidFill>
                  <a:srgbClr val="595959"/>
                </a:solidFill>
                <a:latin typeface="Arial"/>
                <a:cs typeface="Arial"/>
              </a:rPr>
              <a:t>ης</a:t>
            </a:r>
            <a:r>
              <a:rPr sz="1200" b="1" spc="127" baseline="312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Arial"/>
                <a:cs typeface="Arial"/>
              </a:rPr>
              <a:t>ΥΠΕ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06654" y="686231"/>
            <a:ext cx="2013585" cy="2285562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6364" marR="118745" algn="ctr">
              <a:lnSpc>
                <a:spcPct val="103000"/>
              </a:lnSpc>
              <a:spcBef>
                <a:spcPts val="10"/>
              </a:spcBef>
            </a:pPr>
            <a:r>
              <a:rPr sz="2400" b="1" spc="-40" dirty="0">
                <a:solidFill>
                  <a:srgbClr val="595959"/>
                </a:solidFill>
                <a:latin typeface="Arial"/>
                <a:cs typeface="Arial"/>
              </a:rPr>
              <a:t>ΣΤΟΜΑΤΙΚΗ </a:t>
            </a:r>
            <a:r>
              <a:rPr sz="2400" b="1" spc="-10" dirty="0">
                <a:solidFill>
                  <a:srgbClr val="595959"/>
                </a:solidFill>
                <a:latin typeface="Arial"/>
                <a:cs typeface="Arial"/>
              </a:rPr>
              <a:t>ΥΓΙΕΙΝΗ</a:t>
            </a:r>
            <a:endParaRPr sz="2400" dirty="0">
              <a:latin typeface="Arial"/>
              <a:cs typeface="Arial"/>
            </a:endParaRPr>
          </a:p>
          <a:p>
            <a:pPr marL="12700" marR="5080" algn="ctr">
              <a:lnSpc>
                <a:spcPct val="103000"/>
              </a:lnSpc>
            </a:pPr>
            <a:r>
              <a:rPr lang="el-GR" sz="2400" b="1" dirty="0">
                <a:solidFill>
                  <a:srgbClr val="2B7371"/>
                </a:solidFill>
                <a:latin typeface="Arial"/>
                <a:cs typeface="Arial"/>
              </a:rPr>
              <a:t>ΟΔΗΓΙΕΣ </a:t>
            </a:r>
            <a:r>
              <a:rPr sz="2400" b="1" dirty="0">
                <a:solidFill>
                  <a:srgbClr val="2B7371"/>
                </a:solidFill>
                <a:latin typeface="Arial"/>
                <a:cs typeface="Arial"/>
              </a:rPr>
              <a:t>ΓΙΑ</a:t>
            </a:r>
            <a:r>
              <a:rPr sz="2400" b="1" spc="-35" dirty="0">
                <a:solidFill>
                  <a:srgbClr val="2B737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B7371"/>
                </a:solidFill>
                <a:latin typeface="Arial"/>
                <a:cs typeface="Arial"/>
              </a:rPr>
              <a:t>ΓΟΝΕΙΣ</a:t>
            </a:r>
            <a:r>
              <a:rPr sz="2400" b="1" spc="-20" dirty="0">
                <a:solidFill>
                  <a:srgbClr val="2B7371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2B7371"/>
                </a:solidFill>
                <a:latin typeface="Arial"/>
                <a:cs typeface="Arial"/>
              </a:rPr>
              <a:t>&amp; </a:t>
            </a:r>
            <a:r>
              <a:rPr sz="2400" b="1" spc="-10" dirty="0">
                <a:solidFill>
                  <a:srgbClr val="2B7371"/>
                </a:solidFill>
                <a:latin typeface="Arial"/>
                <a:cs typeface="Arial"/>
              </a:rPr>
              <a:t>ΦΡΟΝΤΙΣΤΕΣ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90"/>
              </a:spcBef>
            </a:pPr>
            <a:r>
              <a:rPr sz="2400" b="1" spc="-20" dirty="0">
                <a:solidFill>
                  <a:srgbClr val="2B7371"/>
                </a:solidFill>
                <a:latin typeface="Arial"/>
                <a:cs typeface="Arial"/>
              </a:rPr>
              <a:t>AμεA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879" y="6782902"/>
            <a:ext cx="1947529" cy="618546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3497507" y="3053920"/>
            <a:ext cx="6093684" cy="4123690"/>
            <a:chOff x="3497507" y="3053920"/>
            <a:chExt cx="6093684" cy="412369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56675" y="3429000"/>
              <a:ext cx="2334516" cy="213394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497507" y="3053920"/>
              <a:ext cx="3551554" cy="4123690"/>
            </a:xfrm>
            <a:custGeom>
              <a:avLst/>
              <a:gdLst/>
              <a:ahLst/>
              <a:cxnLst/>
              <a:rect l="l" t="t" r="r" b="b"/>
              <a:pathLst>
                <a:path w="3551554" h="4123690">
                  <a:moveTo>
                    <a:pt x="3551362" y="4123457"/>
                  </a:moveTo>
                  <a:lnTo>
                    <a:pt x="0" y="4123457"/>
                  </a:lnTo>
                  <a:lnTo>
                    <a:pt x="0" y="0"/>
                  </a:lnTo>
                  <a:lnTo>
                    <a:pt x="3551362" y="0"/>
                  </a:lnTo>
                  <a:lnTo>
                    <a:pt x="3551362" y="41234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97507" y="3053920"/>
              <a:ext cx="3551554" cy="4123690"/>
            </a:xfrm>
            <a:custGeom>
              <a:avLst/>
              <a:gdLst/>
              <a:ahLst/>
              <a:cxnLst/>
              <a:rect l="l" t="t" r="r" b="b"/>
              <a:pathLst>
                <a:path w="3551554" h="4123690">
                  <a:moveTo>
                    <a:pt x="0" y="0"/>
                  </a:moveTo>
                  <a:lnTo>
                    <a:pt x="3551362" y="0"/>
                  </a:lnTo>
                  <a:lnTo>
                    <a:pt x="3551362" y="4123457"/>
                  </a:lnTo>
                  <a:lnTo>
                    <a:pt x="0" y="412345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13071" y="860252"/>
            <a:ext cx="2373325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marR="5080" indent="-31940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9405" algn="l"/>
              </a:tabLst>
            </a:pPr>
            <a:r>
              <a:rPr lang="el-GR" sz="1200" b="1" spc="-45" dirty="0">
                <a:solidFill>
                  <a:srgbClr val="595959"/>
                </a:solidFill>
                <a:latin typeface="+mn-lt"/>
                <a:cs typeface="Times New Roman"/>
              </a:rPr>
              <a:t>Υγιεινή Στοματικής Κοιλότητας</a:t>
            </a:r>
          </a:p>
          <a:p>
            <a:pPr marL="319405" marR="5080" indent="-31940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19405" algn="l"/>
              </a:tabLst>
            </a:pPr>
            <a:r>
              <a:rPr lang="el-GR" sz="1200" b="1" spc="-45" dirty="0">
                <a:solidFill>
                  <a:srgbClr val="595959"/>
                </a:solidFill>
                <a:latin typeface="+mn-lt"/>
                <a:cs typeface="Times New Roman"/>
              </a:rPr>
              <a:t>Βούρτσισμα 2 φορές /ημερησίως</a:t>
            </a:r>
            <a:endParaRPr sz="1200" dirty="0">
              <a:latin typeface="+mn-lt"/>
              <a:cs typeface="Times New Roman"/>
            </a:endParaRPr>
          </a:p>
          <a:p>
            <a:pPr marL="332105" indent="-319405" algn="just">
              <a:lnSpc>
                <a:spcPct val="100000"/>
              </a:lnSpc>
              <a:buFont typeface="Arial"/>
              <a:buChar char="•"/>
              <a:tabLst>
                <a:tab pos="332105" algn="l"/>
              </a:tabLst>
            </a:pPr>
            <a:r>
              <a:rPr sz="1200" b="1" spc="-10" dirty="0">
                <a:solidFill>
                  <a:srgbClr val="595959"/>
                </a:solidFill>
                <a:latin typeface="+mn-lt"/>
                <a:cs typeface="Times New Roman"/>
              </a:rPr>
              <a:t>Επίσκεψη </a:t>
            </a:r>
            <a:r>
              <a:rPr sz="1200" b="1" dirty="0">
                <a:solidFill>
                  <a:srgbClr val="595959"/>
                </a:solidFill>
                <a:latin typeface="+mn-lt"/>
                <a:cs typeface="Times New Roman"/>
              </a:rPr>
              <a:t>στο</a:t>
            </a:r>
            <a:r>
              <a:rPr sz="1200" b="1" spc="-5" dirty="0">
                <a:solidFill>
                  <a:srgbClr val="595959"/>
                </a:solidFill>
                <a:latin typeface="+mn-lt"/>
                <a:cs typeface="Times New Roman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+mn-lt"/>
                <a:cs typeface="Times New Roman"/>
              </a:rPr>
              <a:t>οδοντ</a:t>
            </a:r>
            <a:r>
              <a:rPr sz="1200" b="1" cap="small" spc="-10" dirty="0">
                <a:solidFill>
                  <a:srgbClr val="595959"/>
                </a:solidFill>
                <a:latin typeface="+mn-lt"/>
                <a:cs typeface="Times New Roman"/>
              </a:rPr>
              <a:t>ι</a:t>
            </a:r>
            <a:r>
              <a:rPr sz="1200" b="1" spc="-10" dirty="0">
                <a:solidFill>
                  <a:srgbClr val="595959"/>
                </a:solidFill>
                <a:latin typeface="+mn-lt"/>
                <a:cs typeface="Times New Roman"/>
              </a:rPr>
              <a:t>ατρείο:</a:t>
            </a:r>
            <a:endParaRPr sz="1200" dirty="0">
              <a:latin typeface="+mn-lt"/>
              <a:cs typeface="Times New Roman"/>
            </a:endParaRPr>
          </a:p>
          <a:p>
            <a:pPr marL="332740" algn="just">
              <a:lnSpc>
                <a:spcPct val="100000"/>
              </a:lnSpc>
            </a:pPr>
            <a:r>
              <a:rPr sz="1200" dirty="0">
                <a:solidFill>
                  <a:srgbClr val="595959"/>
                </a:solidFill>
                <a:latin typeface="+mn-lt"/>
                <a:cs typeface="Times New Roman"/>
              </a:rPr>
              <a:t>Προετοιμασία</a:t>
            </a:r>
            <a:r>
              <a:rPr sz="1200" spc="-50" dirty="0">
                <a:solidFill>
                  <a:srgbClr val="595959"/>
                </a:solidFill>
                <a:latin typeface="+mn-lt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+mn-lt"/>
                <a:cs typeface="Times New Roman"/>
              </a:rPr>
              <a:t>του</a:t>
            </a:r>
            <a:r>
              <a:rPr sz="1200" spc="-45" dirty="0">
                <a:solidFill>
                  <a:srgbClr val="595959"/>
                </a:solidFill>
                <a:latin typeface="+mn-lt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+mn-lt"/>
                <a:cs typeface="Times New Roman"/>
              </a:rPr>
              <a:t>παιδιού.</a:t>
            </a:r>
            <a:endParaRPr sz="1200" dirty="0">
              <a:latin typeface="+mn-lt"/>
              <a:cs typeface="Times New Roman"/>
            </a:endParaRPr>
          </a:p>
          <a:p>
            <a:pPr marL="332740" marR="67945" indent="-320675" algn="just">
              <a:lnSpc>
                <a:spcPct val="100000"/>
              </a:lnSpc>
              <a:buFont typeface="Arial"/>
              <a:buChar char="•"/>
              <a:tabLst>
                <a:tab pos="332740" algn="l"/>
              </a:tabLst>
            </a:pPr>
            <a:r>
              <a:rPr sz="1200" b="1" dirty="0" err="1">
                <a:solidFill>
                  <a:srgbClr val="595959"/>
                </a:solidFill>
                <a:latin typeface="+mn-lt"/>
                <a:cs typeface="Times New Roman"/>
              </a:rPr>
              <a:t>ΦθορίωσηSealants</a:t>
            </a:r>
            <a:r>
              <a:rPr sz="1200" b="1" spc="-40" dirty="0">
                <a:solidFill>
                  <a:srgbClr val="595959"/>
                </a:solidFill>
                <a:latin typeface="+mn-lt"/>
                <a:cs typeface="Times New Roman"/>
              </a:rPr>
              <a:t> </a:t>
            </a:r>
            <a:r>
              <a:rPr sz="1200" spc="-40" dirty="0">
                <a:solidFill>
                  <a:srgbClr val="595959"/>
                </a:solidFill>
                <a:latin typeface="+mn-lt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+mn-lt"/>
                <a:cs typeface="Times New Roman"/>
              </a:rPr>
              <a:t>προληπτικά σφραγίσματα</a:t>
            </a:r>
            <a:endParaRPr sz="1200" dirty="0">
              <a:latin typeface="+mn-lt"/>
              <a:cs typeface="Times New Roman"/>
            </a:endParaRPr>
          </a:p>
          <a:p>
            <a:pPr marL="332105" indent="-319405" algn="just">
              <a:lnSpc>
                <a:spcPct val="100000"/>
              </a:lnSpc>
              <a:buFont typeface="Arial"/>
              <a:buChar char="•"/>
              <a:tabLst>
                <a:tab pos="332105" algn="l"/>
              </a:tabLst>
            </a:pPr>
            <a:r>
              <a:rPr sz="1200" b="1" dirty="0">
                <a:solidFill>
                  <a:srgbClr val="595959"/>
                </a:solidFill>
                <a:latin typeface="+mn-lt"/>
                <a:cs typeface="Times New Roman"/>
              </a:rPr>
              <a:t>Συχνές</a:t>
            </a:r>
            <a:r>
              <a:rPr sz="1200" b="1" spc="-70" dirty="0">
                <a:solidFill>
                  <a:srgbClr val="595959"/>
                </a:solidFill>
                <a:latin typeface="+mn-lt"/>
                <a:cs typeface="Times New Roman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+mn-lt"/>
                <a:cs typeface="Times New Roman"/>
              </a:rPr>
              <a:t>επανεξετάσε</a:t>
            </a:r>
            <a:r>
              <a:rPr sz="1200" b="1" cap="small" spc="-10" dirty="0">
                <a:solidFill>
                  <a:srgbClr val="595959"/>
                </a:solidFill>
                <a:latin typeface="+mn-lt"/>
                <a:cs typeface="Times New Roman"/>
              </a:rPr>
              <a:t>ι</a:t>
            </a:r>
            <a:r>
              <a:rPr sz="1200" b="1" spc="-10" dirty="0">
                <a:solidFill>
                  <a:srgbClr val="595959"/>
                </a:solidFill>
                <a:latin typeface="+mn-lt"/>
                <a:cs typeface="Times New Roman"/>
              </a:rPr>
              <a:t>ς</a:t>
            </a:r>
            <a:endParaRPr sz="1200" dirty="0">
              <a:latin typeface="+mn-lt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821977" y="3070176"/>
            <a:ext cx="2986405" cy="4091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380"/>
              </a:spcBef>
              <a:tabLst>
                <a:tab pos="218440" algn="l"/>
              </a:tabLst>
            </a:pPr>
            <a:r>
              <a:rPr lang="el-GR" sz="1200" b="1" i="1" spc="-4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Οδοντιατρική Λίστα Ελέγχου </a:t>
            </a:r>
          </a:p>
          <a:p>
            <a:pPr marL="218440" marR="5080" indent="-206375">
              <a:lnSpc>
                <a:spcPct val="150000"/>
              </a:lnSpc>
              <a:spcBef>
                <a:spcPts val="380"/>
              </a:spcBef>
              <a:buChar char="•"/>
              <a:tabLst>
                <a:tab pos="218440" algn="l"/>
              </a:tabLst>
            </a:pPr>
            <a:r>
              <a:rPr lang="el-GR" sz="1200" spc="-40" dirty="0">
                <a:solidFill>
                  <a:srgbClr val="595959"/>
                </a:solidFill>
                <a:latin typeface="Microsoft Sans Serif"/>
                <a:cs typeface="Microsoft Sans Serif"/>
              </a:rPr>
              <a:t>Υγιεινή Διατροφή</a:t>
            </a:r>
          </a:p>
          <a:p>
            <a:pPr marL="218440" marR="5080" indent="-206375">
              <a:lnSpc>
                <a:spcPct val="150000"/>
              </a:lnSpc>
              <a:spcBef>
                <a:spcPts val="380"/>
              </a:spcBef>
              <a:buChar char="•"/>
              <a:tabLst>
                <a:tab pos="218440" algn="l"/>
              </a:tabLst>
            </a:pPr>
            <a:r>
              <a:rPr lang="el-GR" sz="1200" spc="-40" dirty="0">
                <a:solidFill>
                  <a:srgbClr val="595959"/>
                </a:solidFill>
                <a:latin typeface="Microsoft Sans Serif"/>
                <a:cs typeface="Microsoft Sans Serif"/>
              </a:rPr>
              <a:t>Βούρτσισμα 2 φορές τη μέρα με φθοριούχο οδοντόπαστα και μαλακή οδοντόβουρτσα</a:t>
            </a:r>
          </a:p>
          <a:p>
            <a:pPr marL="218440" marR="5080" indent="-206375">
              <a:lnSpc>
                <a:spcPct val="150000"/>
              </a:lnSpc>
              <a:spcBef>
                <a:spcPts val="380"/>
              </a:spcBef>
              <a:buChar char="•"/>
              <a:tabLst>
                <a:tab pos="218440" algn="l"/>
              </a:tabLst>
            </a:pPr>
            <a:r>
              <a:rPr lang="el-GR" sz="1200" b="1" i="1" spc="-4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Έλεγχος για ύποπτα συμπτώματα </a:t>
            </a:r>
          </a:p>
          <a:p>
            <a:pPr marL="218440" marR="5080" indent="-206375">
              <a:lnSpc>
                <a:spcPct val="150000"/>
              </a:lnSpc>
              <a:spcBef>
                <a:spcPts val="380"/>
              </a:spcBef>
              <a:buChar char="•"/>
              <a:tabLst>
                <a:tab pos="218440" algn="l"/>
              </a:tabLst>
            </a:pPr>
            <a:r>
              <a:rPr lang="el-GR" sz="1200" spc="-40" dirty="0">
                <a:solidFill>
                  <a:srgbClr val="595959"/>
                </a:solidFill>
                <a:latin typeface="Microsoft Sans Serif"/>
                <a:cs typeface="Microsoft Sans Serif"/>
              </a:rPr>
              <a:t>Ούλα που αιμορραγούν</a:t>
            </a:r>
          </a:p>
          <a:p>
            <a:pPr marL="218440" marR="5080" indent="-206375">
              <a:lnSpc>
                <a:spcPct val="150000"/>
              </a:lnSpc>
              <a:spcBef>
                <a:spcPts val="380"/>
              </a:spcBef>
              <a:buChar char="•"/>
              <a:tabLst>
                <a:tab pos="218440" algn="l"/>
              </a:tabLst>
            </a:pPr>
            <a:r>
              <a:rPr lang="el-GR" sz="1200" spc="-40" dirty="0">
                <a:solidFill>
                  <a:srgbClr val="595959"/>
                </a:solidFill>
                <a:latin typeface="Microsoft Sans Serif"/>
                <a:cs typeface="Microsoft Sans Serif"/>
              </a:rPr>
              <a:t>Δόντια με άλλο χρώμα/χαλασμένα</a:t>
            </a:r>
          </a:p>
          <a:p>
            <a:pPr marL="218440" marR="5080" indent="-206375">
              <a:lnSpc>
                <a:spcPct val="150000"/>
              </a:lnSpc>
              <a:spcBef>
                <a:spcPts val="380"/>
              </a:spcBef>
              <a:buChar char="•"/>
              <a:tabLst>
                <a:tab pos="218440" algn="l"/>
              </a:tabLst>
            </a:pPr>
            <a:r>
              <a:rPr lang="el-GR" sz="1200" spc="-40" dirty="0">
                <a:solidFill>
                  <a:srgbClr val="595959"/>
                </a:solidFill>
                <a:latin typeface="Microsoft Sans Serif"/>
                <a:cs typeface="Microsoft Sans Serif"/>
              </a:rPr>
              <a:t>Επίμονη κακοσμία</a:t>
            </a:r>
          </a:p>
          <a:p>
            <a:pPr marL="218440" marR="5080" indent="-206375">
              <a:lnSpc>
                <a:spcPct val="150000"/>
              </a:lnSpc>
              <a:spcBef>
                <a:spcPts val="380"/>
              </a:spcBef>
              <a:buChar char="•"/>
              <a:tabLst>
                <a:tab pos="218440" algn="l"/>
              </a:tabLst>
            </a:pPr>
            <a:r>
              <a:rPr lang="el-GR" sz="1200" spc="-40" dirty="0">
                <a:solidFill>
                  <a:srgbClr val="595959"/>
                </a:solidFill>
                <a:latin typeface="Microsoft Sans Serif"/>
                <a:cs typeface="Microsoft Sans Serif"/>
              </a:rPr>
              <a:t>Δυσκολία στη μάσηση </a:t>
            </a:r>
          </a:p>
          <a:p>
            <a:pPr marL="12065" marR="5080">
              <a:lnSpc>
                <a:spcPct val="150000"/>
              </a:lnSpc>
              <a:spcBef>
                <a:spcPts val="380"/>
              </a:spcBef>
              <a:tabLst>
                <a:tab pos="218440" algn="l"/>
              </a:tabLst>
            </a:pPr>
            <a:r>
              <a:rPr lang="el-GR" sz="1200" b="1" i="1" spc="-4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Μετά το γεύμα</a:t>
            </a:r>
            <a:r>
              <a:rPr lang="en-US" sz="1200" b="1" i="1" spc="-4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: </a:t>
            </a:r>
          </a:p>
          <a:p>
            <a:pPr marL="218440" marR="5080" indent="-206375">
              <a:lnSpc>
                <a:spcPct val="150000"/>
              </a:lnSpc>
              <a:spcBef>
                <a:spcPts val="380"/>
              </a:spcBef>
              <a:buChar char="•"/>
              <a:tabLst>
                <a:tab pos="218440" algn="l"/>
              </a:tabLst>
            </a:pPr>
            <a:r>
              <a:rPr lang="el-GR" sz="1200" spc="-40" dirty="0">
                <a:solidFill>
                  <a:srgbClr val="595959"/>
                </a:solidFill>
                <a:latin typeface="Microsoft Sans Serif"/>
                <a:cs typeface="Microsoft Sans Serif"/>
              </a:rPr>
              <a:t>Πίνουμε η ξεπλένουμε το στόμα με καθαρό νερό</a:t>
            </a:r>
          </a:p>
          <a:p>
            <a:pPr marL="12065" marR="5080">
              <a:lnSpc>
                <a:spcPct val="150000"/>
              </a:lnSpc>
              <a:spcBef>
                <a:spcPts val="380"/>
              </a:spcBef>
              <a:tabLst>
                <a:tab pos="218440" algn="l"/>
              </a:tabLst>
            </a:pPr>
            <a:r>
              <a:rPr lang="el-GR" sz="1200" b="1" i="1" spc="-4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/>
                <a:cs typeface="Microsoft Sans Serif"/>
              </a:rPr>
              <a:t>Επίσκεψη στον οδοντίατρό 2 φορές τον χρόνο</a:t>
            </a:r>
          </a:p>
        </p:txBody>
      </p:sp>
      <p:sp>
        <p:nvSpPr>
          <p:cNvPr id="29" name="object 29"/>
          <p:cNvSpPr/>
          <p:nvPr/>
        </p:nvSpPr>
        <p:spPr>
          <a:xfrm>
            <a:off x="3210560" y="358140"/>
            <a:ext cx="756920" cy="1164590"/>
          </a:xfrm>
          <a:custGeom>
            <a:avLst/>
            <a:gdLst/>
            <a:ahLst/>
            <a:cxnLst/>
            <a:rect l="l" t="t" r="r" b="b"/>
            <a:pathLst>
              <a:path w="756920" h="1164590">
                <a:moveTo>
                  <a:pt x="756919" y="1164589"/>
                </a:moveTo>
                <a:lnTo>
                  <a:pt x="0" y="1164589"/>
                </a:lnTo>
                <a:lnTo>
                  <a:pt x="0" y="0"/>
                </a:lnTo>
                <a:lnTo>
                  <a:pt x="756919" y="0"/>
                </a:lnTo>
                <a:lnTo>
                  <a:pt x="756919" y="11645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9513" y="2325949"/>
            <a:ext cx="1195156" cy="796770"/>
          </a:xfrm>
          <a:prstGeom prst="rect">
            <a:avLst/>
          </a:prstGeom>
        </p:spPr>
      </p:pic>
      <p:sp>
        <p:nvSpPr>
          <p:cNvPr id="31" name="Ορθογώνιο: Στρογγύλεμα γωνιών 30">
            <a:extLst>
              <a:ext uri="{FF2B5EF4-FFF2-40B4-BE49-F238E27FC236}">
                <a16:creationId xmlns:a16="http://schemas.microsoft.com/office/drawing/2014/main" id="{5621389A-1C13-4559-BD3B-325DF6F84158}"/>
              </a:ext>
            </a:extLst>
          </p:cNvPr>
          <p:cNvSpPr/>
          <p:nvPr/>
        </p:nvSpPr>
        <p:spPr>
          <a:xfrm>
            <a:off x="533400" y="552061"/>
            <a:ext cx="2214185" cy="16265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Καθαρισμός δοντιών έστω και χωρίς</a:t>
            </a:r>
          </a:p>
          <a:p>
            <a:pPr algn="ctr"/>
            <a:r>
              <a:rPr lang="el-GR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οδοντόβουρτσα</a:t>
            </a:r>
          </a:p>
          <a:p>
            <a:pPr algn="ctr"/>
            <a:r>
              <a:rPr lang="el-GR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&amp; οδοντόκρεμα! 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BEA40B-3AD0-4CCF-93CF-BAFABBBF31D5}"/>
              </a:ext>
            </a:extLst>
          </p:cNvPr>
          <p:cNvSpPr txBox="1"/>
          <p:nvPr/>
        </p:nvSpPr>
        <p:spPr>
          <a:xfrm>
            <a:off x="698399" y="2325949"/>
            <a:ext cx="201318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Εάν δεν είναι ανεκτή η χρήση οδοντόκρεμας η οδοντόβουρτσας μπορείτε να καθαρίσετε τα δόντια του παιδιού με μια γάζα εμποτισμένη με στοματικό διάλυμα η ζελέ φθοριούχο.</a:t>
            </a:r>
          </a:p>
          <a:p>
            <a:pPr algn="l"/>
            <a:endParaRPr lang="el-GR" dirty="0">
              <a:latin typeface="+mn-lt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l-GR" sz="1600" dirty="0">
                <a:latin typeface="+mn-lt"/>
              </a:rPr>
              <a:t>Συμβουλευτείτε τον οδοντίατρό σας!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339" y="4618609"/>
            <a:ext cx="2032000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8505" marR="69850" indent="-45593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ΤΟ</a:t>
            </a:r>
            <a:r>
              <a:rPr sz="1200" b="1" spc="-3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ΠΑΙΔΙ</a:t>
            </a:r>
            <a:r>
              <a:rPr sz="1200" b="1" spc="-30" dirty="0">
                <a:solidFill>
                  <a:srgbClr val="2B7371"/>
                </a:solidFill>
                <a:latin typeface="Times New Roman"/>
                <a:cs typeface="Times New Roman"/>
              </a:rPr>
              <a:t> ΚΑΘΕΤΑΙ </a:t>
            </a: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ΣΕ </a:t>
            </a: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ΚΑΡΕΚΛΑ</a:t>
            </a:r>
            <a:endParaRPr sz="1200">
              <a:latin typeface="Times New Roman"/>
              <a:cs typeface="Times New Roman"/>
            </a:endParaRPr>
          </a:p>
          <a:p>
            <a:pPr marL="66040" indent="-63500">
              <a:lnSpc>
                <a:spcPct val="100000"/>
              </a:lnSpc>
              <a:buSzPct val="87500"/>
              <a:buChar char="•"/>
              <a:tabLst>
                <a:tab pos="66040" algn="l"/>
              </a:tabLst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Καθίστε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πίσω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από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παιδί</a:t>
            </a:r>
            <a:endParaRPr sz="1200">
              <a:latin typeface="Times New Roman"/>
              <a:cs typeface="Times New Roman"/>
            </a:endParaRPr>
          </a:p>
          <a:p>
            <a:pPr marL="66040" marR="5080" indent="-53975">
              <a:lnSpc>
                <a:spcPct val="100000"/>
              </a:lnSpc>
              <a:buChar char="•"/>
              <a:tabLst>
                <a:tab pos="66040" algn="l"/>
                <a:tab pos="94615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Ακουμπήστε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σώμα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σας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στον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τοίχο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ώστε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να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σας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προσφέρει αντίσταση.</a:t>
            </a:r>
            <a:endParaRPr sz="1200">
              <a:latin typeface="Times New Roman"/>
              <a:cs typeface="Times New Roman"/>
            </a:endParaRPr>
          </a:p>
          <a:p>
            <a:pPr marL="104139" indent="-91440">
              <a:lnSpc>
                <a:spcPct val="100000"/>
              </a:lnSpc>
              <a:buChar char="•"/>
              <a:tabLst>
                <a:tab pos="104139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δεξί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χέρι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βουρτσίστε</a:t>
            </a:r>
            <a:endParaRPr sz="1200">
              <a:latin typeface="Times New Roman"/>
              <a:cs typeface="Times New Roman"/>
            </a:endParaRPr>
          </a:p>
          <a:p>
            <a:pPr marL="66040" indent="-63500">
              <a:lnSpc>
                <a:spcPct val="100000"/>
              </a:lnSpc>
              <a:buSzPct val="87500"/>
              <a:buFont typeface="Microsoft Sans Serif"/>
              <a:buChar char="•"/>
              <a:tabLst>
                <a:tab pos="66040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δόντια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του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παιδιού.</a:t>
            </a:r>
            <a:endParaRPr sz="1200">
              <a:latin typeface="Times New Roman"/>
              <a:cs typeface="Times New Roman"/>
            </a:endParaRPr>
          </a:p>
          <a:p>
            <a:pPr marL="66040" marR="97790" indent="-53975">
              <a:lnSpc>
                <a:spcPct val="100000"/>
              </a:lnSpc>
              <a:buChar char="•"/>
              <a:tabLst>
                <a:tab pos="66040" algn="l"/>
                <a:tab pos="103505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Με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αριστερό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χέρι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οποίο στηρίζεται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στον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τοίχο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(αντίσταση)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κρατήστε</a:t>
            </a:r>
            <a:r>
              <a:rPr sz="1200" spc="2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απαλά,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αλλά</a:t>
            </a:r>
            <a:r>
              <a:rPr sz="1200" spc="2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σταθερά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κεφάλι</a:t>
            </a:r>
            <a:r>
              <a:rPr sz="1200" spc="25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του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παιδιού.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7150" y="1049324"/>
            <a:ext cx="194627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955" marR="5080" indent="-192405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ΣΤΑΘΕΙΤΕ</a:t>
            </a:r>
            <a:r>
              <a:rPr sz="1200" b="1" spc="-4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ΟΡΘΙΟΙ</a:t>
            </a:r>
            <a:r>
              <a:rPr sz="1200" b="1" spc="23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ΠΙΣΩ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ΑΠΟ</a:t>
            </a:r>
            <a:r>
              <a:rPr sz="1200" b="1" spc="24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ΤΟ</a:t>
            </a:r>
            <a:r>
              <a:rPr sz="1200" b="1" spc="-7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ΑΜΑΞΙΔΙΟ</a:t>
            </a:r>
            <a:endParaRPr sz="1200">
              <a:latin typeface="Times New Roman"/>
              <a:cs typeface="Times New Roman"/>
            </a:endParaRPr>
          </a:p>
          <a:p>
            <a:pPr marL="66040" marR="63500" indent="-53975">
              <a:lnSpc>
                <a:spcPct val="100000"/>
              </a:lnSpc>
              <a:buChar char="•"/>
              <a:tabLst>
                <a:tab pos="66040" algn="l"/>
                <a:tab pos="100330" algn="l"/>
              </a:tabLst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Τοποθετήστε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σώμα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σας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σαν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αντίβαρο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για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 αμαξίδιο</a:t>
            </a:r>
            <a:endParaRPr sz="1200">
              <a:latin typeface="Times New Roman"/>
              <a:cs typeface="Times New Roman"/>
            </a:endParaRPr>
          </a:p>
          <a:p>
            <a:pPr marL="66040" marR="85090" indent="-53975">
              <a:lnSpc>
                <a:spcPct val="100000"/>
              </a:lnSpc>
              <a:buFont typeface="Microsoft Sans Serif"/>
              <a:buChar char="•"/>
              <a:tabLst>
                <a:tab pos="66040" algn="l"/>
                <a:tab pos="104139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Χρησιμοποιήστε</a:t>
            </a:r>
            <a:r>
              <a:rPr sz="12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χέρι</a:t>
            </a:r>
            <a:r>
              <a:rPr sz="12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σας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για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να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 στηρίξετε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κεφάλι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του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παιδιού.</a:t>
            </a:r>
            <a:endParaRPr sz="1200">
              <a:latin typeface="Times New Roman"/>
              <a:cs typeface="Times New Roman"/>
            </a:endParaRPr>
          </a:p>
          <a:p>
            <a:pPr marL="66040" marR="5715" indent="-64135">
              <a:lnSpc>
                <a:spcPct val="100000"/>
              </a:lnSpc>
              <a:buSzPct val="87500"/>
              <a:buFont typeface="Microsoft Sans Serif"/>
              <a:buChar char="•"/>
              <a:tabLst>
                <a:tab pos="66040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Μπορείτε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να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χρησιμοποιήσετε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ένα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μαξιλάρι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ανάμεσα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2481" y="2752077"/>
            <a:ext cx="2277110" cy="1783080"/>
          </a:xfrm>
          <a:custGeom>
            <a:avLst/>
            <a:gdLst/>
            <a:ahLst/>
            <a:cxnLst/>
            <a:rect l="l" t="t" r="r" b="b"/>
            <a:pathLst>
              <a:path w="2277110" h="1783079">
                <a:moveTo>
                  <a:pt x="2276677" y="1782912"/>
                </a:moveTo>
                <a:lnTo>
                  <a:pt x="0" y="1782912"/>
                </a:lnTo>
                <a:lnTo>
                  <a:pt x="0" y="0"/>
                </a:lnTo>
                <a:lnTo>
                  <a:pt x="2276677" y="0"/>
                </a:lnTo>
                <a:lnTo>
                  <a:pt x="2276677" y="1782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832807" y="2771382"/>
            <a:ext cx="1474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ΤΟΠΟΘΕΤΗΣΤΕ</a:t>
            </a:r>
            <a:r>
              <a:rPr sz="1200" b="1" spc="3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ΤΟ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0295" y="2954261"/>
            <a:ext cx="17805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ΠΑΙΔΙ</a:t>
            </a:r>
            <a:r>
              <a:rPr sz="1200" b="1" spc="-3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ΣΤΟ</a:t>
            </a:r>
            <a:r>
              <a:rPr sz="1200" b="1" spc="-1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40" dirty="0">
                <a:solidFill>
                  <a:srgbClr val="2B7371"/>
                </a:solidFill>
                <a:latin typeface="Times New Roman"/>
                <a:cs typeface="Times New Roman"/>
              </a:rPr>
              <a:t>ΠΑΤΩΜΑ</a:t>
            </a:r>
            <a:r>
              <a:rPr sz="1200" b="1" spc="-7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ΣΕ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52152" y="3137142"/>
            <a:ext cx="20485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284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ΚΑΘΙΣΤΗ</a:t>
            </a:r>
            <a:r>
              <a:rPr sz="1200" b="1" spc="16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ΘΕΣΗ</a:t>
            </a:r>
            <a:endParaRPr sz="1200">
              <a:latin typeface="Times New Roman"/>
              <a:cs typeface="Times New Roman"/>
            </a:endParaRPr>
          </a:p>
          <a:p>
            <a:pPr marL="66040" marR="164465" indent="-53975">
              <a:lnSpc>
                <a:spcPct val="100000"/>
              </a:lnSpc>
              <a:buFont typeface="Microsoft Sans Serif"/>
              <a:buChar char="•"/>
              <a:tabLst>
                <a:tab pos="66040" algn="l"/>
                <a:tab pos="142875" algn="l"/>
              </a:tabLst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	Καθίστε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πίσω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από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παιδί,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κρατώντας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κεφάλι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του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στα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πόδια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  <a:p>
            <a:pPr marL="66040" marR="5080" indent="-53975">
              <a:lnSpc>
                <a:spcPct val="100000"/>
              </a:lnSpc>
              <a:buFont typeface="Microsoft Sans Serif"/>
              <a:buChar char="•"/>
              <a:tabLst>
                <a:tab pos="66040" algn="l"/>
                <a:tab pos="142875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	Για</a:t>
            </a:r>
            <a:r>
              <a:rPr sz="12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στήριξη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μπορεί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παιδί</a:t>
            </a:r>
            <a:r>
              <a:rPr sz="1200" spc="-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να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κρατιέται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από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πόδια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41287" y="218440"/>
            <a:ext cx="2467610" cy="6918959"/>
            <a:chOff x="2241287" y="218440"/>
            <a:chExt cx="2467610" cy="691895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6005" y="218440"/>
              <a:ext cx="2382519" cy="25869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46049" y="4243526"/>
              <a:ext cx="2160905" cy="2889250"/>
            </a:xfrm>
            <a:custGeom>
              <a:avLst/>
              <a:gdLst/>
              <a:ahLst/>
              <a:cxnLst/>
              <a:rect l="l" t="t" r="r" b="b"/>
              <a:pathLst>
                <a:path w="2160904" h="2889250">
                  <a:moveTo>
                    <a:pt x="2160337" y="2888793"/>
                  </a:moveTo>
                  <a:lnTo>
                    <a:pt x="0" y="2888793"/>
                  </a:lnTo>
                  <a:lnTo>
                    <a:pt x="0" y="0"/>
                  </a:lnTo>
                  <a:lnTo>
                    <a:pt x="2160337" y="0"/>
                  </a:lnTo>
                  <a:lnTo>
                    <a:pt x="2160337" y="2888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6049" y="4243526"/>
              <a:ext cx="2160905" cy="2889250"/>
            </a:xfrm>
            <a:custGeom>
              <a:avLst/>
              <a:gdLst/>
              <a:ahLst/>
              <a:cxnLst/>
              <a:rect l="l" t="t" r="r" b="b"/>
              <a:pathLst>
                <a:path w="2160904" h="2889250">
                  <a:moveTo>
                    <a:pt x="0" y="0"/>
                  </a:moveTo>
                  <a:lnTo>
                    <a:pt x="2160337" y="0"/>
                  </a:lnTo>
                  <a:lnTo>
                    <a:pt x="2160337" y="2888793"/>
                  </a:lnTo>
                  <a:lnTo>
                    <a:pt x="0" y="2888793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657978" y="4262830"/>
            <a:ext cx="1416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marR="5080" indent="-34226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ΞΑΠΛΩΜΕΝΟ</a:t>
            </a:r>
            <a:r>
              <a:rPr sz="1200" b="1" spc="-4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ΣΤΟ </a:t>
            </a: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ΠΑΤΩΜΑ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5693" y="4704789"/>
            <a:ext cx="1786255" cy="247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2705" indent="-190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Τοποθετήστε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παιδί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στο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πάτωμα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ξαπλωμένο,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με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το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κεφάλι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πάνω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ένα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μαξιλάρι</a:t>
            </a:r>
            <a:endParaRPr sz="1200">
              <a:latin typeface="Times New Roman"/>
              <a:cs typeface="Times New Roman"/>
            </a:endParaRPr>
          </a:p>
          <a:p>
            <a:pPr marL="12700" marR="10795" indent="34925" algn="ctr">
              <a:lnSpc>
                <a:spcPct val="100000"/>
              </a:lnSpc>
              <a:spcBef>
                <a:spcPts val="600"/>
              </a:spcBef>
            </a:pP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ΤΟΠΟΘΕΤΗΣΤΕ</a:t>
            </a:r>
            <a:r>
              <a:rPr sz="1200" b="1" spc="3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ΤΟ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ΠΑΙΔΙ</a:t>
            </a:r>
            <a:r>
              <a:rPr sz="1200" b="1" spc="-3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ΣΤΟ</a:t>
            </a:r>
            <a:r>
              <a:rPr sz="1200" b="1" spc="-1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40" dirty="0">
                <a:solidFill>
                  <a:srgbClr val="2B7371"/>
                </a:solidFill>
                <a:latin typeface="Times New Roman"/>
                <a:cs typeface="Times New Roman"/>
              </a:rPr>
              <a:t>ΠΑΤΩΜΑ</a:t>
            </a:r>
            <a:r>
              <a:rPr sz="1200" b="1" spc="-7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ΣΕ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ΚΑΘΙΣΤΗ</a:t>
            </a:r>
            <a:r>
              <a:rPr sz="1200" b="1" spc="16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ΘΕΣΗ</a:t>
            </a:r>
            <a:endParaRPr sz="1200">
              <a:latin typeface="Times New Roman"/>
              <a:cs typeface="Times New Roman"/>
            </a:endParaRPr>
          </a:p>
          <a:p>
            <a:pPr marL="88265" marR="5080" indent="-53975">
              <a:lnSpc>
                <a:spcPct val="100000"/>
              </a:lnSpc>
              <a:buFont typeface="Microsoft Sans Serif"/>
              <a:buChar char="•"/>
              <a:tabLst>
                <a:tab pos="88265" algn="l"/>
                <a:tab pos="165100" algn="l"/>
              </a:tabLst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	Καθίστε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πίσω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από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το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παιδί,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κρατώντας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κεφάλι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του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στα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πόδια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  <a:p>
            <a:pPr marL="125095" marR="43815" lvl="1" indent="135890">
              <a:lnSpc>
                <a:spcPct val="100000"/>
              </a:lnSpc>
              <a:buFont typeface="Microsoft Sans Serif"/>
              <a:buChar char="•"/>
              <a:tabLst>
                <a:tab pos="260985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Για</a:t>
            </a:r>
            <a:r>
              <a:rPr sz="1200" spc="-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στήριξη</a:t>
            </a:r>
            <a:r>
              <a:rPr sz="1200" spc="-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μπορεί</a:t>
            </a:r>
            <a:r>
              <a:rPr sz="1200" spc="-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το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παιδί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να</a:t>
            </a:r>
            <a:r>
              <a:rPr sz="1200" spc="2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κρατιέται</a:t>
            </a:r>
            <a:r>
              <a:rPr sz="1200" spc="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από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τα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πόδια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97864" y="235902"/>
            <a:ext cx="2518410" cy="1864360"/>
            <a:chOff x="4597864" y="235902"/>
            <a:chExt cx="2518410" cy="1864360"/>
          </a:xfrm>
        </p:grpSpPr>
        <p:sp>
          <p:nvSpPr>
            <p:cNvPr id="15" name="object 15"/>
            <p:cNvSpPr/>
            <p:nvPr/>
          </p:nvSpPr>
          <p:spPr>
            <a:xfrm>
              <a:off x="4602626" y="240665"/>
              <a:ext cx="2508885" cy="1854835"/>
            </a:xfrm>
            <a:custGeom>
              <a:avLst/>
              <a:gdLst/>
              <a:ahLst/>
              <a:cxnLst/>
              <a:rect l="l" t="t" r="r" b="b"/>
              <a:pathLst>
                <a:path w="2508884" h="1854835">
                  <a:moveTo>
                    <a:pt x="2508762" y="1854464"/>
                  </a:moveTo>
                  <a:lnTo>
                    <a:pt x="0" y="1854464"/>
                  </a:lnTo>
                  <a:lnTo>
                    <a:pt x="0" y="0"/>
                  </a:lnTo>
                  <a:lnTo>
                    <a:pt x="2508762" y="0"/>
                  </a:lnTo>
                  <a:lnTo>
                    <a:pt x="2508762" y="18544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02626" y="240665"/>
              <a:ext cx="2508885" cy="1854835"/>
            </a:xfrm>
            <a:custGeom>
              <a:avLst/>
              <a:gdLst/>
              <a:ahLst/>
              <a:cxnLst/>
              <a:rect l="l" t="t" r="r" b="b"/>
              <a:pathLst>
                <a:path w="2508884" h="1854835">
                  <a:moveTo>
                    <a:pt x="0" y="0"/>
                  </a:moveTo>
                  <a:lnTo>
                    <a:pt x="2508762" y="0"/>
                  </a:lnTo>
                  <a:lnTo>
                    <a:pt x="2508762" y="1854464"/>
                  </a:lnTo>
                  <a:lnTo>
                    <a:pt x="0" y="185446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955655" y="259968"/>
            <a:ext cx="18014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ΚΑΘΙΣΤΕ</a:t>
            </a: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ΣΕ</a:t>
            </a:r>
            <a:r>
              <a:rPr sz="1200" b="1" spc="28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ΚΑΡΕΚΛΑ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4951" y="442848"/>
            <a:ext cx="18821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ΠΙΣΩ</a:t>
            </a:r>
            <a:r>
              <a:rPr sz="1200" b="1" spc="-7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ΑΠΟ</a:t>
            </a: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ΤΟ</a:t>
            </a:r>
            <a:r>
              <a:rPr sz="1200" b="1" spc="-7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ΑΜΑΞΙΔΙΟ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Times New Roman"/>
              <a:cs typeface="Times New Roman"/>
            </a:endParaRPr>
          </a:p>
          <a:p>
            <a:pPr marL="268605" indent="-243840">
              <a:lnSpc>
                <a:spcPct val="100000"/>
              </a:lnSpc>
              <a:buFont typeface="Microsoft Sans Serif"/>
              <a:buChar char="•"/>
              <a:tabLst>
                <a:tab pos="268605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Κλειδώστε</a:t>
            </a:r>
            <a:r>
              <a:rPr sz="12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τους</a:t>
            </a:r>
            <a:r>
              <a:rPr sz="12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τροχούς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132852" y="991489"/>
            <a:ext cx="929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του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αμαξιδίου.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27097" y="1174369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595959"/>
                </a:solidFill>
                <a:latin typeface="Microsoft Sans Serif"/>
                <a:cs typeface="Microsoft Sans Serif"/>
              </a:rPr>
              <a:t>•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70952" y="1174369"/>
            <a:ext cx="17716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Γυρίστε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αμαξίδιο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προς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τα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32852" y="1357248"/>
            <a:ext cx="1487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πίσω</a:t>
            </a:r>
            <a:r>
              <a:rPr sz="12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στην</a:t>
            </a:r>
            <a:r>
              <a:rPr sz="1200" spc="-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αγκαλιά</a:t>
            </a:r>
            <a:r>
              <a:rPr sz="12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27097" y="1616328"/>
            <a:ext cx="16529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17804" algn="l"/>
              </a:tabLst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Στηρίξτε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κεφάλι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του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32852" y="1799208"/>
            <a:ext cx="525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παιδιού.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84992" y="2028224"/>
            <a:ext cx="2424430" cy="5104130"/>
            <a:chOff x="4584992" y="2028224"/>
            <a:chExt cx="2424430" cy="510413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4285" y="5202555"/>
              <a:ext cx="1659889" cy="19297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589755" y="2032986"/>
              <a:ext cx="2414905" cy="2970530"/>
            </a:xfrm>
            <a:custGeom>
              <a:avLst/>
              <a:gdLst/>
              <a:ahLst/>
              <a:cxnLst/>
              <a:rect l="l" t="t" r="r" b="b"/>
              <a:pathLst>
                <a:path w="2414904" h="2970529">
                  <a:moveTo>
                    <a:pt x="2414726" y="2970202"/>
                  </a:moveTo>
                  <a:lnTo>
                    <a:pt x="0" y="2970202"/>
                  </a:lnTo>
                  <a:lnTo>
                    <a:pt x="0" y="0"/>
                  </a:lnTo>
                  <a:lnTo>
                    <a:pt x="2414726" y="0"/>
                  </a:lnTo>
                  <a:lnTo>
                    <a:pt x="2414726" y="297020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589755" y="2032986"/>
              <a:ext cx="2414905" cy="2970530"/>
            </a:xfrm>
            <a:custGeom>
              <a:avLst/>
              <a:gdLst/>
              <a:ahLst/>
              <a:cxnLst/>
              <a:rect l="l" t="t" r="r" b="b"/>
              <a:pathLst>
                <a:path w="2414904" h="2970529">
                  <a:moveTo>
                    <a:pt x="0" y="0"/>
                  </a:moveTo>
                  <a:lnTo>
                    <a:pt x="2414726" y="0"/>
                  </a:lnTo>
                  <a:lnTo>
                    <a:pt x="2414726" y="2970202"/>
                  </a:lnTo>
                  <a:lnTo>
                    <a:pt x="0" y="29702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121166" y="2052291"/>
            <a:ext cx="1351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70" marR="5080" indent="-319405">
              <a:lnSpc>
                <a:spcPct val="100000"/>
              </a:lnSpc>
              <a:spcBef>
                <a:spcPts val="100"/>
              </a:spcBef>
            </a:pP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ΚΑΘΙΣΜΕΝΟ</a:t>
            </a:r>
            <a:r>
              <a:rPr sz="1200" b="1" spc="10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2B7371"/>
                </a:solidFill>
                <a:latin typeface="Times New Roman"/>
                <a:cs typeface="Times New Roman"/>
              </a:rPr>
              <a:t>ΣΤΟ </a:t>
            </a: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ΠΑΤΩΜΑ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14225" y="2418051"/>
            <a:ext cx="18091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17804" algn="l"/>
              </a:tabLst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Τοποθετήστε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παιδί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στο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119980" y="2600931"/>
            <a:ext cx="1592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πάτωμα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σε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καθιστή</a:t>
            </a:r>
            <a:r>
              <a:rPr sz="1200" spc="2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θέση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914225" y="2783811"/>
            <a:ext cx="15976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4005" indent="-28130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294005" algn="l"/>
              </a:tabLst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Καθίστε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πίσω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από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119980" y="2966691"/>
            <a:ext cx="17106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παιδί,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κρατώντας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κεφάλι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914225" y="3149570"/>
            <a:ext cx="18357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84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του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στα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πόδια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  <a:p>
            <a:pPr marL="218440" marR="5080" indent="-206375">
              <a:lnSpc>
                <a:spcPct val="100000"/>
              </a:lnSpc>
              <a:buChar char="•"/>
              <a:tabLst>
                <a:tab pos="218440" algn="l"/>
                <a:tab pos="294005" algn="l"/>
              </a:tabLst>
            </a:pPr>
            <a:r>
              <a:rPr sz="1200" dirty="0">
                <a:solidFill>
                  <a:srgbClr val="595959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Για</a:t>
            </a:r>
            <a:r>
              <a:rPr sz="1200" spc="-6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στήριξη</a:t>
            </a:r>
            <a:r>
              <a:rPr sz="1200" spc="-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μπορεί</a:t>
            </a:r>
            <a:r>
              <a:rPr sz="1200" spc="-5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το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παιδί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να</a:t>
            </a:r>
            <a:r>
              <a:rPr sz="1200" spc="2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κρατιέται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από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τα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πόδια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6503" y="3987771"/>
            <a:ext cx="1899920" cy="1092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ΣΕ</a:t>
            </a:r>
            <a:r>
              <a:rPr sz="1200" b="1" spc="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2B7371"/>
                </a:solidFill>
                <a:latin typeface="Times New Roman"/>
                <a:cs typeface="Times New Roman"/>
              </a:rPr>
              <a:t>ΚΑΡΕΚΛΑ</a:t>
            </a:r>
            <a:r>
              <a:rPr sz="1200" b="1" spc="-6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2B7371"/>
                </a:solidFill>
                <a:latin typeface="Times New Roman"/>
                <a:cs typeface="Times New Roman"/>
              </a:rPr>
              <a:t>Ή</a:t>
            </a:r>
            <a:r>
              <a:rPr sz="1200" b="1" spc="5" dirty="0">
                <a:solidFill>
                  <a:srgbClr val="2B7371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ΚΑΝΑΠΕ</a:t>
            </a:r>
            <a:endParaRPr sz="1200">
              <a:latin typeface="Times New Roman"/>
              <a:cs typeface="Times New Roman"/>
            </a:endParaRPr>
          </a:p>
          <a:p>
            <a:pPr marL="285750" marR="34290" indent="-206375">
              <a:lnSpc>
                <a:spcPct val="100000"/>
              </a:lnSpc>
              <a:spcBef>
                <a:spcPts val="600"/>
              </a:spcBef>
              <a:buFont typeface="Microsoft Sans Serif"/>
              <a:buChar char="•"/>
              <a:tabLst>
                <a:tab pos="285750" algn="l"/>
              </a:tabLst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Καθίστε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ένα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κρεβάτι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50" dirty="0">
                <a:solidFill>
                  <a:srgbClr val="595959"/>
                </a:solidFill>
                <a:latin typeface="Times New Roman"/>
                <a:cs typeface="Times New Roman"/>
              </a:rPr>
              <a:t>ή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καναπέ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και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ξαπλώστε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το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παιδί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κεφάλι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στα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πόδια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σας.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44361" y="259938"/>
            <a:ext cx="2414905" cy="243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670" marR="5080" indent="-34607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95959"/>
                </a:solidFill>
                <a:latin typeface="Times New Roman"/>
                <a:cs typeface="Times New Roman"/>
              </a:rPr>
              <a:t>ΠΩΣ</a:t>
            </a:r>
            <a:r>
              <a:rPr sz="1200" b="1" spc="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Times New Roman"/>
                <a:cs typeface="Times New Roman"/>
              </a:rPr>
              <a:t>ΧΡΗΣΙΜΟΠΟΙΕΙΤΑΙ</a:t>
            </a:r>
            <a:r>
              <a:rPr sz="1200" b="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Times New Roman"/>
                <a:cs typeface="Times New Roman"/>
              </a:rPr>
              <a:t>ΤΟ </a:t>
            </a:r>
            <a:r>
              <a:rPr sz="1200" b="1" spc="-20" dirty="0">
                <a:solidFill>
                  <a:srgbClr val="595959"/>
                </a:solidFill>
                <a:latin typeface="Times New Roman"/>
                <a:cs typeface="Times New Roman"/>
              </a:rPr>
              <a:t>ΟΔΟΝΤΙΚΟ</a:t>
            </a:r>
            <a:r>
              <a:rPr sz="1200" b="1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Times New Roman"/>
                <a:cs typeface="Times New Roman"/>
              </a:rPr>
              <a:t>ΝΗΜΑ;</a:t>
            </a:r>
            <a:endParaRPr sz="1200">
              <a:latin typeface="Times New Roman"/>
              <a:cs typeface="Times New Roman"/>
            </a:endParaRPr>
          </a:p>
          <a:p>
            <a:pPr marL="218440" marR="109220" indent="-206375">
              <a:lnSpc>
                <a:spcPts val="1800"/>
              </a:lnSpc>
              <a:spcBef>
                <a:spcPts val="40"/>
              </a:spcBef>
              <a:buFont typeface="Microsoft Sans Serif"/>
              <a:buChar char="•"/>
              <a:tabLst>
                <a:tab pos="218440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Περάστε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νήμα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ανάμεσα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σε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δύο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δόντια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και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«αγκαλιάστε»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περιμετρικά</a:t>
            </a:r>
            <a:r>
              <a:rPr sz="1200" spc="-4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3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ένα.</a:t>
            </a:r>
            <a:endParaRPr sz="1200">
              <a:latin typeface="Times New Roman"/>
              <a:cs typeface="Times New Roman"/>
            </a:endParaRPr>
          </a:p>
          <a:p>
            <a:pPr marL="218440" marR="212725" indent="-206375">
              <a:lnSpc>
                <a:spcPts val="1800"/>
              </a:lnSpc>
              <a:buChar char="•"/>
              <a:tabLst>
                <a:tab pos="218440" algn="l"/>
                <a:tab pos="255904" algn="l"/>
              </a:tabLst>
            </a:pPr>
            <a:r>
              <a:rPr sz="1200" dirty="0">
                <a:solidFill>
                  <a:srgbClr val="595959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Μετακινήστε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νήμα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προς</a:t>
            </a:r>
            <a:r>
              <a:rPr sz="12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τα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ούλα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και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καθαρίστε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την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περιοχή προσέχοντας</a:t>
            </a:r>
            <a:r>
              <a:rPr sz="12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να</a:t>
            </a:r>
            <a:r>
              <a:rPr sz="1200" spc="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μην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τραυματίσετε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τα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ούλα.</a:t>
            </a:r>
            <a:endParaRPr sz="1200">
              <a:latin typeface="Times New Roman"/>
              <a:cs typeface="Times New Roman"/>
            </a:endParaRPr>
          </a:p>
          <a:p>
            <a:pPr marL="255904" indent="-243204">
              <a:lnSpc>
                <a:spcPct val="100000"/>
              </a:lnSpc>
              <a:spcBef>
                <a:spcPts val="240"/>
              </a:spcBef>
              <a:buFont typeface="Microsoft Sans Serif"/>
              <a:buChar char="•"/>
              <a:tabLst>
                <a:tab pos="255904" algn="l"/>
              </a:tabLst>
            </a:pP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Βγάλτε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λίγο</a:t>
            </a:r>
            <a:r>
              <a:rPr sz="12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προς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τα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έξω</a:t>
            </a:r>
            <a:r>
              <a:rPr sz="12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25" dirty="0">
                <a:solidFill>
                  <a:srgbClr val="595959"/>
                </a:solidFill>
                <a:latin typeface="Times New Roman"/>
                <a:cs typeface="Times New Roman"/>
              </a:rPr>
              <a:t>και</a:t>
            </a:r>
            <a:endParaRPr sz="1200">
              <a:latin typeface="Times New Roman"/>
              <a:cs typeface="Times New Roman"/>
            </a:endParaRPr>
          </a:p>
          <a:p>
            <a:pPr marL="218440">
              <a:lnSpc>
                <a:spcPct val="100000"/>
              </a:lnSpc>
              <a:spcBef>
                <a:spcPts val="360"/>
              </a:spcBef>
            </a:pP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«αγκαλιάστε»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595959"/>
                </a:solidFill>
                <a:latin typeface="Times New Roman"/>
                <a:cs typeface="Times New Roman"/>
              </a:rPr>
              <a:t>άλλο</a:t>
            </a:r>
            <a:r>
              <a:rPr sz="12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imes New Roman"/>
                <a:cs typeface="Times New Roman"/>
              </a:rPr>
              <a:t>δόντι.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3294" y="2766695"/>
            <a:ext cx="2745104" cy="2548254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7439194" y="5334254"/>
            <a:ext cx="2344420" cy="1767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0395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B7371"/>
                </a:solidFill>
                <a:latin typeface="Times New Roman"/>
                <a:cs typeface="Times New Roman"/>
              </a:rPr>
              <a:t>ΕΝΑΛΛΑΚΤΙΚΑ</a:t>
            </a:r>
            <a:r>
              <a:rPr sz="1200" spc="-10" dirty="0">
                <a:solidFill>
                  <a:srgbClr val="2B7371"/>
                </a:solidFill>
                <a:latin typeface="Times New Roman"/>
                <a:cs typeface="Times New Roman"/>
              </a:rPr>
              <a:t>:</a:t>
            </a:r>
            <a:endParaRPr sz="1200">
              <a:latin typeface="Times New Roman"/>
              <a:cs typeface="Times New Roman"/>
            </a:endParaRPr>
          </a:p>
          <a:p>
            <a:pPr marL="59055" marR="60325" indent="-55880">
              <a:lnSpc>
                <a:spcPct val="125000"/>
              </a:lnSpc>
              <a:spcBef>
                <a:spcPts val="650"/>
              </a:spcBef>
              <a:buSzPct val="90476"/>
              <a:buFont typeface="Microsoft Sans Serif"/>
              <a:buChar char="•"/>
              <a:tabLst>
                <a:tab pos="59055" algn="l"/>
              </a:tabLst>
            </a:pP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Εάν</a:t>
            </a:r>
            <a:r>
              <a:rPr sz="105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υπάρχει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κάποιος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χώρος</a:t>
            </a:r>
            <a:r>
              <a:rPr sz="105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ανάμεσα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στα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δόντια,</a:t>
            </a:r>
            <a:r>
              <a:rPr sz="105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595959"/>
                </a:solidFill>
                <a:latin typeface="Times New Roman"/>
                <a:cs typeface="Times New Roman"/>
              </a:rPr>
              <a:t>μπορούν</a:t>
            </a:r>
            <a:r>
              <a:rPr sz="105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να</a:t>
            </a:r>
            <a:r>
              <a:rPr sz="105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595959"/>
                </a:solidFill>
                <a:latin typeface="Times New Roman"/>
                <a:cs typeface="Times New Roman"/>
              </a:rPr>
              <a:t>χρησιμοποιηθούν μεσοδόντια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595959"/>
                </a:solidFill>
                <a:latin typeface="Times New Roman"/>
                <a:cs typeface="Times New Roman"/>
              </a:rPr>
              <a:t>βουρτσάκια.</a:t>
            </a:r>
            <a:endParaRPr sz="1050">
              <a:latin typeface="Times New Roman"/>
              <a:cs typeface="Times New Roman"/>
            </a:endParaRPr>
          </a:p>
          <a:p>
            <a:pPr marL="59055" marR="5080" indent="-55880">
              <a:lnSpc>
                <a:spcPct val="125000"/>
              </a:lnSpc>
              <a:spcBef>
                <a:spcPts val="600"/>
              </a:spcBef>
              <a:buSzPct val="90476"/>
              <a:buFont typeface="Microsoft Sans Serif"/>
              <a:buChar char="•"/>
              <a:tabLst>
                <a:tab pos="59055" algn="l"/>
              </a:tabLst>
            </a:pPr>
            <a:r>
              <a:rPr sz="1050" spc="-10" dirty="0">
                <a:solidFill>
                  <a:srgbClr val="595959"/>
                </a:solidFill>
                <a:latin typeface="Times New Roman"/>
                <a:cs typeface="Times New Roman"/>
              </a:rPr>
              <a:t>Το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σωστό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μέγεθος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595959"/>
                </a:solidFill>
                <a:latin typeface="Times New Roman"/>
                <a:cs typeface="Times New Roman"/>
              </a:rPr>
              <a:t>μεσοδόντιου</a:t>
            </a:r>
            <a:r>
              <a:rPr sz="105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είναι</a:t>
            </a:r>
            <a:r>
              <a:rPr sz="1050" spc="-20" dirty="0">
                <a:solidFill>
                  <a:srgbClr val="595959"/>
                </a:solidFill>
                <a:latin typeface="Times New Roman"/>
                <a:cs typeface="Times New Roman"/>
              </a:rPr>
              <a:t> αυτό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που</a:t>
            </a:r>
            <a:r>
              <a:rPr sz="105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μπαίνει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στο</a:t>
            </a:r>
            <a:r>
              <a:rPr sz="105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μεσοδόντιο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χώρο</a:t>
            </a:r>
            <a:r>
              <a:rPr sz="105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και</a:t>
            </a:r>
            <a:endParaRPr sz="1050">
              <a:latin typeface="Times New Roman"/>
              <a:cs typeface="Times New Roman"/>
            </a:endParaRPr>
          </a:p>
          <a:p>
            <a:pPr marL="59055" marR="20955">
              <a:lnSpc>
                <a:spcPct val="125000"/>
              </a:lnSpc>
            </a:pP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«στέκεται»,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χωρίς</a:t>
            </a:r>
            <a:r>
              <a:rPr sz="105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μεγάλη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πίεση</a:t>
            </a:r>
            <a:r>
              <a:rPr sz="105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και</a:t>
            </a:r>
            <a:r>
              <a:rPr sz="105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595959"/>
                </a:solidFill>
                <a:latin typeface="Times New Roman"/>
                <a:cs typeface="Times New Roman"/>
              </a:rPr>
              <a:t>χωρίς </a:t>
            </a:r>
            <a:r>
              <a:rPr sz="1050" dirty="0">
                <a:solidFill>
                  <a:srgbClr val="595959"/>
                </a:solidFill>
                <a:latin typeface="Times New Roman"/>
                <a:cs typeface="Times New Roman"/>
              </a:rPr>
              <a:t>να</a:t>
            </a:r>
            <a:r>
              <a:rPr sz="105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050" spc="-10" dirty="0">
                <a:solidFill>
                  <a:srgbClr val="595959"/>
                </a:solidFill>
                <a:latin typeface="Times New Roman"/>
                <a:cs typeface="Times New Roman"/>
              </a:rPr>
              <a:t>«περισσεύει».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0735" y="221970"/>
            <a:ext cx="17710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595959"/>
                </a:solidFill>
                <a:latin typeface="Times New Roman"/>
                <a:cs typeface="Times New Roman"/>
              </a:rPr>
              <a:t>ΘΕΣΕΙΣ</a:t>
            </a:r>
            <a:r>
              <a:rPr sz="1200" b="1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Times New Roman"/>
                <a:cs typeface="Times New Roman"/>
              </a:rPr>
              <a:t>ΓΙΑ</a:t>
            </a:r>
            <a:r>
              <a:rPr sz="1200" b="1" spc="-7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Times New Roman"/>
                <a:cs typeface="Times New Roman"/>
              </a:rPr>
              <a:t>ΝΑ </a:t>
            </a:r>
            <a:r>
              <a:rPr sz="1200" b="1" spc="-20" dirty="0">
                <a:solidFill>
                  <a:srgbClr val="595959"/>
                </a:solidFill>
                <a:latin typeface="Times New Roman"/>
                <a:cs typeface="Times New Roman"/>
              </a:rPr>
              <a:t>ΒΟΥΡΤΣΙΣΩ</a:t>
            </a:r>
            <a:r>
              <a:rPr sz="1200" b="1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b="1" spc="-60" dirty="0">
                <a:solidFill>
                  <a:srgbClr val="595959"/>
                </a:solidFill>
                <a:latin typeface="Times New Roman"/>
                <a:cs typeface="Times New Roman"/>
              </a:rPr>
              <a:t>ΤΑ</a:t>
            </a:r>
            <a:r>
              <a:rPr sz="1200" b="1" spc="-1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Times New Roman"/>
                <a:cs typeface="Times New Roman"/>
              </a:rPr>
              <a:t>ΔΟΝΤΙΑ </a:t>
            </a:r>
            <a:r>
              <a:rPr sz="1200" b="1" dirty="0">
                <a:solidFill>
                  <a:srgbClr val="595959"/>
                </a:solidFill>
                <a:latin typeface="Times New Roman"/>
                <a:cs typeface="Times New Roman"/>
              </a:rPr>
              <a:t>ΤΟΥ</a:t>
            </a:r>
            <a:r>
              <a:rPr sz="1200" b="1" spc="-7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Times New Roman"/>
                <a:cs typeface="Times New Roman"/>
              </a:rPr>
              <a:t>ΠΑΙΔΙΟΥ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499</Words>
  <Application>Microsoft Office PowerPoint</Application>
  <PresentationFormat>Προσαρμογή</PresentationFormat>
  <Paragraphs>80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9" baseType="lpstr">
      <vt:lpstr>Arial</vt:lpstr>
      <vt:lpstr>Calibri</vt:lpstr>
      <vt:lpstr>Microsoft Sans Serif</vt:lpstr>
      <vt:lpstr>Times New Roman</vt:lpstr>
      <vt:lpstr>Verdana</vt:lpstr>
      <vt:lpstr>Wingdings</vt:lpstr>
      <vt:lpstr>Office Theme</vt:lpstr>
      <vt:lpstr>ΠΡΟΛΗΨΗ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στοματική υγιεινή- ΤΕΛΙΚΟ (1).pptx</dc:title>
  <cp:lastModifiedBy>Νοσηλευτική Ειδικότητα 2</cp:lastModifiedBy>
  <cp:revision>3</cp:revision>
  <dcterms:created xsi:type="dcterms:W3CDTF">2025-12-31T06:55:31Z</dcterms:created>
  <dcterms:modified xsi:type="dcterms:W3CDTF">2026-05-29T06:56:40Z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2025-12-31T00:00:00Z</vt:filetime>
  </property>
  <property fmtid="{D5CDD505-2E9C-101B-9397-08002B2CF9AE}" pid="3" name="Creator">
    <vt:lpwstr>Google</vt:lpwstr>
  </property>
  <property fmtid="{D5CDD505-2E9C-101B-9397-08002B2CF9AE}" pid="4" name="LastSaved">
    <vt:filetime>2025-12-31T00:00:00Z</vt:filetime>
  </property>
</Properties>
</file>