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6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323" r:id="rId22"/>
    <p:sldId id="277" r:id="rId23"/>
    <p:sldId id="278" r:id="rId24"/>
    <p:sldId id="279" r:id="rId25"/>
    <p:sldId id="280" r:id="rId26"/>
    <p:sldId id="281" r:id="rId27"/>
    <p:sldId id="282" r:id="rId28"/>
    <p:sldId id="322"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Lst>
  <p:sldSz cx="12192000" cy="6858000"/>
  <p:notesSz cx="6888163" cy="100187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3" roundtripDataSignature="AMtx7mgJmdE0qPw4SaF85WGU7/x+N7kw0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4871" cy="500936"/>
          </a:xfrm>
          <a:prstGeom prst="rect">
            <a:avLst/>
          </a:prstGeom>
          <a:noFill/>
          <a:ln>
            <a:noFill/>
          </a:ln>
        </p:spPr>
        <p:txBody>
          <a:bodyPr spcFirstLastPara="1" wrap="square" lIns="96600" tIns="48300" rIns="96600" bIns="48300"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1698" y="0"/>
            <a:ext cx="2984871" cy="500936"/>
          </a:xfrm>
          <a:prstGeom prst="rect">
            <a:avLst/>
          </a:prstGeom>
          <a:noFill/>
          <a:ln>
            <a:noFill/>
          </a:ln>
        </p:spPr>
        <p:txBody>
          <a:bodyPr spcFirstLastPara="1" wrap="square" lIns="96600" tIns="48300" rIns="96600" bIns="48300"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16038"/>
            <a:ext cx="2984871" cy="500936"/>
          </a:xfrm>
          <a:prstGeom prst="rect">
            <a:avLst/>
          </a:prstGeom>
          <a:noFill/>
          <a:ln>
            <a:noFill/>
          </a:ln>
        </p:spPr>
        <p:txBody>
          <a:bodyPr spcFirstLastPara="1" wrap="square" lIns="96600" tIns="48300" rIns="96600" bIns="48300"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marR="0" lvl="0" indent="0" algn="r" rtl="0">
              <a:spcBef>
                <a:spcPts val="0"/>
              </a:spcBef>
              <a:spcAft>
                <a:spcPts val="0"/>
              </a:spcAft>
              <a:buNone/>
            </a:pPr>
            <a:fld id="{00000000-1234-1234-1234-123412341234}" type="slidenum">
              <a:rPr lang="el-GR"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1: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endParaRPr/>
          </a:p>
        </p:txBody>
      </p:sp>
      <p:sp>
        <p:nvSpPr>
          <p:cNvPr id="121" name="Google Shape;121;p1: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0: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lnSpc>
                <a:spcPct val="80000"/>
              </a:lnSpc>
              <a:spcBef>
                <a:spcPts val="0"/>
              </a:spcBef>
              <a:spcAft>
                <a:spcPts val="0"/>
              </a:spcAft>
              <a:buNone/>
            </a:pPr>
            <a:r>
              <a:rPr lang="el-GR" sz="930"/>
              <a:t>Οι ηλικιωμένοι συχνά παρουσιάζουν άτυπα συμπτώματα ουρολοίμωξης όπως είναι η κακουχία, η απώλεια όρεξης, η αδυναμία και οι διαταραχές της νοητικής λειτουργίας.</a:t>
            </a:r>
            <a:endParaRPr/>
          </a:p>
          <a:p>
            <a:pPr marL="0" lvl="0" indent="0" algn="l" rtl="0">
              <a:lnSpc>
                <a:spcPct val="80000"/>
              </a:lnSpc>
              <a:spcBef>
                <a:spcPts val="0"/>
              </a:spcBef>
              <a:spcAft>
                <a:spcPts val="0"/>
              </a:spcAft>
              <a:buNone/>
            </a:pPr>
            <a:r>
              <a:rPr lang="el-GR" sz="930"/>
              <a:t>Το παραλήρημα και η έκπτωση της λειτουργικότητας είναι τα πρώτα συμπτώματα της βακτηριαιμίας που οφείλεται σε ουρολογικά αίτια.</a:t>
            </a:r>
            <a:endParaRPr/>
          </a:p>
          <a:p>
            <a:pPr marL="0" lvl="0" indent="0" algn="l" rtl="0">
              <a:lnSpc>
                <a:spcPct val="80000"/>
              </a:lnSpc>
              <a:spcBef>
                <a:spcPts val="0"/>
              </a:spcBef>
              <a:spcAft>
                <a:spcPts val="0"/>
              </a:spcAft>
              <a:buNone/>
            </a:pPr>
            <a:r>
              <a:rPr lang="el-GR" sz="930"/>
              <a:t>Οι εξετάσεις αίματος και η καλλιέργεια ούρων θέτουν τη διάγνωση.</a:t>
            </a:r>
            <a:endParaRPr/>
          </a:p>
          <a:p>
            <a:pPr marL="0" lvl="0" indent="0" algn="l" rtl="0">
              <a:lnSpc>
                <a:spcPct val="80000"/>
              </a:lnSpc>
              <a:spcBef>
                <a:spcPts val="0"/>
              </a:spcBef>
              <a:spcAft>
                <a:spcPts val="0"/>
              </a:spcAft>
              <a:buNone/>
            </a:pPr>
            <a:r>
              <a:rPr lang="el-GR" sz="930"/>
              <a:t>Για τους ηλικιωμένους με πυελονεφρίτιδα συνίσταται φαρμακευτική αγωγή με κατάλληλα αντιβιοτικά για μεγάλο χρονικό διάστημα.</a:t>
            </a:r>
            <a:endParaRPr/>
          </a:p>
          <a:p>
            <a:pPr marL="0" lvl="0" indent="0" algn="l" rtl="0">
              <a:lnSpc>
                <a:spcPct val="80000"/>
              </a:lnSpc>
              <a:spcBef>
                <a:spcPts val="0"/>
              </a:spcBef>
              <a:spcAft>
                <a:spcPts val="0"/>
              </a:spcAft>
              <a:buClr>
                <a:schemeClr val="dk1"/>
              </a:buClr>
              <a:buSzPts val="1317"/>
              <a:buFont typeface="Calibri"/>
              <a:buNone/>
            </a:pPr>
            <a:r>
              <a:rPr lang="el-GR" sz="1317"/>
              <a:t>Είναι αρκετά ενδιαφέρον ότι οι ηλικιωμένοι με ουρολοίμωξη συχνά διαγιγνώσκονται εσφαλμένα με ηλικιωμένη άνοια ή νόσο του Αλτσχάιμερ , επειδή μια ουρολοίμωξη μπορεί να μιμηθεί τα συμπτώματα τέτοιων καταστάσεων. </a:t>
            </a:r>
            <a:endParaRPr/>
          </a:p>
          <a:p>
            <a:pPr marL="0" lvl="0" indent="0" algn="l" rtl="0">
              <a:lnSpc>
                <a:spcPct val="80000"/>
              </a:lnSpc>
              <a:spcBef>
                <a:spcPts val="0"/>
              </a:spcBef>
              <a:spcAft>
                <a:spcPts val="0"/>
              </a:spcAft>
              <a:buClr>
                <a:schemeClr val="dk1"/>
              </a:buClr>
              <a:buSzPts val="1317"/>
              <a:buFont typeface="Calibri"/>
              <a:buNone/>
            </a:pPr>
            <a:r>
              <a:rPr lang="el-GR" sz="1317"/>
              <a:t>Επίσης, σύμφωνα με το περιοδικό Nursing, μεταξύ 30% και 40% των ηλικιωμένων ασθενών με σοβαρή λοίμωξη δεν εμφανίζουν το χαρακτηριστικό σημάδι του πυρετού λόγω της αδυναμίας του ανοσοποιητικού συστήματος να αντιδράσει στη μόλυνση λόγω των επιπτώσεων της γήρανσης. Καθώς τα βακτήρια στα ούρα εξαπλώνονται στην κυκλοφορία του αίματος και διασχίζουν τον αιματοεγκεφαλικό φραγμό, το αποτέλεσμα μπορεί να είναι σύγχυση και άλλες γνωστικές δυσκολίες. Η ξαφνική εμφάνιση αυτών των συμπτωμάτων θα πρέπει να οδηγήσει κάποιον στη διερεύνηση πιθανής ουρολοίμωξης. Ένα ηλικιωμένο άτομο που αντιμετωπίζει σημεία ψυχικών δυσκολιών θα πρέπει επίσης να παρακολουθείται στενά για άλλα σημεία ουρολοίμωξης όπως:</a:t>
            </a:r>
            <a:endParaRPr/>
          </a:p>
          <a:p>
            <a:pPr marL="457200" lvl="1" indent="0" algn="l" rtl="0">
              <a:lnSpc>
                <a:spcPct val="80000"/>
              </a:lnSpc>
              <a:spcBef>
                <a:spcPts val="0"/>
              </a:spcBef>
              <a:spcAft>
                <a:spcPts val="0"/>
              </a:spcAft>
              <a:buNone/>
            </a:pPr>
            <a:r>
              <a:rPr lang="el-GR" sz="1317"/>
              <a:t>Ούρα που φαίνονται θολά</a:t>
            </a:r>
            <a:endParaRPr/>
          </a:p>
          <a:p>
            <a:pPr marL="457200" lvl="1" indent="0" algn="l" rtl="0">
              <a:lnSpc>
                <a:spcPct val="80000"/>
              </a:lnSpc>
              <a:spcBef>
                <a:spcPts val="0"/>
              </a:spcBef>
              <a:spcAft>
                <a:spcPts val="0"/>
              </a:spcAft>
              <a:buNone/>
            </a:pPr>
            <a:r>
              <a:rPr lang="el-GR" sz="1317"/>
              <a:t>Αιματηρά ούρα</a:t>
            </a:r>
            <a:endParaRPr/>
          </a:p>
          <a:p>
            <a:pPr marL="457200" lvl="1" indent="0" algn="l" rtl="0">
              <a:lnSpc>
                <a:spcPct val="80000"/>
              </a:lnSpc>
              <a:spcBef>
                <a:spcPts val="0"/>
              </a:spcBef>
              <a:spcAft>
                <a:spcPts val="0"/>
              </a:spcAft>
              <a:buNone/>
            </a:pPr>
            <a:r>
              <a:rPr lang="el-GR" sz="1317"/>
              <a:t>Έντονη ή δύσοσμη οσμή ούρων</a:t>
            </a:r>
            <a:endParaRPr/>
          </a:p>
          <a:p>
            <a:pPr marL="457200" lvl="1" indent="0" algn="l" rtl="0">
              <a:lnSpc>
                <a:spcPct val="80000"/>
              </a:lnSpc>
              <a:spcBef>
                <a:spcPts val="0"/>
              </a:spcBef>
              <a:spcAft>
                <a:spcPts val="0"/>
              </a:spcAft>
              <a:buNone/>
            </a:pPr>
            <a:r>
              <a:rPr lang="el-GR" sz="1317"/>
              <a:t>Συχνή ή επείγουσα ανάγκη για ούρηση</a:t>
            </a:r>
            <a:endParaRPr/>
          </a:p>
          <a:p>
            <a:pPr marL="457200" lvl="1" indent="0" algn="l" rtl="0">
              <a:lnSpc>
                <a:spcPct val="80000"/>
              </a:lnSpc>
              <a:spcBef>
                <a:spcPts val="0"/>
              </a:spcBef>
              <a:spcAft>
                <a:spcPts val="0"/>
              </a:spcAft>
              <a:buNone/>
            </a:pPr>
            <a:r>
              <a:rPr lang="el-GR" sz="1317"/>
              <a:t>Πόνος ή κάψιμο με την ούρηση</a:t>
            </a:r>
            <a:endParaRPr/>
          </a:p>
          <a:p>
            <a:pPr marL="457200" lvl="1" indent="0" algn="l" rtl="0">
              <a:lnSpc>
                <a:spcPct val="80000"/>
              </a:lnSpc>
              <a:spcBef>
                <a:spcPts val="0"/>
              </a:spcBef>
              <a:spcAft>
                <a:spcPts val="0"/>
              </a:spcAft>
              <a:buNone/>
            </a:pPr>
            <a:r>
              <a:rPr lang="el-GR" sz="1317"/>
              <a:t>Πίεση στην κάτω λεκάνη</a:t>
            </a:r>
            <a:endParaRPr/>
          </a:p>
          <a:p>
            <a:pPr marL="0" lvl="0" indent="0" algn="l" rtl="0">
              <a:lnSpc>
                <a:spcPct val="80000"/>
              </a:lnSpc>
              <a:spcBef>
                <a:spcPts val="0"/>
              </a:spcBef>
              <a:spcAft>
                <a:spcPts val="0"/>
              </a:spcAft>
              <a:buNone/>
            </a:pPr>
            <a:endParaRPr sz="930"/>
          </a:p>
          <a:p>
            <a:pPr marL="0" lvl="0" indent="0" algn="l" rtl="0">
              <a:lnSpc>
                <a:spcPct val="80000"/>
              </a:lnSpc>
              <a:spcBef>
                <a:spcPts val="0"/>
              </a:spcBef>
              <a:spcAft>
                <a:spcPts val="0"/>
              </a:spcAft>
              <a:buNone/>
            </a:pPr>
            <a:endParaRPr sz="930"/>
          </a:p>
        </p:txBody>
      </p:sp>
      <p:sp>
        <p:nvSpPr>
          <p:cNvPr id="209" name="Google Shape;209;p10: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1: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r>
              <a:rPr lang="el-GR"/>
              <a:t>Μη χρησιμοποιείτε ντους ή άλλα προϊόντα γυναικείας υγιεινής</a:t>
            </a:r>
            <a:endParaRPr/>
          </a:p>
          <a:p>
            <a:pPr marL="0" lvl="0" indent="0" algn="l" rtl="0">
              <a:spcBef>
                <a:spcPts val="0"/>
              </a:spcBef>
              <a:spcAft>
                <a:spcPts val="0"/>
              </a:spcAft>
              <a:buNone/>
            </a:pPr>
            <a:r>
              <a:rPr lang="el-GR"/>
              <a:t>Να μην πίνετε υγρά που τείνουν να ερεθίζουν την ουροδόχο κύστη, όπως αλκοόλ και καφεΐνη</a:t>
            </a:r>
            <a:endParaRPr/>
          </a:p>
          <a:p>
            <a:pPr marL="0" lvl="0" indent="0" algn="l" rtl="0">
              <a:spcBef>
                <a:spcPts val="0"/>
              </a:spcBef>
              <a:spcAft>
                <a:spcPts val="0"/>
              </a:spcAft>
              <a:buNone/>
            </a:pPr>
            <a:r>
              <a:rPr lang="el-GR"/>
              <a:t>Πίνοντας χυμό cranberry ή λήψη δισκίων συμπληρώματος cranberry, αλλά μόνο εάν εσείς ή η οικογένειά σας δεν έχετε ιστορικό από πέτρες στα νεφρά</a:t>
            </a:r>
            <a:endParaRPr/>
          </a:p>
          <a:p>
            <a:pPr marL="0" lvl="0" indent="0" algn="l" rtl="0">
              <a:spcBef>
                <a:spcPts val="0"/>
              </a:spcBef>
              <a:spcAft>
                <a:spcPts val="0"/>
              </a:spcAft>
              <a:buNone/>
            </a:pPr>
            <a:r>
              <a:rPr lang="el-GR"/>
              <a:t>Πίνοντας πολύ νερό</a:t>
            </a:r>
            <a:endParaRPr/>
          </a:p>
          <a:p>
            <a:pPr marL="0" lvl="0" indent="0" algn="l" rtl="0">
              <a:spcBef>
                <a:spcPts val="0"/>
              </a:spcBef>
              <a:spcAft>
                <a:spcPts val="0"/>
              </a:spcAft>
              <a:buNone/>
            </a:pPr>
            <a:r>
              <a:rPr lang="el-GR"/>
              <a:t>Διατηρώντας την περιοχή των γεννητικών οργάνων καθαρή. Εάν φοράτε </a:t>
            </a:r>
            <a:r>
              <a:rPr lang="el-GR" b="1" u="sng"/>
              <a:t>πάνες για ενήλικες,</a:t>
            </a:r>
            <a:r>
              <a:rPr lang="el-GR"/>
              <a:t> φροντίστε να τις αλλάζετε τακτικά. Φορέστε υφασμάτινα εσώρουχα</a:t>
            </a:r>
            <a:endParaRPr/>
          </a:p>
          <a:p>
            <a:pPr marL="0" lvl="0" indent="0" algn="l" rtl="0">
              <a:spcBef>
                <a:spcPts val="0"/>
              </a:spcBef>
              <a:spcAft>
                <a:spcPts val="0"/>
              </a:spcAft>
              <a:buNone/>
            </a:pPr>
            <a:r>
              <a:rPr lang="el-GR"/>
              <a:t>Πάντα σκούπισμα από μπροστά προς τα πίσω (για γυναίκες)</a:t>
            </a:r>
            <a:endParaRPr/>
          </a:p>
          <a:p>
            <a:pPr marL="0" lvl="0" indent="0" algn="l" rtl="0">
              <a:spcBef>
                <a:spcPts val="0"/>
              </a:spcBef>
              <a:spcAft>
                <a:spcPts val="0"/>
              </a:spcAft>
              <a:buNone/>
            </a:pPr>
            <a:r>
              <a:rPr lang="el-GR"/>
              <a:t>Προσεκτικός καθαρισμός των γεννητικών οργάνων μετά την ούρηση ή την αφόδευση-σκούπισμα από μπροστά προς τα πίσω (για γυναίκες)</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20" name="Google Shape;220;p11: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2: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r>
              <a:rPr lang="el-GR"/>
              <a:t>Οι λοιμώξεις του αναπνευστικού συστήματος είναι μία κατηγορία νοσημάτων που ταλαιπωρεί την υγεία εκατοντάδων εκατομμυρίων ανθρώπων ετησίως, ενώ αποτελεί την κύρια αιτία θανάτου για το ένα τρίτο των ατόμων ηλικίας 65 ετών και άνω και είναι ένας παράγοντας που συμβάλλει στον θάνατο και πολλών άλλων. Την τελευταία δεκαετία, παρά τις προόδους της Ιατρικής επιστήμης που μείωσαν σε πολύ μεγάλο ποσοστό τα λοιμώδη νοσήματα και τους κινδύνους που σχετίζονται με αυτά, τα μικρόβια έχουν γίνει περισσότερο επιθετικά λόγω της ανθεκτικότητας σε υπάρχοντα αντιβιοτικά, ενώ έχουν εμφανισθεί και νέοι παθογόνοι παράγοντες. Στα ηλικιωμένα άτομα, η ανταπόκριση του ανοσοποιητικού συστήματος είναι σε μεγάλο βαθμό μειωμένη, γι’ αυτό και τα άτομα αυτά είναι επιρρεπή σε όλες τις αναπνευστικές παθήσεις. Οι ηλικιωμένοι που πάσχουν από αναπνευστικές νόσους εμφανίζουν συχνά επιπλοκές, είτε λόγω συνύπαρξης παθήσεων σε άλλα όργανα, είτε εξαιτίας συνδυασμού διαφόρων χρονίων αναπνευστικών προβλημάτων. Οι λοιμώξεις του αναπνευστικού συστήματος περιλαμβάνουν ένα ευρύ πλέγμα παθήσεων, από ένα κοινό κρυολόγημα μέχρι μια πνευμονία, γι’ αυτό και απαιτούν διαφορετική και προσεκτική προσέγγιση στην αντιμετώπισή τους. Δύο είναι οι κατηγορίες των λοιμώξεων του </a:t>
            </a:r>
            <a:endParaRPr/>
          </a:p>
          <a:p>
            <a:pPr marL="0" lvl="0" indent="0" algn="l" rtl="0">
              <a:spcBef>
                <a:spcPts val="0"/>
              </a:spcBef>
              <a:spcAft>
                <a:spcPts val="0"/>
              </a:spcAft>
              <a:buNone/>
            </a:pPr>
            <a:endParaRPr/>
          </a:p>
        </p:txBody>
      </p:sp>
      <p:sp>
        <p:nvSpPr>
          <p:cNvPr id="229" name="Google Shape;229;p12: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3: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3: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br>
              <a:rPr lang="el-GR"/>
            </a:br>
            <a:r>
              <a:rPr lang="el-GR"/>
              <a:t>Συγχορήγηση με το εμβόλιο κατά του κορωνοϊού:</a:t>
            </a:r>
            <a:endParaRPr/>
          </a:p>
          <a:p>
            <a:pPr marL="0" lvl="0" indent="0" algn="l" rtl="0">
              <a:spcBef>
                <a:spcPts val="0"/>
              </a:spcBef>
              <a:spcAft>
                <a:spcPts val="0"/>
              </a:spcAft>
              <a:buNone/>
            </a:pPr>
            <a:r>
              <a:rPr lang="el-GR"/>
              <a:t>Tο αντιγριπικό εμβόλιο μπορεί να χορηγηθεί ακόμη  και την ίδια μέρα με το εμβόλιο κατά του κορωνοϊού, αλλά σε διαφορετικά ανατομικά σημεία, όπως και οποιαδήποτε άλλη μέρα πριν και μετά το εμβόλιο κατά του κορωνοϊού.</a:t>
            </a:r>
            <a:endParaRPr/>
          </a:p>
          <a:p>
            <a:pPr marL="0" lvl="0" indent="0" algn="l" rtl="0">
              <a:spcBef>
                <a:spcPts val="0"/>
              </a:spcBef>
              <a:spcAft>
                <a:spcPts val="0"/>
              </a:spcAft>
              <a:buNone/>
            </a:pPr>
            <a:endParaRPr sz="1300">
              <a:latin typeface="Calibri"/>
              <a:ea typeface="Calibri"/>
              <a:cs typeface="Calibri"/>
              <a:sym typeface="Calibri"/>
            </a:endParaRPr>
          </a:p>
          <a:p>
            <a:pPr marL="0" lvl="0" indent="0" algn="l" rtl="0">
              <a:spcBef>
                <a:spcPts val="0"/>
              </a:spcBef>
              <a:spcAft>
                <a:spcPts val="0"/>
              </a:spcAft>
              <a:buNone/>
            </a:pPr>
            <a:r>
              <a:rPr lang="el-GR" sz="1300">
                <a:latin typeface="Calibri"/>
                <a:ea typeface="Calibri"/>
                <a:cs typeface="Calibri"/>
                <a:sym typeface="Calibri"/>
              </a:rPr>
              <a:t>Το εμβόλιο της γρίπης πρέπει να γίνεται σε περίοδο λίγο πριν την αναμενόμενη έξαρση της νόσου. </a:t>
            </a:r>
            <a:endParaRPr/>
          </a:p>
          <a:p>
            <a:pPr marL="0" lvl="0" indent="0" algn="l" rtl="0">
              <a:spcBef>
                <a:spcPts val="0"/>
              </a:spcBef>
              <a:spcAft>
                <a:spcPts val="0"/>
              </a:spcAft>
              <a:buNone/>
            </a:pPr>
            <a:r>
              <a:rPr lang="el-GR" sz="1300">
                <a:latin typeface="Calibri"/>
                <a:ea typeface="Calibri"/>
                <a:cs typeface="Calibri"/>
                <a:sym typeface="Calibri"/>
              </a:rPr>
              <a:t>Το εν  λόγω εμβόλιο έχει διάρκεια 12 μηνών που σημαίνει ότι θα πρέπει να επαναλαμβάνεται ετησίως και η δράση του αρχίζει δύο εβδομάδες μετά την χορήγησή του. </a:t>
            </a:r>
            <a:endParaRPr/>
          </a:p>
          <a:p>
            <a:pPr marL="0" lvl="0" indent="0" algn="l" rtl="0">
              <a:spcBef>
                <a:spcPts val="0"/>
              </a:spcBef>
              <a:spcAft>
                <a:spcPts val="0"/>
              </a:spcAft>
              <a:buNone/>
            </a:pPr>
            <a:endParaRPr/>
          </a:p>
        </p:txBody>
      </p:sp>
      <p:sp>
        <p:nvSpPr>
          <p:cNvPr id="238" name="Google Shape;238;p13: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4: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47" name="Google Shape;247;p1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5: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5: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lnSpc>
                <a:spcPct val="80000"/>
              </a:lnSpc>
              <a:spcBef>
                <a:spcPts val="0"/>
              </a:spcBef>
              <a:spcAft>
                <a:spcPts val="0"/>
              </a:spcAft>
              <a:buNone/>
            </a:pPr>
            <a:r>
              <a:rPr lang="el-GR" sz="570"/>
              <a:t>Μια από τις επιπλοκές της γρίπης είναι η λοίμωξη των πνευμόνων από το μικρόβιο του πνευμονιόκοκκου. </a:t>
            </a:r>
            <a:endParaRPr/>
          </a:p>
          <a:p>
            <a:pPr marL="0" lvl="0" indent="0" algn="l" rtl="0">
              <a:lnSpc>
                <a:spcPct val="80000"/>
              </a:lnSpc>
              <a:spcBef>
                <a:spcPts val="0"/>
              </a:spcBef>
              <a:spcAft>
                <a:spcPts val="0"/>
              </a:spcAft>
              <a:buNone/>
            </a:pPr>
            <a:r>
              <a:rPr lang="el-GR" sz="570"/>
              <a:t>Ο πνευμονιόκοκκος (Streptococcus pneumoniae) είναι η πιο συχνή αιτία πνευμονίας και παράλληλα αποτελεί βασική αιτία μηνιγγίτιδας. Παγκοσμίως, κάθε χρόνο 1,6 εκ. άνθρωποι χάνουν τη ζωή τους από ασθένειες που προκαλούνται από τον πνευμονιόκοκκο.</a:t>
            </a:r>
            <a:endParaRPr/>
          </a:p>
          <a:p>
            <a:pPr marL="0" lvl="0" indent="0" algn="l" rtl="0">
              <a:lnSpc>
                <a:spcPct val="80000"/>
              </a:lnSpc>
              <a:spcBef>
                <a:spcPts val="0"/>
              </a:spcBef>
              <a:spcAft>
                <a:spcPts val="0"/>
              </a:spcAft>
              <a:buNone/>
            </a:pPr>
            <a:r>
              <a:rPr lang="el-GR" sz="570"/>
              <a:t>Πρόκειται για ένα βακτηρίδιο που εισβάλλει στον οργανισμό από τον ρινοφάρυγγα και μπορεί να προκαλέσει σειρά νοσημάτων. Αν προσβάλλει το ανώτερο αναπνευστικό, μπορεί να προκαλέσει οξεία μέση ωτίτιδα και παραρρινοκολπίτιδα. Στο κατώτερο αναπνευστικό μπορεί να προκαλέσει πνευμονία και βρογχίτιδα. Αν εισέλθει στην κυκλοφορία του αίματος, μπορεί να προκαλέσει διεισδυτική νόσο όπως μηνιγγίτιδα, σηψαιμία και πνευμονία με εμπύημα. Υπολογίζεται ότι συνολικά, ευθύνεται για τον θάνατο σε περισσότερο από το 20% των προσβληθέντων.</a:t>
            </a:r>
            <a:endParaRPr/>
          </a:p>
          <a:p>
            <a:pPr marL="0" lvl="0" indent="0" algn="l" rtl="0">
              <a:lnSpc>
                <a:spcPct val="80000"/>
              </a:lnSpc>
              <a:spcBef>
                <a:spcPts val="0"/>
              </a:spcBef>
              <a:spcAft>
                <a:spcPts val="0"/>
              </a:spcAft>
              <a:buNone/>
            </a:pPr>
            <a:r>
              <a:rPr lang="el-GR" sz="570" b="1"/>
              <a:t>Με δεδομένο ότι ο πνευμονιόκοκκος αποτελεί, παγκοσμίως, σοβαρό θέμα για τη δημοσία υγειά, η πρόληψη μέσω εμβολιασμού αποτελεί σημαντική στρατηγική, τόσο για την υγειά των παιδιών και των ενηλικών, όσο και για τα συστήματα υγειάς που επωμίζονται το κόστος θεραπείας.</a:t>
            </a:r>
            <a:endParaRPr sz="570"/>
          </a:p>
          <a:p>
            <a:pPr marL="0" lvl="0" indent="0" algn="l" rtl="0">
              <a:lnSpc>
                <a:spcPct val="80000"/>
              </a:lnSpc>
              <a:spcBef>
                <a:spcPts val="0"/>
              </a:spcBef>
              <a:spcAft>
                <a:spcPts val="0"/>
              </a:spcAft>
              <a:buNone/>
            </a:pPr>
            <a:r>
              <a:rPr lang="el-GR" sz="570"/>
              <a:t>Στην Ελλάδα, από το 2006, ο εμβολιασμός έναντι του πνευμονιόκοκκου έχει ενταχθεί στο Εθνικό́ Πρόγραμμα Εμβολιασμών και συνιστάται για όλα τα υγιή παιδιά 2-59 μηνών.</a:t>
            </a:r>
            <a:endParaRPr/>
          </a:p>
          <a:p>
            <a:pPr marL="0" lvl="0" indent="0" algn="l" rtl="0">
              <a:lnSpc>
                <a:spcPct val="80000"/>
              </a:lnSpc>
              <a:spcBef>
                <a:spcPts val="0"/>
              </a:spcBef>
              <a:spcAft>
                <a:spcPts val="0"/>
              </a:spcAft>
              <a:buNone/>
            </a:pPr>
            <a:r>
              <a:rPr lang="el-GR" sz="570"/>
              <a:t>Κάποια εμβόλια όμως δεν υπήρχαν όταν οι σημερινοί ενήλικες ήταν παιδιά, όπως για παράδειγμα της ανεμευλογιάς και του πνευμονιόκοκκου.</a:t>
            </a:r>
            <a:endParaRPr/>
          </a:p>
          <a:p>
            <a:pPr marL="0" lvl="0" indent="0" algn="l" rtl="0">
              <a:lnSpc>
                <a:spcPct val="80000"/>
              </a:lnSpc>
              <a:spcBef>
                <a:spcPts val="0"/>
              </a:spcBef>
              <a:spcAft>
                <a:spcPts val="0"/>
              </a:spcAft>
              <a:buNone/>
            </a:pPr>
            <a:r>
              <a:rPr lang="el-GR" sz="570"/>
              <a:t>Σύμφωνα με το Εθνικό Πρόγραμμα Εμβολιασμών του Υπουργείου Υγείας για Ενήλικες - που δεν έχουν αποδεικτικό προηγούμενου εμβολιασμού ή νόσησης - όσοι είναι 65 ετών και άνω ή ανήκουν σε ομάδες υψηλού κινδύνου πρέπει να λαμβάνουν και τα δύο είδη εμβολίων: εμβόλιο πνευμονιόκοκκου συζευγμένο (PCV13) και πολυσακχαριδικό (PPSV23). Συστήνεται δε να προηγείται το εμβόλιο PCV13 και μετά 1 χρόνο να ακολουθεί το PPSV23. Αν έχει προηγηθεί το PPSV23, τότε το PCV13 πρέπει να γίνεται ένα χρόνο μετά.</a:t>
            </a:r>
            <a:endParaRPr/>
          </a:p>
          <a:p>
            <a:pPr marL="0" lvl="0" indent="0" algn="l" rtl="0">
              <a:lnSpc>
                <a:spcPct val="80000"/>
              </a:lnSpc>
              <a:spcBef>
                <a:spcPts val="0"/>
              </a:spcBef>
              <a:spcAft>
                <a:spcPts val="0"/>
              </a:spcAft>
              <a:buNone/>
            </a:pPr>
            <a:r>
              <a:rPr lang="el-GR" sz="570"/>
              <a:t>Ενήλικες άνω των 65 ετών και συγκεκριμένες ομάδες ασθενών υψηλού κινδύνου - ανεξαρτήτως ηλικίας - όπως άτομα με μειωμένη άμυνα, καρδιοπαθείς, διαβητικοί, νεφροπαθείς, άτομα με χρόνια αποφρακτική πνευμονοπάθεια, ηπατική ανεπάρκεια είναι πιο ευπαθείς σε ορισμένες λοιμώξεις, όπως η γρίπη και οι λοιμώξεις από πνευμονιόκοκκο.</a:t>
            </a:r>
            <a:endParaRPr/>
          </a:p>
          <a:p>
            <a:pPr marL="0" lvl="0" indent="0" algn="l" rtl="0">
              <a:lnSpc>
                <a:spcPct val="80000"/>
              </a:lnSpc>
              <a:spcBef>
                <a:spcPts val="0"/>
              </a:spcBef>
              <a:spcAft>
                <a:spcPts val="0"/>
              </a:spcAft>
              <a:buNone/>
            </a:pPr>
            <a:r>
              <a:rPr lang="el-GR" sz="570" b="1"/>
              <a:t>Το εμβόλιο του Πνευμονιόκοκκου προφυλάσσει από το επικίνδυνο μικρόβιο, αφού μειώνει τον κίνδυνο να νοσήσει κανείς καθώς και τον κίνδυνο επιπλοκών κατά περίπου 80%.</a:t>
            </a:r>
            <a:endParaRPr sz="570"/>
          </a:p>
          <a:p>
            <a:pPr marL="0" lvl="0" indent="0" algn="l" rtl="0">
              <a:lnSpc>
                <a:spcPct val="80000"/>
              </a:lnSpc>
              <a:spcBef>
                <a:spcPts val="0"/>
              </a:spcBef>
              <a:spcAft>
                <a:spcPts val="0"/>
              </a:spcAft>
              <a:buNone/>
            </a:pPr>
            <a:r>
              <a:rPr lang="el-GR" sz="570" b="1"/>
              <a:t>Πότε πρέπει να γίνεται το εμβόλιο του πνευμονιόκοκκου</a:t>
            </a:r>
            <a:endParaRPr sz="570"/>
          </a:p>
          <a:p>
            <a:pPr marL="0" lvl="0" indent="0" algn="l" rtl="0">
              <a:lnSpc>
                <a:spcPct val="80000"/>
              </a:lnSpc>
              <a:spcBef>
                <a:spcPts val="0"/>
              </a:spcBef>
              <a:spcAft>
                <a:spcPts val="0"/>
              </a:spcAft>
              <a:buNone/>
            </a:pPr>
            <a:r>
              <a:rPr lang="el-GR" sz="570"/>
              <a:t>Οι λοιμώξεις εξαιτίας του πνευμονιόκοκκου εκδηλώνονται πιο συχνά τον χειμώνα και την αρχή της άνοιξης, όταν τα αναπνευστικά νοσήματα είναι σε έξαρση. </a:t>
            </a:r>
            <a:endParaRPr/>
          </a:p>
          <a:p>
            <a:pPr marL="0" lvl="0" indent="0" algn="l" rtl="0">
              <a:lnSpc>
                <a:spcPct val="80000"/>
              </a:lnSpc>
              <a:spcBef>
                <a:spcPts val="0"/>
              </a:spcBef>
              <a:spcAft>
                <a:spcPts val="0"/>
              </a:spcAft>
              <a:buNone/>
            </a:pPr>
            <a:r>
              <a:rPr lang="el-GR" sz="570" b="1"/>
              <a:t>Μπορεί να γίνει το εμβόλιο γρίπης και πνευμονιόκοκκου μαζί;</a:t>
            </a:r>
            <a:endParaRPr sz="570"/>
          </a:p>
          <a:p>
            <a:pPr marL="0" lvl="0" indent="0" algn="l" rtl="0">
              <a:lnSpc>
                <a:spcPct val="80000"/>
              </a:lnSpc>
              <a:spcBef>
                <a:spcPts val="0"/>
              </a:spcBef>
              <a:spcAft>
                <a:spcPts val="0"/>
              </a:spcAft>
              <a:buNone/>
            </a:pPr>
            <a:r>
              <a:rPr lang="el-GR" sz="570"/>
              <a:t>Είναι καλύτερα να γίνει με απόσταση ενός μήνα, αφού έχει διαπιστωθεί ότι έτσι αυξάνει η αποτελεσματικότητα και των δυο εμβολίων.</a:t>
            </a:r>
            <a:endParaRPr/>
          </a:p>
          <a:p>
            <a:pPr marL="0" lvl="0" indent="0" algn="l" rtl="0">
              <a:lnSpc>
                <a:spcPct val="80000"/>
              </a:lnSpc>
              <a:spcBef>
                <a:spcPts val="0"/>
              </a:spcBef>
              <a:spcAft>
                <a:spcPts val="0"/>
              </a:spcAft>
              <a:buNone/>
            </a:pPr>
            <a:endParaRPr sz="570"/>
          </a:p>
          <a:p>
            <a:pPr marL="0" lvl="0" indent="0" algn="l" rtl="0">
              <a:lnSpc>
                <a:spcPct val="80000"/>
              </a:lnSpc>
              <a:spcBef>
                <a:spcPts val="0"/>
              </a:spcBef>
              <a:spcAft>
                <a:spcPts val="0"/>
              </a:spcAft>
              <a:buNone/>
            </a:pPr>
            <a:r>
              <a:rPr lang="el-GR" sz="570" b="1" i="1" u="sng"/>
              <a:t>Πνευμονία</a:t>
            </a:r>
            <a:endParaRPr sz="570" i="1"/>
          </a:p>
          <a:p>
            <a:pPr marL="0" lvl="0" indent="0" algn="l" rtl="0">
              <a:lnSpc>
                <a:spcPct val="80000"/>
              </a:lnSpc>
              <a:spcBef>
                <a:spcPts val="0"/>
              </a:spcBef>
              <a:spcAft>
                <a:spcPts val="0"/>
              </a:spcAft>
              <a:buNone/>
            </a:pPr>
            <a:r>
              <a:rPr lang="el-GR" sz="570"/>
              <a:t>Παρά την πρόοδο της ιατρικής επιστήμης και την ανακάλυψη ισχυρών αντιβιοτικών η θνητότητα της πνευμονίας παραμένει υψηλή στα άτομα της τρίτης ηλικίας.</a:t>
            </a:r>
            <a:endParaRPr/>
          </a:p>
          <a:p>
            <a:pPr marL="0" lvl="0" indent="0" algn="l" rtl="0">
              <a:lnSpc>
                <a:spcPct val="80000"/>
              </a:lnSpc>
              <a:spcBef>
                <a:spcPts val="0"/>
              </a:spcBef>
              <a:spcAft>
                <a:spcPts val="0"/>
              </a:spcAft>
              <a:buNone/>
            </a:pPr>
            <a:r>
              <a:rPr lang="el-GR" sz="570"/>
              <a:t>Ο συνδυασμός πνευμονίας μετά από γρίπη αποτελεί την 6</a:t>
            </a:r>
            <a:r>
              <a:rPr lang="el-GR" sz="570" baseline="30000"/>
              <a:t>η</a:t>
            </a:r>
            <a:r>
              <a:rPr lang="el-GR" sz="570"/>
              <a:t> συχνότερη αιτία θανάτου.</a:t>
            </a:r>
            <a:endParaRPr/>
          </a:p>
          <a:p>
            <a:pPr marL="0" lvl="0" indent="0" algn="l" rtl="0">
              <a:lnSpc>
                <a:spcPct val="80000"/>
              </a:lnSpc>
              <a:spcBef>
                <a:spcPts val="0"/>
              </a:spcBef>
              <a:spcAft>
                <a:spcPts val="0"/>
              </a:spcAft>
              <a:buNone/>
            </a:pPr>
            <a:r>
              <a:rPr lang="el-GR" sz="570"/>
              <a:t>Επιπλέον η πνευμονία είναι η δεύτερη πιο κοινή αιτία λοίμωξης και βακτηριαιμίας στα άτομα που διαβιώνουν σε οίκους ευγηρίας.</a:t>
            </a:r>
            <a:endParaRPr/>
          </a:p>
          <a:p>
            <a:pPr marL="0" lvl="0" indent="0" algn="l" rtl="0">
              <a:lnSpc>
                <a:spcPct val="80000"/>
              </a:lnSpc>
              <a:spcBef>
                <a:spcPts val="0"/>
              </a:spcBef>
              <a:spcAft>
                <a:spcPts val="0"/>
              </a:spcAft>
              <a:buNone/>
            </a:pPr>
            <a:r>
              <a:rPr lang="el-GR" sz="570"/>
              <a:t>Παράγοντες που σχετίζονται με την γήρανση του αναπνευστικού συστήματος όπως είναι οι αλλαγές στη χωρητικότητα και λειτουργικότητα των πνευμόνων, η ευκολότερη εισρόφηση βακτηριδίων που βρίσκονται στο φάρυγγα και η αναποτελεσματική απόχρεμψη των βρογχικών εκκρίσεων καθιστούν τους ηλικιωμένους ευάλωτους σε λοιμώξεις του αναπνευστικού.</a:t>
            </a:r>
            <a:endParaRPr/>
          </a:p>
          <a:p>
            <a:pPr marL="0" lvl="0" indent="0" algn="l" rtl="0">
              <a:lnSpc>
                <a:spcPct val="80000"/>
              </a:lnSpc>
              <a:spcBef>
                <a:spcPts val="0"/>
              </a:spcBef>
              <a:spcAft>
                <a:spcPts val="0"/>
              </a:spcAft>
              <a:buNone/>
            </a:pPr>
            <a:r>
              <a:rPr lang="el-GR" sz="570" b="1"/>
              <a:t>Αίτια</a:t>
            </a:r>
            <a:endParaRPr sz="570"/>
          </a:p>
          <a:p>
            <a:pPr marL="0" lvl="0" indent="0" algn="l" rtl="0">
              <a:lnSpc>
                <a:spcPct val="80000"/>
              </a:lnSpc>
              <a:spcBef>
                <a:spcPts val="0"/>
              </a:spcBef>
              <a:spcAft>
                <a:spcPts val="0"/>
              </a:spcAft>
              <a:buNone/>
            </a:pPr>
            <a:r>
              <a:rPr lang="el-GR" sz="570"/>
              <a:t>Στρεπτόκοκκος της πνευμονίας (Streptococcus pneumoniae), γνωστός και ως πνευμονιόκοκκος.</a:t>
            </a:r>
            <a:br>
              <a:rPr lang="el-GR" sz="570"/>
            </a:br>
            <a:r>
              <a:rPr lang="el-GR" sz="570"/>
              <a:t>Παραμένει το συχνότερο αίτιο πνευμονίας. Απομονώνεται συχνότερα από τις καλλιέργειες πτυέλων. Η πλέον σοβαρή εκδήλωση του είναι η λεγόμενη διηθητική πνευμονιοκοκκική νόσος.</a:t>
            </a:r>
            <a:endParaRPr/>
          </a:p>
          <a:p>
            <a:pPr marL="0" lvl="0" indent="0" algn="l" rtl="0">
              <a:lnSpc>
                <a:spcPct val="80000"/>
              </a:lnSpc>
              <a:spcBef>
                <a:spcPts val="0"/>
              </a:spcBef>
              <a:spcAft>
                <a:spcPts val="0"/>
              </a:spcAft>
              <a:buNone/>
            </a:pPr>
            <a:r>
              <a:rPr lang="el-GR" sz="570"/>
              <a:t>Αιμόφιλος της ινφλουέντζας (Haemophilus influenza)</a:t>
            </a:r>
            <a:br>
              <a:rPr lang="el-GR" sz="570"/>
            </a:br>
            <a:r>
              <a:rPr lang="el-GR" sz="570"/>
              <a:t>Εκδηλώνεται συχνότερα σε άρρενες ασθενείς με χρόνια πνευμονική νόσο και συνοδεύεται από την παρουσία παραγωγικού βήχα.</a:t>
            </a:r>
            <a:endParaRPr/>
          </a:p>
          <a:p>
            <a:pPr marL="0" lvl="0" indent="0" algn="l" rtl="0">
              <a:lnSpc>
                <a:spcPct val="80000"/>
              </a:lnSpc>
              <a:spcBef>
                <a:spcPts val="0"/>
              </a:spcBef>
              <a:spcAft>
                <a:spcPts val="0"/>
              </a:spcAft>
              <a:buNone/>
            </a:pPr>
            <a:r>
              <a:rPr lang="el-GR" sz="570"/>
              <a:t>Παθογόνα όπως τα χλαμύδια της πνευμονίας, το μυκόπλασμα και η λεγιονέλλα αποτελούν αιτία πνευμονίας σε περίπου 15% των περιπτώσεων, ποσοστό πολύ μικρότερο σε σχέση με τους νεότερους ενήλικες.</a:t>
            </a:r>
            <a:endParaRPr/>
          </a:p>
          <a:p>
            <a:pPr marL="0" lvl="0" indent="0" algn="l" rtl="0">
              <a:lnSpc>
                <a:spcPct val="80000"/>
              </a:lnSpc>
              <a:spcBef>
                <a:spcPts val="0"/>
              </a:spcBef>
              <a:spcAft>
                <a:spcPts val="0"/>
              </a:spcAft>
              <a:buNone/>
            </a:pPr>
            <a:r>
              <a:rPr lang="el-GR" sz="570"/>
              <a:t>Τα gram-αρνητικά και τα αναερόβια παθογόνα είναι πιο σπάνια και ανευρίσκονται σε βαρέως πάσχοντες ασθενείς.</a:t>
            </a:r>
            <a:endParaRPr/>
          </a:p>
          <a:p>
            <a:pPr marL="0" lvl="0" indent="0" algn="l" rtl="0">
              <a:lnSpc>
                <a:spcPct val="80000"/>
              </a:lnSpc>
              <a:spcBef>
                <a:spcPts val="0"/>
              </a:spcBef>
              <a:spcAft>
                <a:spcPts val="0"/>
              </a:spcAft>
              <a:buNone/>
            </a:pPr>
            <a:r>
              <a:rPr lang="el-GR" sz="570"/>
              <a:t>Η πνευμονία της κοινότητας μετά από γρίπη οφείλεται συνήθως στον χρυσίζοντα σταφυλόκοκκο.</a:t>
            </a:r>
            <a:endParaRPr/>
          </a:p>
          <a:p>
            <a:pPr marL="0" lvl="0" indent="0" algn="l" rtl="0">
              <a:lnSpc>
                <a:spcPct val="80000"/>
              </a:lnSpc>
              <a:spcBef>
                <a:spcPts val="0"/>
              </a:spcBef>
              <a:spcAft>
                <a:spcPts val="0"/>
              </a:spcAft>
              <a:buNone/>
            </a:pPr>
            <a:r>
              <a:rPr lang="el-GR" sz="570"/>
              <a:t>Ο παραγωγικός βήχας και ο πυρετός είναι τα συνηθέστερα συμπτώματα των λοιμώξεων του αναπνευστικού. Άλλες κλινικές εκδηλώσεις είναι</a:t>
            </a:r>
            <a:endParaRPr/>
          </a:p>
          <a:p>
            <a:pPr marL="0" lvl="0" indent="0" algn="l" rtl="0">
              <a:lnSpc>
                <a:spcPct val="80000"/>
              </a:lnSpc>
              <a:spcBef>
                <a:spcPts val="0"/>
              </a:spcBef>
              <a:spcAft>
                <a:spcPts val="0"/>
              </a:spcAft>
              <a:buNone/>
            </a:pPr>
            <a:r>
              <a:rPr lang="el-GR" sz="570"/>
              <a:t>θωρακικό άλγος που επιτείνεται με τις αναπνευστικές κινήσιες</a:t>
            </a:r>
            <a:endParaRPr sz="570"/>
          </a:p>
          <a:p>
            <a:pPr marL="0" lvl="0" indent="0" algn="l" rtl="0">
              <a:lnSpc>
                <a:spcPct val="80000"/>
              </a:lnSpc>
              <a:spcBef>
                <a:spcPts val="0"/>
              </a:spcBef>
              <a:spcAft>
                <a:spcPts val="0"/>
              </a:spcAft>
              <a:buNone/>
            </a:pPr>
            <a:r>
              <a:rPr lang="el-GR" sz="570"/>
              <a:t>δύσπνοια, ταχύπνοια, ταχυκαρδία</a:t>
            </a:r>
            <a:endParaRPr/>
          </a:p>
          <a:p>
            <a:pPr marL="0" lvl="0" indent="0" algn="l" rtl="0">
              <a:lnSpc>
                <a:spcPct val="80000"/>
              </a:lnSpc>
              <a:spcBef>
                <a:spcPts val="0"/>
              </a:spcBef>
              <a:spcAft>
                <a:spcPts val="0"/>
              </a:spcAft>
              <a:buNone/>
            </a:pPr>
            <a:r>
              <a:rPr lang="el-GR" sz="570"/>
              <a:t>Στους ηλικιωμένους κυριαρχούν τα μη ειδικά συμπτώματα όπως είναι η κακουχία, το κοιλιακό άλγος, οι έμετοι, η διάρροια, η ανορεξία και η κεφαλαλγία και η έκπτωση του επιπέδου συνείδησης.</a:t>
            </a:r>
            <a:endParaRPr/>
          </a:p>
          <a:p>
            <a:pPr marL="0" lvl="0" indent="0" algn="l" rtl="0">
              <a:lnSpc>
                <a:spcPct val="80000"/>
              </a:lnSpc>
              <a:spcBef>
                <a:spcPts val="0"/>
              </a:spcBef>
              <a:spcAft>
                <a:spcPts val="0"/>
              </a:spcAft>
              <a:buNone/>
            </a:pPr>
            <a:r>
              <a:rPr lang="el-GR" sz="570"/>
              <a:t>Η διάγνωση της πνευμονίας είναι κλινική, εργαστηριακή και ακτινολογική και η θεραπεία της στους ηλικιωμένους απαιτεί συνήθως την ενδοφλέβια χορήγηση ευρέως φάσματος αντιβιοτικών.</a:t>
            </a:r>
            <a:endParaRPr/>
          </a:p>
          <a:p>
            <a:pPr marL="0" lvl="0" indent="0" algn="l" rtl="0">
              <a:lnSpc>
                <a:spcPct val="80000"/>
              </a:lnSpc>
              <a:spcBef>
                <a:spcPts val="0"/>
              </a:spcBef>
              <a:spcAft>
                <a:spcPts val="0"/>
              </a:spcAft>
              <a:buNone/>
            </a:pPr>
            <a:br>
              <a:rPr lang="el-GR" sz="570"/>
            </a:br>
            <a:endParaRPr sz="570"/>
          </a:p>
          <a:p>
            <a:pPr marL="0" lvl="0" indent="0" algn="l" rtl="0">
              <a:lnSpc>
                <a:spcPct val="80000"/>
              </a:lnSpc>
              <a:spcBef>
                <a:spcPts val="0"/>
              </a:spcBef>
              <a:spcAft>
                <a:spcPts val="0"/>
              </a:spcAft>
              <a:buNone/>
            </a:pPr>
            <a:endParaRPr sz="570"/>
          </a:p>
        </p:txBody>
      </p:sp>
      <p:sp>
        <p:nvSpPr>
          <p:cNvPr id="256" name="Google Shape;256;p15: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6: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64" name="Google Shape;264;p16: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7: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7: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endParaRPr/>
          </a:p>
        </p:txBody>
      </p:sp>
      <p:sp>
        <p:nvSpPr>
          <p:cNvPr id="273" name="Google Shape;273;p17: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8: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8: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r>
              <a:rPr lang="el-GR" sz="1202">
                <a:solidFill>
                  <a:srgbClr val="000000"/>
                </a:solidFill>
              </a:rPr>
              <a:t>Είναι μια ιογενής νόσος που προκαλείται από την επανενεργοποίηση του ιού της ανεμοβλογιάς που παραμένει αδρανής μετά από προηγούμενη λοίμωξη.</a:t>
            </a:r>
            <a:endParaRPr/>
          </a:p>
          <a:p>
            <a:pPr marL="0" lvl="0" indent="0" algn="l" rtl="0">
              <a:spcBef>
                <a:spcPts val="0"/>
              </a:spcBef>
              <a:spcAft>
                <a:spcPts val="0"/>
              </a:spcAft>
              <a:buNone/>
            </a:pPr>
            <a:r>
              <a:rPr lang="el-GR" sz="1202">
                <a:solidFill>
                  <a:srgbClr val="000000"/>
                </a:solidFill>
              </a:rPr>
              <a:t>Η ανεμοβλογιά εμφανίζεται σε παιδιά ενώ ο έρπητας ζωστήρας εμφανίζεται σε ενήλικες.</a:t>
            </a:r>
            <a:endParaRPr sz="1202">
              <a:solidFill>
                <a:srgbClr val="000000"/>
              </a:solidFill>
            </a:endParaRPr>
          </a:p>
          <a:p>
            <a:pPr marL="0" lvl="0" indent="0" algn="l" rtl="0">
              <a:spcBef>
                <a:spcPts val="0"/>
              </a:spcBef>
              <a:spcAft>
                <a:spcPts val="0"/>
              </a:spcAft>
              <a:buNone/>
            </a:pPr>
            <a:r>
              <a:rPr lang="el-GR" sz="1110"/>
              <a:t>Είναι μια κοινή πάθηση και ο κίνδυνος εμφάνισης της και των επιπλοκών της αυξάνεται με την αύξηση της ηλικίας .</a:t>
            </a:r>
            <a:endParaRPr sz="1202">
              <a:solidFill>
                <a:srgbClr val="000000"/>
              </a:solidFill>
            </a:endParaRPr>
          </a:p>
          <a:p>
            <a:pPr marL="0" lvl="0" indent="0" algn="l" rtl="0">
              <a:spcBef>
                <a:spcPts val="0"/>
              </a:spcBef>
              <a:spcAft>
                <a:spcPts val="0"/>
              </a:spcAft>
              <a:buNone/>
            </a:pPr>
            <a:r>
              <a:rPr lang="el-GR" sz="1202">
                <a:solidFill>
                  <a:srgbClr val="242021"/>
                </a:solidFill>
              </a:rPr>
              <a:t>Ένας στους τρεις ανθρώπους θα αναπτύξει έρπητα ζωστήρα κατά τη διάρκεια της ζωής του.</a:t>
            </a:r>
            <a:r>
              <a:rPr lang="el-GR" sz="1202"/>
              <a:t> </a:t>
            </a:r>
            <a:endParaRPr/>
          </a:p>
          <a:p>
            <a:pPr marL="0" lvl="0" indent="0" algn="l" rtl="0">
              <a:spcBef>
                <a:spcPts val="0"/>
              </a:spcBef>
              <a:spcAft>
                <a:spcPts val="0"/>
              </a:spcAft>
              <a:buNone/>
            </a:pPr>
            <a:r>
              <a:rPr lang="el-GR" sz="1295"/>
              <a:t>Ιογενής νόσος που προκαλείται από έναν ερπητοιό, τον ιό της ανεμευλογιάς- έρπητα ζωστήρα (</a:t>
            </a:r>
            <a:r>
              <a:rPr lang="el-GR" sz="1295" b="1"/>
              <a:t>VZV</a:t>
            </a:r>
            <a:r>
              <a:rPr lang="el-GR" sz="1295"/>
              <a:t>, Varicella Zoster Virus). </a:t>
            </a:r>
            <a:endParaRPr/>
          </a:p>
          <a:p>
            <a:pPr marL="0" lvl="0" indent="0" algn="l" rtl="0">
              <a:spcBef>
                <a:spcPts val="0"/>
              </a:spcBef>
              <a:spcAft>
                <a:spcPts val="0"/>
              </a:spcAft>
              <a:buNone/>
            </a:pPr>
            <a:r>
              <a:rPr lang="el-GR" sz="1295"/>
              <a:t>H ανεμευλογιά είναι μια συχνή νόσος της παιδικής- εφηβικής ηλικίας που, μετά την αρχική λοίμωξη, παραμένει σε λανθάνουσα κατάσταση στα παρασπονδυλικά γάγγλια του οργανισμού. </a:t>
            </a:r>
            <a:endParaRPr/>
          </a:p>
          <a:p>
            <a:pPr marL="0" lvl="0" indent="0" algn="l" rtl="0">
              <a:spcBef>
                <a:spcPts val="0"/>
              </a:spcBef>
              <a:spcAft>
                <a:spcPts val="0"/>
              </a:spcAft>
              <a:buNone/>
            </a:pPr>
            <a:r>
              <a:rPr lang="el-GR" sz="1295"/>
              <a:t>Ο ιός VZV μπορεί να παραμείνει αδρανής για πολλά χρόνια – το 90-95% του Δυτικού κόσμου είναι φορέας του ιού – αλλά στο 10-20% των περιπτώσεων επαναδραστηριοποιείται με την μορφή του έρπητα ζωστήρα.</a:t>
            </a:r>
            <a:endParaRPr/>
          </a:p>
          <a:p>
            <a:pPr marL="0" lvl="0" indent="0" algn="l" rtl="0">
              <a:spcBef>
                <a:spcPts val="0"/>
              </a:spcBef>
              <a:spcAft>
                <a:spcPts val="0"/>
              </a:spcAft>
              <a:buNone/>
            </a:pPr>
            <a:r>
              <a:rPr lang="el-GR" sz="1295"/>
              <a:t>Η νόσος είναι αρκετά συχνή ανάμεσα στα άτομα ηλικίας άνω των 50 ετών και η συχνότητα της αυξάνεται με την ηλικία. </a:t>
            </a:r>
            <a:endParaRPr/>
          </a:p>
          <a:p>
            <a:pPr marL="0" lvl="0" indent="0" algn="l" rtl="0">
              <a:spcBef>
                <a:spcPts val="0"/>
              </a:spcBef>
              <a:spcAft>
                <a:spcPts val="0"/>
              </a:spcAft>
              <a:buNone/>
            </a:pPr>
            <a:r>
              <a:rPr lang="el-GR" sz="1295">
                <a:solidFill>
                  <a:srgbClr val="000000"/>
                </a:solidFill>
              </a:rPr>
              <a:t>Ο έρπητας ζωστήρας μπορεί να οδηγήσει σε σοβαρές, μακροχρόνιες βλάβες.</a:t>
            </a:r>
            <a:br>
              <a:rPr lang="el-GR" sz="1295"/>
            </a:br>
            <a:endParaRPr sz="1295"/>
          </a:p>
          <a:p>
            <a:pPr marL="0" lvl="0" indent="0" algn="l" rtl="0">
              <a:spcBef>
                <a:spcPts val="0"/>
              </a:spcBef>
              <a:spcAft>
                <a:spcPts val="0"/>
              </a:spcAft>
              <a:buNone/>
            </a:pPr>
            <a:br>
              <a:rPr lang="el-GR" sz="1202"/>
            </a:br>
            <a:endParaRPr sz="1202"/>
          </a:p>
          <a:p>
            <a:pPr marL="0" lvl="0" indent="0" algn="l" rtl="0">
              <a:spcBef>
                <a:spcPts val="0"/>
              </a:spcBef>
              <a:spcAft>
                <a:spcPts val="0"/>
              </a:spcAft>
              <a:buNone/>
            </a:pPr>
            <a:endParaRPr sz="1110"/>
          </a:p>
        </p:txBody>
      </p:sp>
      <p:sp>
        <p:nvSpPr>
          <p:cNvPr id="282" name="Google Shape;282;p18: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9: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9: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r>
              <a:rPr lang="el-GR"/>
              <a:t>Το εξάνθημα συχνά είναι αυτοπεριοριζόμενο, δηλαδή θεραπεύεται μόνο του μέσα σε έναν μήνα, αλλά εκείνο που μπορεί να επηρεάσει ιδιαίτερα αρνητικά την ποιότητα ζωής του ασθενούς είναι η παρουσία νευρολογικών συμπτωμάτων στην περιοχή, κυρίως πόνου, για μεγάλο χρονικό διάστημα, μέχρι και χρόνια, μετά την εξαφάνιση του εξανθήματος.</a:t>
            </a:r>
            <a:endParaRPr/>
          </a:p>
          <a:p>
            <a:pPr marL="0" lvl="0" indent="0" algn="l" rtl="0">
              <a:spcBef>
                <a:spcPts val="0"/>
              </a:spcBef>
              <a:spcAft>
                <a:spcPts val="0"/>
              </a:spcAft>
              <a:buNone/>
            </a:pPr>
            <a:r>
              <a:rPr lang="el-GR">
                <a:solidFill>
                  <a:srgbClr val="000000"/>
                </a:solidFill>
              </a:rPr>
              <a:t>Ο πόνος μπορεί να είναι αφόρητος και διαρκεί από εβδομάδες μέχρι και χρόνια (μεθερπητική νευραλγία). </a:t>
            </a:r>
            <a:endParaRPr/>
          </a:p>
          <a:p>
            <a:pPr marL="0" lvl="0" indent="0" algn="l" rtl="0">
              <a:spcBef>
                <a:spcPts val="0"/>
              </a:spcBef>
              <a:spcAft>
                <a:spcPts val="0"/>
              </a:spcAft>
              <a:buNone/>
            </a:pPr>
            <a:endParaRPr/>
          </a:p>
        </p:txBody>
      </p:sp>
      <p:sp>
        <p:nvSpPr>
          <p:cNvPr id="292" name="Google Shape;292;p19: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2: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r>
              <a:rPr lang="el-GR"/>
              <a:t>Ανοιχτή συζήτηση με την ομάδα των ηλικιωμένων προκειμένου να καταθέσουν οι ίδιοι τις απόψεις/σκέψεις για το εκπαιδευτικό πρόγραμμα.</a:t>
            </a:r>
            <a:endParaRPr/>
          </a:p>
          <a:p>
            <a:pPr marL="0" lvl="0" indent="0" algn="l" rtl="0">
              <a:spcBef>
                <a:spcPts val="0"/>
              </a:spcBef>
              <a:spcAft>
                <a:spcPts val="0"/>
              </a:spcAft>
              <a:buNone/>
            </a:pPr>
            <a:r>
              <a:rPr lang="el-GR"/>
              <a:t>Τι είναι λοίμωξη και τι ίωση…</a:t>
            </a:r>
            <a:endParaRPr/>
          </a:p>
          <a:p>
            <a:pPr marL="0" lvl="0" indent="0" algn="l" rtl="0">
              <a:spcBef>
                <a:spcPts val="0"/>
              </a:spcBef>
              <a:spcAft>
                <a:spcPts val="0"/>
              </a:spcAft>
              <a:buNone/>
            </a:pPr>
            <a:r>
              <a:rPr lang="el-GR"/>
              <a:t>Για το πώς θεωρούν ότι μπορούν να προφυλαχθούν γενικώς από τις λοιμώξεις</a:t>
            </a:r>
            <a:endParaRPr/>
          </a:p>
        </p:txBody>
      </p:sp>
      <p:sp>
        <p:nvSpPr>
          <p:cNvPr id="130" name="Google Shape;130;p2: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22: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lnSpc>
                <a:spcPct val="90000"/>
              </a:lnSpc>
              <a:spcBef>
                <a:spcPts val="0"/>
              </a:spcBef>
              <a:spcAft>
                <a:spcPts val="0"/>
              </a:spcAft>
              <a:buNone/>
            </a:pPr>
            <a:r>
              <a:rPr lang="el-GR"/>
              <a:t>Η περιποίηση του δέρματος των ηλικιωμένων είναι σημαντική για τη διατήρηση της υγείας και της άνεσής τους. Οι παρακάτω κατευθυντήριες αρχές μπορούν να βοηθήσουν στην περιποίηση του δέρματος των ηλικιωμένων:</a:t>
            </a:r>
            <a:endParaRPr/>
          </a:p>
          <a:p>
            <a:pPr marL="0" lvl="0" indent="0" algn="l" rtl="0">
              <a:lnSpc>
                <a:spcPct val="90000"/>
              </a:lnSpc>
              <a:spcBef>
                <a:spcPts val="0"/>
              </a:spcBef>
              <a:spcAft>
                <a:spcPts val="0"/>
              </a:spcAft>
              <a:buNone/>
            </a:pPr>
            <a:r>
              <a:rPr lang="el-GR"/>
              <a:t>Καθαρισμός: Πλένετε το δέρμα τους με ήπιο απορρυπαντικό και χλιαρό νερό. Αποφεύγετε το καυτό νερό, το οποίο μπορεί να ξηράνει το δέρμα. Μετά τον καθαρισμό, στεγνώστε το δέρμα με απαλή κίνηση, αποφεύγοντας το τρίψιμο.</a:t>
            </a:r>
            <a:endParaRPr/>
          </a:p>
          <a:p>
            <a:pPr marL="0" lvl="0" indent="0" algn="l" rtl="0">
              <a:lnSpc>
                <a:spcPct val="90000"/>
              </a:lnSpc>
              <a:spcBef>
                <a:spcPts val="0"/>
              </a:spcBef>
              <a:spcAft>
                <a:spcPts val="0"/>
              </a:spcAft>
              <a:buNone/>
            </a:pPr>
            <a:r>
              <a:rPr lang="el-GR"/>
              <a:t>Ενυδάτωση: Χρησιμοποιήστε ενυδατική κρέμα ή λοσιόν για να ενυδατώνετε το δέρμα των ηλικιωμένων. Επιλέξτε προϊόντα που είναι κατάλληλα για το ευαίσθητο δέρμα και απαλά συστατικά. Εφαρμόστε την ενυδατική κρέμα με απαλές κινήσεις και επικεντρωθείτε σε ξηρές περιοχές.</a:t>
            </a:r>
            <a:endParaRPr/>
          </a:p>
          <a:p>
            <a:pPr marL="0" lvl="0" indent="0" algn="l" rtl="0">
              <a:lnSpc>
                <a:spcPct val="90000"/>
              </a:lnSpc>
              <a:spcBef>
                <a:spcPts val="0"/>
              </a:spcBef>
              <a:spcAft>
                <a:spcPts val="0"/>
              </a:spcAft>
              <a:buNone/>
            </a:pPr>
            <a:r>
              <a:rPr lang="el-GR"/>
              <a:t>Προστασία από τον ήλιο: Το δέρμα των ηλικιωμένων είναι ευαίσθητο στην ηλιακή ακτινοβολία. Χρησιμοποιήστε ηλιοπροστατευτικό με υψηλό δείκτη προστασίας (SPF) και περιορίστε την έκθεση στον ήλιο, ιδιαίτερα κατά τις ώρες μεγαλύτερης ηλιακής εκπομπής.</a:t>
            </a:r>
            <a:endParaRPr/>
          </a:p>
          <a:p>
            <a:pPr marL="0" lvl="0" indent="0" algn="l" rtl="0">
              <a:lnSpc>
                <a:spcPct val="90000"/>
              </a:lnSpc>
              <a:spcBef>
                <a:spcPts val="0"/>
              </a:spcBef>
              <a:spcAft>
                <a:spcPts val="0"/>
              </a:spcAft>
              <a:buNone/>
            </a:pPr>
            <a:r>
              <a:rPr lang="el-GR"/>
              <a:t>Διατήρηση επίπεδης υγρασίας: Χρησιμοποιήστε ενυδρατικό σύστημα ή υγραντήρα για να διατηρείτε επίπεδη υγρασία στον χώρο διαβίωσης των ηλικιωμένων. Η υγρασία μπορεί να βοηθήσει στη διατήρηση της ελαστικότητας του δέρματος.</a:t>
            </a:r>
            <a:endParaRPr/>
          </a:p>
          <a:p>
            <a:pPr marL="0" lvl="0" indent="0" algn="l" rtl="0">
              <a:lnSpc>
                <a:spcPct val="90000"/>
              </a:lnSpc>
              <a:spcBef>
                <a:spcPts val="0"/>
              </a:spcBef>
              <a:spcAft>
                <a:spcPts val="0"/>
              </a:spcAft>
              <a:buNone/>
            </a:pPr>
            <a:r>
              <a:rPr lang="el-GR"/>
              <a:t>Προσοχή σε ερεθισμούς και εξανθήματα: Ελέγξτε το δέρμα των ηλικιωμένων για ερεθισμούς, εξανθήματα, ελλείμματα ή οποιαδήποτε αλλαγή. Εάν παρατηρήσετε οποιαδήποτε ανησυχητική αλλαγή, συμβουλευθείτε έναν ιατρό ή έναν ειδικό για το δέρμα.</a:t>
            </a:r>
            <a:endParaRPr/>
          </a:p>
          <a:p>
            <a:pPr marL="0" lvl="0" indent="0" algn="l" rtl="0">
              <a:lnSpc>
                <a:spcPct val="90000"/>
              </a:lnSpc>
              <a:spcBef>
                <a:spcPts val="0"/>
              </a:spcBef>
              <a:spcAft>
                <a:spcPts val="0"/>
              </a:spcAft>
              <a:buNone/>
            </a:pPr>
            <a:r>
              <a:rPr lang="el-GR"/>
              <a:t>Είναι σημαντικό να έχετε υπόψη ότι αυτές είναι γενικές κατευθυντήριες αρχές και οι ατομικές ανάγκες και προτιμήσεις μπορεί να διαφέρουν. Συνιστάται να συμβουλευτείτε έναν ιατρό ή έναν δερματολόγο για προσαρμοσμένες συστάσεις βασισμένες στις ατομικές σας ανάγκες και προβλήματα δέρματος.</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p:txBody>
      </p:sp>
      <p:sp>
        <p:nvSpPr>
          <p:cNvPr id="319" name="Google Shape;319;p22: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3: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23: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lnSpc>
                <a:spcPct val="90000"/>
              </a:lnSpc>
              <a:spcBef>
                <a:spcPts val="0"/>
              </a:spcBef>
              <a:spcAft>
                <a:spcPts val="0"/>
              </a:spcAft>
              <a:buNone/>
            </a:pPr>
            <a:r>
              <a:rPr lang="el-GR" sz="1020"/>
              <a:t>Ξηροστομία είναι η αίσθηση ότι δεν υπάρχει αρκετό σάλιο στο στόμα. Οι συνήθεις αιτίες ξηροστομίας σε ενήλικες μεγαλύτερης ηλικίας περιλαμβάνουν παρενέργειες ορισμένων φαρμάκων και αφυδάτωση, όταν χάνετε περισσότερα υγρά από αυτά που λαμβάνετε. </a:t>
            </a:r>
            <a:endParaRPr/>
          </a:p>
          <a:p>
            <a:pPr marL="0" lvl="0" indent="0" algn="l" rtl="0">
              <a:lnSpc>
                <a:spcPct val="90000"/>
              </a:lnSpc>
              <a:spcBef>
                <a:spcPts val="0"/>
              </a:spcBef>
              <a:spcAft>
                <a:spcPts val="0"/>
              </a:spcAft>
              <a:buNone/>
            </a:pPr>
            <a:r>
              <a:rPr lang="el-GR" sz="1020"/>
              <a:t>Η ξηροστομία μπορεί να δυσκολέψει τη μάσηση, την κατάποση ή ακόμα και την ομιλία. Το να έχουμε λιγότερο σάλιο αυξάνει επίσης τον κίνδυνο εμφάνισης τερηδόνας ή μυκητιασικών λοιμώξεων στο στόμα, καθώς το σάλιο βοηθά να κρατηθούν υπό έλεγχο τα επιβλαβή μικρόβια. </a:t>
            </a:r>
            <a:endParaRPr/>
          </a:p>
          <a:p>
            <a:pPr marL="0" lvl="0" indent="0" algn="l" rtl="0">
              <a:lnSpc>
                <a:spcPct val="90000"/>
              </a:lnSpc>
              <a:spcBef>
                <a:spcPts val="0"/>
              </a:spcBef>
              <a:spcAft>
                <a:spcPts val="0"/>
              </a:spcAft>
              <a:buNone/>
            </a:pPr>
            <a:r>
              <a:rPr lang="el-GR" sz="1020"/>
              <a:t>Οι οδοντοστοιχίες μπορεί να γίνουν άβολες και μπορεί να μην εφαρμόζουν το ίδιο καλά εάν το στόμα είναι στεγνό. Και χωρίς αρκετό σάλιο, οι οδοντοστοιχίες μπορεί να τρίβονται στα ούλα ή στην οροφή του στόματος και να προκαλέσουν επώδυνα σημεία. Είναι σημαντικό να γνωρίζετε ότι η ξηροστομία δεν αποτελεί μέρος της ίδιας της διαδικασίας γήρανσης. </a:t>
            </a:r>
            <a:endParaRPr/>
          </a:p>
          <a:p>
            <a:pPr marL="0" lvl="0" indent="0" algn="l" rtl="0">
              <a:lnSpc>
                <a:spcPct val="90000"/>
              </a:lnSpc>
              <a:spcBef>
                <a:spcPts val="0"/>
              </a:spcBef>
              <a:spcAft>
                <a:spcPts val="0"/>
              </a:spcAft>
              <a:buNone/>
            </a:pPr>
            <a:r>
              <a:rPr lang="el-GR" sz="1020"/>
              <a:t>Ωστόσο, πολλοί ηλικιωμένοι παίρνουν φάρμακα που μπορεί να στεγνώσουν το στόμα και η λήψη περισσότερων από ένα από αυτά μπορεί να επιδεινώσει την ξηροστομία. Για παράδειγμα, φάρμακα για υψηλή αρτηριακή πίεση, κατάθλιψη και προβλήματα ελέγχου της ουροδόχου κύστης συχνά προκαλούν ξηροστομία.</a:t>
            </a:r>
            <a:endParaRPr/>
          </a:p>
          <a:p>
            <a:pPr marL="0" lvl="0" indent="0" algn="l" rtl="0">
              <a:lnSpc>
                <a:spcPct val="90000"/>
              </a:lnSpc>
              <a:spcBef>
                <a:spcPts val="0"/>
              </a:spcBef>
              <a:spcAft>
                <a:spcPts val="0"/>
              </a:spcAft>
              <a:buNone/>
            </a:pPr>
            <a:r>
              <a:rPr lang="el-GR" sz="1020"/>
              <a:t> Μερικοί άνθρωποι αισθάνονται ότι έχουν ξηροστομία ακόμα κι αν οι σιελογόνοι αδένες τους λειτουργούν σωστά. Τα άτομα με ορισμένες παθήσεις, όπως η νόσος του Αλτσχάιμερ ή εκείνοι που έχουν υποστεί εγκεφαλικό, μπορεί να μην μπορούν να αισθανθούν υγρασία στο στόμα τους.</a:t>
            </a:r>
            <a:endParaRPr/>
          </a:p>
          <a:p>
            <a:pPr marL="0" lvl="0" indent="0" algn="l" rtl="0">
              <a:lnSpc>
                <a:spcPct val="90000"/>
              </a:lnSpc>
              <a:spcBef>
                <a:spcPts val="0"/>
              </a:spcBef>
              <a:spcAft>
                <a:spcPts val="0"/>
              </a:spcAft>
              <a:buNone/>
            </a:pPr>
            <a:r>
              <a:rPr lang="el-GR" sz="1020"/>
              <a:t>Η ξηροστομία είναι μια κοινή πρόκληση για πολλούς ηλικιωμένους. Ορισμένες προληπτικές μέτρα που μπορούν να βοηθήσουν στην πρόληψη της ξηροστομίας σε ηλικιωμένους περιλαμβάνουν:</a:t>
            </a:r>
            <a:endParaRPr/>
          </a:p>
          <a:p>
            <a:pPr marL="0" lvl="0" indent="0" algn="l" rtl="0">
              <a:lnSpc>
                <a:spcPct val="90000"/>
              </a:lnSpc>
              <a:spcBef>
                <a:spcPts val="0"/>
              </a:spcBef>
              <a:spcAft>
                <a:spcPts val="0"/>
              </a:spcAft>
              <a:buNone/>
            </a:pPr>
            <a:r>
              <a:rPr lang="el-GR" sz="1020"/>
              <a:t>Επαρκής ενυδάτωση: Ενθαρρύνετε τον ηλικιωμένο να πίνει αρκετό νερό κατά τη διάρκεια της ημέρας. Η ενυδράτωση βοηθά στη διατήρηση ενός επαρκούς επιπέδου υγρασίας στο στόμα.</a:t>
            </a:r>
            <a:endParaRPr/>
          </a:p>
          <a:p>
            <a:pPr marL="0" lvl="0" indent="0" algn="l" rtl="0">
              <a:lnSpc>
                <a:spcPct val="90000"/>
              </a:lnSpc>
              <a:spcBef>
                <a:spcPts val="0"/>
              </a:spcBef>
              <a:spcAft>
                <a:spcPts val="0"/>
              </a:spcAft>
              <a:buNone/>
            </a:pPr>
            <a:r>
              <a:rPr lang="el-GR" sz="1020"/>
              <a:t>Αποφυγή ερεθιστικών παραγόντων: Αποφύγετε την έκθεση σε ερεθιστικούς παράγοντες που μπορεί να επιδεινώσουν τη ξηροστομία, όπως το κάπνισμα και τα αλκοολούχα ποτά.</a:t>
            </a:r>
            <a:endParaRPr/>
          </a:p>
          <a:p>
            <a:pPr marL="0" lvl="0" indent="0" algn="l" rtl="0">
              <a:lnSpc>
                <a:spcPct val="90000"/>
              </a:lnSpc>
              <a:spcBef>
                <a:spcPts val="0"/>
              </a:spcBef>
              <a:spcAft>
                <a:spcPts val="0"/>
              </a:spcAft>
              <a:buNone/>
            </a:pPr>
            <a:r>
              <a:rPr lang="el-GR" sz="1020"/>
              <a:t>Υγιεινή στο στόμα: Ενθαρρύνετε τον ηλικιωμένο να διατηρεί καλή υγιεινή στο στόμα, συμπεριλαμβανομένου του βουρτσίσματος των δοντιών και της χρήσης οδοντικού νήματος. Η υγιεινή στο στόμα μπορεί να βοηθήσει στην πρόληψη της ξηροστομίας και των προβλημάτων του στόματος.</a:t>
            </a:r>
            <a:endParaRPr/>
          </a:p>
          <a:p>
            <a:pPr marL="0" lvl="0" indent="0" algn="l" rtl="0">
              <a:lnSpc>
                <a:spcPct val="90000"/>
              </a:lnSpc>
              <a:spcBef>
                <a:spcPts val="0"/>
              </a:spcBef>
              <a:spcAft>
                <a:spcPts val="0"/>
              </a:spcAft>
              <a:buNone/>
            </a:pPr>
            <a:r>
              <a:rPr lang="el-GR" sz="1020"/>
              <a:t>Χρήση ενυδατικών προϊόντων: Σε περιπτώσεις που ο ηλικιωμένος αντιμετωπίζει σοβαρή ξηροστομία, η χρήση  ενυδρατικών προϊόντων, όπως σταλάκτες ή μαστίχες, μπορεί να βοηθήσει στην ελάττωση της ξηρότητας στο στόμα.</a:t>
            </a:r>
            <a:endParaRPr/>
          </a:p>
          <a:p>
            <a:pPr marL="0" lvl="0" indent="0" algn="l" rtl="0">
              <a:lnSpc>
                <a:spcPct val="90000"/>
              </a:lnSpc>
              <a:spcBef>
                <a:spcPts val="0"/>
              </a:spcBef>
              <a:spcAft>
                <a:spcPts val="0"/>
              </a:spcAft>
              <a:buNone/>
            </a:pPr>
            <a:endParaRPr sz="1020"/>
          </a:p>
          <a:p>
            <a:pPr marL="0" lvl="0" indent="0" algn="l" rtl="0">
              <a:lnSpc>
                <a:spcPct val="90000"/>
              </a:lnSpc>
              <a:spcBef>
                <a:spcPts val="0"/>
              </a:spcBef>
              <a:spcAft>
                <a:spcPts val="0"/>
              </a:spcAft>
              <a:buNone/>
            </a:pPr>
            <a:endParaRPr sz="1020"/>
          </a:p>
        </p:txBody>
      </p:sp>
      <p:sp>
        <p:nvSpPr>
          <p:cNvPr id="331" name="Google Shape;331;p23: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27187c1ab5_0_0: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27187c1ab5_0_0:notes"/>
          <p:cNvSpPr txBox="1">
            <a:spLocks noGrp="1"/>
          </p:cNvSpPr>
          <p:nvPr>
            <p:ph type="body" idx="1"/>
          </p:nvPr>
        </p:nvSpPr>
        <p:spPr>
          <a:xfrm>
            <a:off x="688817" y="4758889"/>
            <a:ext cx="5510400" cy="450840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342" name="Google Shape;342;g327187c1ab5_0_0:notes"/>
          <p:cNvSpPr txBox="1">
            <a:spLocks noGrp="1"/>
          </p:cNvSpPr>
          <p:nvPr>
            <p:ph type="sldNum" idx="12"/>
          </p:nvPr>
        </p:nvSpPr>
        <p:spPr>
          <a:xfrm>
            <a:off x="3901698" y="9516038"/>
            <a:ext cx="2985000" cy="501000"/>
          </a:xfrm>
          <a:prstGeom prst="rect">
            <a:avLst/>
          </a:prstGeom>
        </p:spPr>
        <p:txBody>
          <a:bodyPr spcFirstLastPara="1" wrap="square" lIns="96600" tIns="48300" rIns="96600" bIns="48300" anchor="b" anchorCtr="0">
            <a:noAutofit/>
          </a:bodyPr>
          <a:lstStyle/>
          <a:p>
            <a:pPr marL="0" lvl="0" indent="0" algn="r" rtl="0">
              <a:spcBef>
                <a:spcPts val="0"/>
              </a:spcBef>
              <a:spcAft>
                <a:spcPts val="0"/>
              </a:spcAft>
              <a:buClr>
                <a:srgbClr val="000000"/>
              </a:buClr>
              <a:buFont typeface="Arial"/>
              <a:buNone/>
            </a:pPr>
            <a:fld id="{00000000-1234-1234-1234-123412341234}" type="slidenum">
              <a:rPr lang="el-GR"/>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4: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lnSpc>
                <a:spcPct val="80000"/>
              </a:lnSpc>
              <a:spcBef>
                <a:spcPts val="0"/>
              </a:spcBef>
              <a:spcAft>
                <a:spcPts val="0"/>
              </a:spcAft>
              <a:buNone/>
            </a:pPr>
            <a:r>
              <a:rPr lang="el-GR" sz="1110"/>
              <a:t>Λάβετε συνιστώμενα εμβόλια. Τα εμβόλια μπορούν να βοηθήσουν στην πρόληψη πολλών ασθενειών όπως η γρίπη, η πνευμονία, η COVID-19, η ηπατίτιδα Β, ο HPV κ.λπ. Μιλήστε με το γιατρό σας σχετικά με τυχόν εμβόλια ή ενισχυτικά εμβολίων από τα οποία μπορεί να επωφεληθείτε καθώς μεγαλώνετε.</a:t>
            </a:r>
            <a:endParaRPr/>
          </a:p>
          <a:p>
            <a:pPr marL="0" lvl="0" indent="0" algn="l" rtl="0">
              <a:lnSpc>
                <a:spcPct val="80000"/>
              </a:lnSpc>
              <a:spcBef>
                <a:spcPts val="0"/>
              </a:spcBef>
              <a:spcAft>
                <a:spcPts val="0"/>
              </a:spcAft>
              <a:buNone/>
            </a:pPr>
            <a:r>
              <a:rPr lang="el-GR" sz="1110"/>
              <a:t>Πλένετε συχνά τα χέρια. Τα μικρόβια υπάρχουν παντού και μεταδίδονται εύκολα από τα χέρια στα μάτια, τη μύτη και το στόμα, όπου εισέρχονται στο σώμα. Χρησιμοποιήστε σαπούνι και νερό για να πλένετε συχνά τα χέρια σας, ειδικά αφού βρίσκεστε σε χώρους με μεγάλη κυκλοφορία και αγγίζετε κιγκλιδώματα, πόμολα πόρτας, κουμπιά ανελκυστήρα ή πάγκους. Εάν δεν υπάρχουν διαθέσιμα σαπούνι και νερό, χρησιμοποιήστε απολυμαντικό χεριών. Ζητήστε και από άλλους να καθαρίζουν τακτικά τα χέρια τους.</a:t>
            </a:r>
            <a:endParaRPr/>
          </a:p>
          <a:p>
            <a:pPr marL="0" lvl="0" indent="0" algn="l" rtl="0">
              <a:lnSpc>
                <a:spcPct val="80000"/>
              </a:lnSpc>
              <a:spcBef>
                <a:spcPts val="0"/>
              </a:spcBef>
              <a:spcAft>
                <a:spcPts val="0"/>
              </a:spcAft>
              <a:buNone/>
            </a:pPr>
            <a:r>
              <a:rPr lang="el-GR" sz="1110"/>
              <a:t>Καθαρίστε τις επιφάνειες υψηλής αφής. Χρησιμοποιήστε απολυμαντικά σπρέι ή μαντηλάκια για να καθαρίσετε κοινές επιφάνειες που μπορεί να αγγίξουν πολλά άτομα. Αυτό μπορεί να βοηθήσει στη μείωση της εξάπλωσης μικροβίων μεταξύ των ανθρώπων.</a:t>
            </a:r>
            <a:endParaRPr/>
          </a:p>
          <a:p>
            <a:pPr marL="0" lvl="0" indent="0" algn="l" rtl="0">
              <a:lnSpc>
                <a:spcPct val="80000"/>
              </a:lnSpc>
              <a:spcBef>
                <a:spcPts val="0"/>
              </a:spcBef>
              <a:spcAft>
                <a:spcPts val="0"/>
              </a:spcAft>
              <a:buNone/>
            </a:pPr>
            <a:r>
              <a:rPr lang="el-GR" sz="1110"/>
              <a:t>Φροντίστε τις πληγές. Εάν έχετε ένα κόψιμο, πληγή ή έγκαυμα, βεβαιωθείτε ότι είναι σωστά καθαρισμένο και καλυμμένο με αποστειρωμένη γάζα ή αυτοκόλλητο επίδεσμο. Αλλάξτε τους επιδέσμους όπως χρειάζεται για να περιορίσετε την ανάπτυξη βακτηρίων και να προωθήσετε την επούλωση. Πλύνετε τα χέρια πριν και μετά τη θεραπεία τυχόν πληγών.</a:t>
            </a:r>
            <a:endParaRPr/>
          </a:p>
          <a:p>
            <a:pPr marL="0" lvl="0" indent="0" algn="l" rtl="0">
              <a:lnSpc>
                <a:spcPct val="80000"/>
              </a:lnSpc>
              <a:spcBef>
                <a:spcPts val="0"/>
              </a:spcBef>
              <a:spcAft>
                <a:spcPts val="0"/>
              </a:spcAft>
              <a:buNone/>
            </a:pPr>
            <a:r>
              <a:rPr lang="el-GR" sz="1110"/>
              <a:t>Τελειώστε τα αντιβιοτικά. Ακόμα κι αν αισθάνεστε καλύτερα, φροντίστε να πάρετε ολόκληρη τη συνταγή σας. Η πρόωρη διακοπή μπορεί να σημαίνει ότι το βακτήριο ή η λοίμωξη δεν έχει καθαριστεί πλήρως και μπορεί να επιστρέψει.</a:t>
            </a:r>
            <a:endParaRPr/>
          </a:p>
          <a:p>
            <a:pPr marL="0" lvl="0" indent="0" algn="l" rtl="0">
              <a:lnSpc>
                <a:spcPct val="80000"/>
              </a:lnSpc>
              <a:spcBef>
                <a:spcPts val="0"/>
              </a:spcBef>
              <a:spcAft>
                <a:spcPts val="0"/>
              </a:spcAft>
              <a:buNone/>
            </a:pPr>
            <a:r>
              <a:rPr lang="el-GR" sz="1110"/>
              <a:t>Κάλυψη βήχα/φταρνίσματος. Βήχετε ή φτερνίζεστε στον αγκώνα ή σε χαρτομάντιλο όποτε είναι δυνατόν. Αυτό βοηθά στην αποτροπή της εξάπλωσης των μικροβίων τόσο εύκολα μέσω του αέρα και διατηρεί τα χέρια σας πιο καθαρά, ώστε να μην προάγετε την εξάπλωση μέσω της αφής.</a:t>
            </a:r>
            <a:endParaRPr/>
          </a:p>
          <a:p>
            <a:pPr marL="0" lvl="0" indent="0" algn="l" rtl="0">
              <a:lnSpc>
                <a:spcPct val="80000"/>
              </a:lnSpc>
              <a:spcBef>
                <a:spcPts val="0"/>
              </a:spcBef>
              <a:spcAft>
                <a:spcPts val="0"/>
              </a:spcAft>
              <a:buNone/>
            </a:pPr>
            <a:r>
              <a:rPr lang="el-GR" sz="1110"/>
              <a:t>Αποφύγετε άτομα που είναι άρρωστα. Αποφύγετε να επισκέπτεστε άτομα που είναι άρρωστα ή ζητήστε τους ευγενικά να προγραμματίσουν εκ νέου την επίσκεψή τους μαζί σας μέχρι να αισθανθούν καλύτερα.</a:t>
            </a:r>
            <a:endParaRPr/>
          </a:p>
          <a:p>
            <a:pPr marL="0" lvl="0" indent="0" algn="l" rtl="0">
              <a:lnSpc>
                <a:spcPct val="80000"/>
              </a:lnSpc>
              <a:spcBef>
                <a:spcPts val="0"/>
              </a:spcBef>
              <a:spcAft>
                <a:spcPts val="0"/>
              </a:spcAft>
              <a:buNone/>
            </a:pPr>
            <a:r>
              <a:rPr lang="el-GR" sz="1110"/>
              <a:t>Μιλήστε για ανησυχίες. Εάν εμφανίσετε οποιαδήποτε σχετικά συμπτώματα ή έχετε ερωτήσεις σχετικά με φάρμακα ή αλλαγές στην υγεία σας, μιλήστε με το γιατρό σας. Ρωτήστε για τρόπους με τους οποίους μπορείτε να είστε προληπτικοί στην πρόληψη της μόλυνσης και να παραμείνετε υγιείς.</a:t>
            </a:r>
            <a:endParaRPr/>
          </a:p>
          <a:p>
            <a:pPr marL="0" lvl="0" indent="0" algn="l" rtl="0">
              <a:lnSpc>
                <a:spcPct val="80000"/>
              </a:lnSpc>
              <a:spcBef>
                <a:spcPts val="0"/>
              </a:spcBef>
              <a:spcAft>
                <a:spcPts val="0"/>
              </a:spcAft>
              <a:buNone/>
            </a:pPr>
            <a:endParaRPr sz="1110"/>
          </a:p>
        </p:txBody>
      </p:sp>
      <p:sp>
        <p:nvSpPr>
          <p:cNvPr id="349" name="Google Shape;349;p24: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5: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356" name="Google Shape;356;p25: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6: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364" name="Google Shape;364;p26: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8: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28: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endParaRPr/>
          </a:p>
        </p:txBody>
      </p:sp>
      <p:sp>
        <p:nvSpPr>
          <p:cNvPr id="380" name="Google Shape;380;p28: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28</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9: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9: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endParaRPr/>
          </a:p>
        </p:txBody>
      </p:sp>
      <p:sp>
        <p:nvSpPr>
          <p:cNvPr id="390" name="Google Shape;390;p29: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29</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0: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398" name="Google Shape;398;p30: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1: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410" name="Google Shape;410;p31: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3: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r>
              <a:rPr lang="el-GR"/>
              <a:t>Είναι επίσης αρκετά συχνό για τους ηλικιωμένους να παρουσιάζουν λοίμωξη πριν από την έξαρση μιας χρόνιας πάθησης ή κατά τη διάρκεια αυτής. Τυπικό παράδειγμα είναι οι ασθενείς που πάσχουν από συμφορητική καρδιακή ανεπάρκεια και νοσούν παράλληλα από πνευμονία. Ο βήχας και η δυσκολία στην αναπνοή είναι κοινά στις δύο νόσους και μπορεί να συμβαίνουν ταυτόχρονα. Η πνευμονία επίσης μπορεί να οδηγήσει στην οξεία παρόξυνση της καρδιακής ανεπάρκειας.</a:t>
            </a:r>
            <a:endParaRPr/>
          </a:p>
          <a:p>
            <a:pPr marL="0" lvl="0" indent="0" algn="l" rtl="0">
              <a:spcBef>
                <a:spcPts val="0"/>
              </a:spcBef>
              <a:spcAft>
                <a:spcPts val="0"/>
              </a:spcAft>
              <a:buNone/>
            </a:pPr>
            <a:endParaRPr/>
          </a:p>
        </p:txBody>
      </p:sp>
      <p:sp>
        <p:nvSpPr>
          <p:cNvPr id="139" name="Google Shape;139;p3: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2: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418" name="Google Shape;418;p3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3: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425" name="Google Shape;425;p33: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4: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431" name="Google Shape;431;p3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5: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438" name="Google Shape;438;p35: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6: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444" name="Google Shape;444;p36: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7: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450" name="Google Shape;450;p37: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8: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455" name="Google Shape;455;p38: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9: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461" name="Google Shape;461;p39: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0: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469" name="Google Shape;469;p40: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1: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477" name="Google Shape;477;p41: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lnSpc>
                <a:spcPct val="90000"/>
              </a:lnSpc>
              <a:spcBef>
                <a:spcPts val="0"/>
              </a:spcBef>
              <a:spcAft>
                <a:spcPts val="0"/>
              </a:spcAft>
              <a:buNone/>
            </a:pPr>
            <a:r>
              <a:rPr lang="el-GR" sz="1110"/>
              <a:t>Οι λοιμώξεις είναι πιο συχνές στους ηλικιωμένους επειδή το ανοσοποιητικό σύστημα εξασθενεί καθώς γερνάμε. Το ανοσοποιητικό σύστημα είναι υπεύθυνο για τον εντοπισμό και την καταπολέμηση των λοιμώξεων, αλλά γίνεται λιγότερο αποτελεσματικό με την ηλικία. Αυτό σημαίνει ότι τα ηλικιωμένα άτομα είναι πιο επιρρεπή σε λοιμώξεις και μπορεί να δυσκολεύονται να τις καταπολεμήσουν μόλις εμφανιστούν. Υπάρχουν διάφοροι λόγοι για τους οποίους το ανοσοποιητικό σύστημα εξασθενεί με την ηλικία. </a:t>
            </a:r>
            <a:endParaRPr sz="1110"/>
          </a:p>
          <a:p>
            <a:pPr marL="0" lvl="0" indent="0" algn="l" rtl="0">
              <a:lnSpc>
                <a:spcPct val="90000"/>
              </a:lnSpc>
              <a:spcBef>
                <a:spcPts val="0"/>
              </a:spcBef>
              <a:spcAft>
                <a:spcPts val="0"/>
              </a:spcAft>
              <a:buNone/>
            </a:pPr>
            <a:r>
              <a:rPr lang="el-GR" sz="1110"/>
              <a:t>Το ένα είναι ότι ο θύμος αδένας, ο οποίος είναι υπεύθυνος για την παραγωγή κυττάρων του ανοσοποιητικού συστήματος που ονομάζονται Τ κύτταρα, συρρικνώνεται και γίνεται λιγότερο ενεργός καθώς γερνάμε. Αυτό σημαίνει ότι το σώμα παράγει λιγότερα Τ κύτταρα, τα οποία είναι σημαντικά για την καταπολέμηση των λοιμώξεων</a:t>
            </a:r>
            <a:endParaRPr sz="1110"/>
          </a:p>
          <a:p>
            <a:pPr marL="0" lvl="0" indent="0" algn="l" rtl="0">
              <a:lnSpc>
                <a:spcPct val="90000"/>
              </a:lnSpc>
              <a:spcBef>
                <a:spcPts val="0"/>
              </a:spcBef>
              <a:spcAft>
                <a:spcPts val="0"/>
              </a:spcAft>
              <a:buNone/>
            </a:pPr>
            <a:r>
              <a:rPr lang="el-GR" sz="1110"/>
              <a:t>Επιπλέον, οι ηλικιωμένοι μπορεί να έχουν χρόνιες παθήσεις υγείας, όπως ο διαβήτης ή οι καρδιακές παθήσεις, που μπορεί να αποδυναμώσουν περαιτέρω το ανοσοποιητικό σύστημα. </a:t>
            </a:r>
            <a:endParaRPr/>
          </a:p>
          <a:p>
            <a:pPr marL="0" lvl="0" indent="0" algn="l" rtl="0">
              <a:lnSpc>
                <a:spcPct val="90000"/>
              </a:lnSpc>
              <a:spcBef>
                <a:spcPts val="0"/>
              </a:spcBef>
              <a:spcAft>
                <a:spcPts val="0"/>
              </a:spcAft>
              <a:buNone/>
            </a:pPr>
            <a:r>
              <a:rPr lang="el-GR" sz="1110"/>
              <a:t>Ορισμένα φάρμακα, όπως τα κορτικοστεροειδή ή τα φάρμακα χημειοθεραπείας, μπορούν επίσης να καταστείλουν το ανοσοποιητικό σύστημα και να αυξήσουν τον κίνδυνο λοιμώξεων.</a:t>
            </a:r>
            <a:endParaRPr sz="1110"/>
          </a:p>
          <a:p>
            <a:pPr marL="0" lvl="0" indent="0" algn="l" rtl="0">
              <a:lnSpc>
                <a:spcPct val="90000"/>
              </a:lnSpc>
              <a:spcBef>
                <a:spcPts val="0"/>
              </a:spcBef>
              <a:spcAft>
                <a:spcPts val="0"/>
              </a:spcAft>
              <a:buNone/>
            </a:pPr>
            <a:r>
              <a:rPr lang="el-GR" sz="1110"/>
              <a:t>Τέλος, καθώς γερνάμε, το δέρμα μας γίνεται πιο λεπτό και ξηρό, γεγονός που μπορεί να διευκολύνει τα βακτήρια και άλλα παθογόνα να εισέλθουν στο σώμα μέσω κοψίματος και άλλων ανοιγμάτων στο δέρμα. </a:t>
            </a:r>
            <a:endParaRPr sz="1110"/>
          </a:p>
          <a:p>
            <a:pPr marL="0" lvl="0" indent="0" algn="l" rtl="0">
              <a:lnSpc>
                <a:spcPct val="90000"/>
              </a:lnSpc>
              <a:spcBef>
                <a:spcPts val="0"/>
              </a:spcBef>
              <a:spcAft>
                <a:spcPts val="0"/>
              </a:spcAft>
              <a:buNone/>
            </a:pPr>
            <a:r>
              <a:rPr lang="el-GR" sz="1110"/>
              <a:t>Τα ηλικιωμένα άτομα μπορεί επίσης να έχουν ασθενέστερους αναπνευστικούς μύες, γεγονός που μπορεί να δυσκολέψει τον βήχα και να καθαρίσει τη βλέννα από τους πνεύμονες, αυξάνοντας τον κίνδυνο λοιμώξεων του αναπνευστικού</a:t>
            </a:r>
            <a:endParaRPr sz="1110"/>
          </a:p>
          <a:p>
            <a:pPr marL="0" lvl="0" indent="0" algn="l" rtl="0">
              <a:lnSpc>
                <a:spcPct val="90000"/>
              </a:lnSpc>
              <a:spcBef>
                <a:spcPts val="0"/>
              </a:spcBef>
              <a:spcAft>
                <a:spcPts val="0"/>
              </a:spcAft>
              <a:buNone/>
            </a:pPr>
            <a:r>
              <a:rPr lang="el-GR" sz="1110"/>
              <a:t>.Συνολικά, οι λοιμώξεις είναι πιο συχνές στους ηλικιωμένους λόγω αλλαγών που σχετίζονται με την ηλικία στο ανοσοποιητικό σύστημα, της παρουσίας χρόνιων καταστάσεων υγείας και άλλων παραγόντων που μπορούν να αποδυναμώσουν την άμυνα του οργανισμού έναντι των λοιμώξεων.</a:t>
            </a:r>
            <a:endParaRPr sz="1110"/>
          </a:p>
          <a:p>
            <a:pPr marL="0" lvl="0" indent="0" algn="l" rtl="0">
              <a:lnSpc>
                <a:spcPct val="90000"/>
              </a:lnSpc>
              <a:spcBef>
                <a:spcPts val="0"/>
              </a:spcBef>
              <a:spcAft>
                <a:spcPts val="0"/>
              </a:spcAft>
              <a:buNone/>
            </a:pPr>
            <a:r>
              <a:rPr lang="el-GR" sz="1110"/>
              <a:t>3 φορές μεγαλύτερη πιθανότητα να πεθάνουν από πνευμονία &amp;  5-10 φορές μεγαλύτερη πιθανότητα να πεθάνουν από ουρολοίμωξη σε σχέση με τους νεότερους ενήλικες.</a:t>
            </a:r>
            <a:endParaRPr/>
          </a:p>
          <a:p>
            <a:pPr marL="0" lvl="0" indent="0" algn="l" rtl="0">
              <a:lnSpc>
                <a:spcPct val="90000"/>
              </a:lnSpc>
              <a:spcBef>
                <a:spcPts val="0"/>
              </a:spcBef>
              <a:spcAft>
                <a:spcPts val="0"/>
              </a:spcAft>
              <a:buNone/>
            </a:pPr>
            <a:endParaRPr sz="1110"/>
          </a:p>
          <a:p>
            <a:pPr marL="0" lvl="0" indent="0" algn="l" rtl="0">
              <a:lnSpc>
                <a:spcPct val="90000"/>
              </a:lnSpc>
              <a:spcBef>
                <a:spcPts val="0"/>
              </a:spcBef>
              <a:spcAft>
                <a:spcPts val="0"/>
              </a:spcAft>
              <a:buNone/>
            </a:pPr>
            <a:endParaRPr sz="1110"/>
          </a:p>
        </p:txBody>
      </p:sp>
      <p:sp>
        <p:nvSpPr>
          <p:cNvPr id="148" name="Google Shape;148;p4: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2: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485" name="Google Shape;485;p4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43: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493" name="Google Shape;493;p43: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44: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501" name="Google Shape;501;p4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45: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509" name="Google Shape;509;p45: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46: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517" name="Google Shape;517;p46: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47: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525" name="Google Shape;525;p47: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48: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533" name="Google Shape;533;p48: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49: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540" name="Google Shape;540;p49: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50: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545" name="Google Shape;545;p50: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51: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553" name="Google Shape;553;p51: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r>
              <a:rPr lang="el-GR"/>
              <a:t>Οι λοιμώξεις είναι πιο συχνές στους ηλικιωμένους επειδή το ανοσοποιητικό σύστημα εξασθενεί καθώς γερνάμε. Το ανοσοποιητικό σύστημα είναι υπεύθυνο για τον εντοπισμό και την καταπολέμηση των λοιμώξεων, αλλά γίνεται λιγότερο αποτελεσματικό με την ηλικία. Αυτό σημαίνει ότι τα ηλικιωμένα άτομα είναι πιο επιρρεπή σε λοιμώξεις και μπορεί να δυσκολεύονται να τις καταπολεμήσουν μόλις εμφανιστούν</a:t>
            </a:r>
            <a:endParaRPr/>
          </a:p>
          <a:p>
            <a:pPr marL="0" lvl="0" indent="0" algn="l" rtl="0">
              <a:spcBef>
                <a:spcPts val="0"/>
              </a:spcBef>
              <a:spcAft>
                <a:spcPts val="0"/>
              </a:spcAft>
              <a:buNone/>
            </a:pPr>
            <a:r>
              <a:rPr lang="el-GR"/>
              <a:t>Αλλαγές στο ανοσοποιητικό σύστημα που έχουν ως αποτέλεσμα μείωση της λειτουργίας των Τ-λεμφοκυττάρων και της κυτταρικής ανοσίας</a:t>
            </a:r>
            <a:endParaRPr/>
          </a:p>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52: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561" name="Google Shape;561;p5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53: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53: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r>
              <a:rPr lang="el-GR" sz="1110"/>
              <a:t>Ο σωστός τρόπος πλυσίματος των χεριών είναι ένας σημαντικός τρόπος για την αποτροπή της εξάπλωσης των μικροβίων και των ασθενειών. Ακολουθώντας τις παρακάτω οδηγίες, μπορείτε να εξασφαλίσετε έναν σωστό και αποτελεσματικό τρόπο πλυσίματος των χεριών:</a:t>
            </a:r>
            <a:endParaRPr/>
          </a:p>
          <a:p>
            <a:pPr marL="0" lvl="0" indent="0" algn="l" rtl="0">
              <a:spcBef>
                <a:spcPts val="0"/>
              </a:spcBef>
              <a:spcAft>
                <a:spcPts val="0"/>
              </a:spcAft>
              <a:buNone/>
            </a:pPr>
            <a:r>
              <a:rPr lang="el-GR" sz="1110"/>
              <a:t>Βρέξτε τα χέρια σας με νερό: Ανοίξτε τη βρύση και βρέξτε καλά τα χέρια σας με άφθονο νερό. Βεβαιωθείτε ότι όλες οι επιφάνειες των χεριών σας βρέχονται ομοιόμορφα.</a:t>
            </a:r>
            <a:endParaRPr/>
          </a:p>
          <a:p>
            <a:pPr marL="0" lvl="0" indent="0" algn="l" rtl="0">
              <a:spcBef>
                <a:spcPts val="0"/>
              </a:spcBef>
              <a:spcAft>
                <a:spcPts val="0"/>
              </a:spcAft>
              <a:buNone/>
            </a:pPr>
            <a:r>
              <a:rPr lang="el-GR" sz="1110"/>
              <a:t>Εφαρμόστε σαπούνι: Απλώστε μια επαρκή ποσότητα σαπουνιού στις παλάμες σας. Επιλέξτε ένα αντιβακτηριδιακό σαπούνι που είναι κατάλληλο για το πλύσιμο των χεριών.</a:t>
            </a:r>
            <a:endParaRPr/>
          </a:p>
          <a:p>
            <a:pPr marL="0" lvl="0" indent="0" algn="l" rtl="0">
              <a:spcBef>
                <a:spcPts val="0"/>
              </a:spcBef>
              <a:spcAft>
                <a:spcPts val="0"/>
              </a:spcAft>
              <a:buNone/>
            </a:pPr>
            <a:r>
              <a:rPr lang="el-GR" sz="1110"/>
              <a:t>Κάντε αφρό: Ανακατέψτε το σαπούνι στα χέρια σας, τρίβοντας τις παλάμες μεταξύ τους. Αφιερώστε ειδική προσοχή στις παλάμες, τον αντίχειρα, τις καρπούς, το πίσω μέρος των χεριών και τα δάχτυλα. Βεβαιωθείτε ότι δημιουργείτε αφρό σε όλη την επιφάνεια των χεριών.</a:t>
            </a:r>
            <a:endParaRPr/>
          </a:p>
          <a:p>
            <a:pPr marL="0" lvl="0" indent="0" algn="l" rtl="0">
              <a:spcBef>
                <a:spcPts val="0"/>
              </a:spcBef>
              <a:spcAft>
                <a:spcPts val="0"/>
              </a:spcAft>
              <a:buNone/>
            </a:pPr>
            <a:r>
              <a:rPr lang="el-GR" sz="1110"/>
              <a:t>Σκουπίστε τις παλάμες μεταξύ τους: Τοποθετήστε τη μία παλάμη πάνω στην άλλη και κάντε κινήσεις κυκλικής τριβής. Αυτό θα σας βοηθήσει να καθαρίσετε τις επιφάνειες των παλμών πιο αποτελεσματικά.</a:t>
            </a:r>
            <a:endParaRPr/>
          </a:p>
          <a:p>
            <a:pPr marL="0" lvl="0" indent="0" algn="l" rtl="0">
              <a:spcBef>
                <a:spcPts val="0"/>
              </a:spcBef>
              <a:spcAft>
                <a:spcPts val="0"/>
              </a:spcAft>
              <a:buNone/>
            </a:pPr>
            <a:r>
              <a:rPr lang="el-GR" sz="1110"/>
              <a:t>Καθαρίστε τις πλευρές των χεριών: Κάντε καρφίτσες τα δάχτυλα της μίας χεριάς στις πλευρές της άλλης χεριάς και τρίψτε με κυκλικές κινήσεις. Επαναλάβετε τη διαδικασία για την άλλη χειρ.</a:t>
            </a:r>
            <a:endParaRPr/>
          </a:p>
          <a:p>
            <a:pPr marL="0" lvl="0" indent="0" algn="l" rtl="0">
              <a:spcBef>
                <a:spcPts val="0"/>
              </a:spcBef>
              <a:spcAft>
                <a:spcPts val="0"/>
              </a:spcAft>
              <a:buNone/>
            </a:pPr>
            <a:r>
              <a:rPr lang="el-GR" sz="1110"/>
              <a:t>Καθαρίστε τον αντίχειρα: Σφίξτε τον αντίχειρα της μίας χεριάς και τρίψτε τον με κυκλικές κινήσεις στην παλάμη της άλλης χεριάς. Επαναλάβετε τη διαδικασία για τον αντίχειρα της άλλης χεριάς.</a:t>
            </a:r>
            <a:endParaRPr/>
          </a:p>
          <a:p>
            <a:pPr marL="0" lvl="0" indent="0" algn="l" rtl="0">
              <a:spcBef>
                <a:spcPts val="0"/>
              </a:spcBef>
              <a:spcAft>
                <a:spcPts val="0"/>
              </a:spcAft>
              <a:buNone/>
            </a:pPr>
            <a:r>
              <a:rPr lang="el-GR" sz="1110"/>
              <a:t>Καθαρίστε τους καρπούς: Τοποθετήστε το ένα χέρι πάνω από τον καρπό του άλλου και κάντε κυκλικές κινήσεις για να καθαρίσετε τον καρπό. Επαναλάβετε για τον άλλο καρπό.</a:t>
            </a:r>
            <a:endParaRPr/>
          </a:p>
          <a:p>
            <a:pPr marL="0" lvl="0" indent="0" algn="l" rtl="0">
              <a:spcBef>
                <a:spcPts val="0"/>
              </a:spcBef>
              <a:spcAft>
                <a:spcPts val="0"/>
              </a:spcAft>
              <a:buNone/>
            </a:pPr>
            <a:r>
              <a:rPr lang="el-GR" sz="1110"/>
              <a:t>Ξεπλύνετε με άφθονο νερό: Ξεπλύνετε καλά το σαπούνι από τα χέρια σας, βεβαιωθείτε ότι όλο το σαπούνι έχει αφαιρεθεί.</a:t>
            </a:r>
            <a:endParaRPr/>
          </a:p>
          <a:p>
            <a:pPr marL="0" lvl="0" indent="0" algn="l" rtl="0">
              <a:spcBef>
                <a:spcPts val="0"/>
              </a:spcBef>
              <a:spcAft>
                <a:spcPts val="0"/>
              </a:spcAft>
              <a:buNone/>
            </a:pPr>
            <a:r>
              <a:rPr lang="el-GR" sz="1110"/>
              <a:t>Στεγνώστε</a:t>
            </a:r>
            <a:endParaRPr/>
          </a:p>
          <a:p>
            <a:pPr marL="0" lvl="0" indent="0" algn="l" rtl="0">
              <a:spcBef>
                <a:spcPts val="0"/>
              </a:spcBef>
              <a:spcAft>
                <a:spcPts val="0"/>
              </a:spcAft>
              <a:buNone/>
            </a:pPr>
            <a:endParaRPr sz="1110"/>
          </a:p>
        </p:txBody>
      </p:sp>
      <p:sp>
        <p:nvSpPr>
          <p:cNvPr id="569" name="Google Shape;569;p53: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53</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54: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577" name="Google Shape;577;p5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55: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55: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endParaRPr/>
          </a:p>
        </p:txBody>
      </p:sp>
      <p:sp>
        <p:nvSpPr>
          <p:cNvPr id="587" name="Google Shape;587;p55: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55</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56: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594" name="Google Shape;594;p56: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57: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57: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r>
              <a:rPr lang="el-GR"/>
              <a:t>Η σωστή τεχνική βουρτσίσματος των δοντιών είναι σημαντική για τη διατήρηση της υγείας του στόματος. Ακολουθώντας τα παρακάτω βήματα, μπορείτε να επιτύχετε ένα σωστό και αποτελεσματικό βούρτσισμα:</a:t>
            </a:r>
            <a:endParaRPr/>
          </a:p>
          <a:p>
            <a:pPr marL="0" lvl="0" indent="0" algn="l" rtl="0">
              <a:spcBef>
                <a:spcPts val="0"/>
              </a:spcBef>
              <a:spcAft>
                <a:spcPts val="0"/>
              </a:spcAft>
              <a:buNone/>
            </a:pPr>
            <a:r>
              <a:rPr lang="el-GR"/>
              <a:t>Χρησιμοποιήστε μια μαλακή οδοντόβουρτσα με μικρή κεφαλή, καθώς αυτή είναι πιο προσεγγιστική στα στενά σημεία του στόματος.</a:t>
            </a:r>
            <a:endParaRPr/>
          </a:p>
          <a:p>
            <a:pPr marL="0" lvl="0" indent="0" algn="l" rtl="0">
              <a:spcBef>
                <a:spcPts val="0"/>
              </a:spcBef>
              <a:spcAft>
                <a:spcPts val="0"/>
              </a:spcAft>
              <a:buNone/>
            </a:pPr>
            <a:r>
              <a:rPr lang="el-GR"/>
              <a:t>Εφαρμόστε μια μικρή ποσότητα οδοντόκρεμας με φθόριο στις τρίχες της οδοντόβουρτσας.</a:t>
            </a:r>
            <a:endParaRPr/>
          </a:p>
          <a:p>
            <a:pPr marL="0" lvl="0" indent="0" algn="l" rtl="0">
              <a:spcBef>
                <a:spcPts val="0"/>
              </a:spcBef>
              <a:spcAft>
                <a:spcPts val="0"/>
              </a:spcAft>
              <a:buNone/>
            </a:pPr>
            <a:r>
              <a:rPr lang="el-GR"/>
              <a:t>Τοποθετήστε την οδοντόβουρτσα γωνιακά, ώστε οι τρίχες να ακουμπήσουν τόσο τα δόντια όσο και την γραμμή των ούλων.</a:t>
            </a:r>
            <a:endParaRPr/>
          </a:p>
          <a:p>
            <a:pPr marL="0" lvl="0" indent="0" algn="l" rtl="0">
              <a:spcBef>
                <a:spcPts val="0"/>
              </a:spcBef>
              <a:spcAft>
                <a:spcPts val="0"/>
              </a:spcAft>
              <a:buNone/>
            </a:pPr>
            <a:r>
              <a:rPr lang="el-GR"/>
              <a:t>Κάντε μικρές, κυκλικές κινήσεις με την οδοντόβουρτσα για να καθαρίσετε την επιφάνεια των δοντιών. Επικεντρωθείτε στο βούρτσισμα τόσο των εξωτερικών όσο και των εσωτερικών επιφανειών των δοντιών.</a:t>
            </a:r>
            <a:endParaRPr/>
          </a:p>
          <a:p>
            <a:pPr marL="0" lvl="0" indent="0" algn="l" rtl="0">
              <a:spcBef>
                <a:spcPts val="0"/>
              </a:spcBef>
              <a:spcAft>
                <a:spcPts val="0"/>
              </a:spcAft>
              <a:buNone/>
            </a:pPr>
            <a:r>
              <a:rPr lang="el-GR"/>
              <a:t>Κάντε κάθετες κινήσεις πάνω κάτω για να καθαρίσετε τις προσόψεις των μπροστινών δοντιών.</a:t>
            </a:r>
            <a:endParaRPr/>
          </a:p>
          <a:p>
            <a:pPr marL="0" lvl="0" indent="0" algn="l" rtl="0">
              <a:spcBef>
                <a:spcPts val="0"/>
              </a:spcBef>
              <a:spcAft>
                <a:spcPts val="0"/>
              </a:spcAft>
              <a:buNone/>
            </a:pPr>
            <a:r>
              <a:rPr lang="el-GR"/>
              <a:t>Μην ξεχάσετε να βουρτσίζετε τη γλώσσα σας για να αφαιρέσετε τα μικρόβια και τα κατάλοιπα τροφής.</a:t>
            </a:r>
            <a:endParaRPr/>
          </a:p>
          <a:p>
            <a:pPr marL="0" lvl="0" indent="0" algn="l" rtl="0">
              <a:spcBef>
                <a:spcPts val="0"/>
              </a:spcBef>
              <a:spcAft>
                <a:spcPts val="0"/>
              </a:spcAft>
              <a:buNone/>
            </a:pPr>
            <a:r>
              <a:rPr lang="el-GR"/>
              <a:t>Βουρτσίστε τα δόντια σας για περίπου 2 λεπτά κάθε φορά, δύο φορές την ημέρα, πρωί και βράδυ.</a:t>
            </a:r>
            <a:endParaRPr/>
          </a:p>
          <a:p>
            <a:pPr marL="0" lvl="0" indent="0" algn="l" rtl="0">
              <a:spcBef>
                <a:spcPts val="0"/>
              </a:spcBef>
              <a:spcAft>
                <a:spcPts val="0"/>
              </a:spcAft>
              <a:buNone/>
            </a:pPr>
            <a:r>
              <a:rPr lang="el-GR"/>
              <a:t>Μην ξεχάσετε να αντικαθιστάτε την οδοντόβουρτσά σας κάθε 3 με 4 μήνες ή όταν οι τρίχες της φθαρούν.</a:t>
            </a:r>
            <a:endParaRPr/>
          </a:p>
          <a:p>
            <a:pPr marL="0" lvl="0" indent="0" algn="l" rtl="0">
              <a:spcBef>
                <a:spcPts val="0"/>
              </a:spcBef>
              <a:spcAft>
                <a:spcPts val="0"/>
              </a:spcAft>
              <a:buNone/>
            </a:pPr>
            <a:r>
              <a:rPr lang="el-GR"/>
              <a:t>Πάντα είναι καλή ιδέα να συμβουλευτείτε τον οδοντίατρό σας για προσαρμοσμένες συστάσεις βασισμένες στις ατομικές σας ανάγκες και προτιμήσεις.</a:t>
            </a:r>
            <a:endParaRPr/>
          </a:p>
          <a:p>
            <a:pPr marL="0" lvl="0" indent="0" algn="l" rtl="0">
              <a:spcBef>
                <a:spcPts val="0"/>
              </a:spcBef>
              <a:spcAft>
                <a:spcPts val="0"/>
              </a:spcAft>
              <a:buNone/>
            </a:pPr>
            <a:endParaRPr/>
          </a:p>
        </p:txBody>
      </p:sp>
      <p:sp>
        <p:nvSpPr>
          <p:cNvPr id="602" name="Google Shape;602;p57: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57</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58: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p58: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r>
              <a:rPr lang="el-GR" sz="1300"/>
              <a:t>Φανταζόμαστε το στόμα σαν έναν κύκλο, οπου τον χωρίζουμε σε 4 κομμάτια (τεταρτημόρια).  Στρίβουμε λίγο την οδοντόβουρτσα με γωνία κλίσης 45 μοίρες ώστε οι τρίχες της να μπαίνουν ανάμεσα στα δόντια και κάτω από τα ούλα.  Ξεκινάμε να βουρτίζουμε κάθε τεταρτημόριο μετρώντας αργά μέχρι το 10. Βουρτσίζουμε όλες τις επιφάνειες των δοντιών.  Τέλος δεν ξεχνάμε να βουρτσίσουμε την γλώσσα μας. Χρησιμοποιούμε οδοντόβουρτσα με μικρή κεφαλή και ίσες τρίχες και ελάχιστη οδοντόκρεμα (μέγεθος φακής) κατάλληλη για την ηλικία μας.  </a:t>
            </a:r>
            <a:endParaRPr/>
          </a:p>
          <a:p>
            <a:pPr marL="0" lvl="0" indent="0" algn="l" rtl="0">
              <a:spcBef>
                <a:spcPts val="0"/>
              </a:spcBef>
              <a:spcAft>
                <a:spcPts val="0"/>
              </a:spcAft>
              <a:buNone/>
            </a:pPr>
            <a:endParaRPr/>
          </a:p>
        </p:txBody>
      </p:sp>
      <p:sp>
        <p:nvSpPr>
          <p:cNvPr id="610" name="Google Shape;610;p58: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58</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59: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617" name="Google Shape;617;p59: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60: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60: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r>
              <a:rPr lang="el-GR"/>
              <a:t>Η σωστή τεχνική βουρτσίσματος για τεχνητή οδοντοστοιχία διαφέρει από το βούρτσισμα των φυσικών δοντιών. Εδώ είναι μερικές κατευθυντήριες αρχές για το σωστό βούρτσισμα της τεχνητής οδοντοστοιχίας:</a:t>
            </a:r>
            <a:endParaRPr/>
          </a:p>
          <a:p>
            <a:pPr marL="0" lvl="0" indent="0" algn="l" rtl="0">
              <a:spcBef>
                <a:spcPts val="0"/>
              </a:spcBef>
              <a:spcAft>
                <a:spcPts val="0"/>
              </a:spcAft>
              <a:buNone/>
            </a:pPr>
            <a:r>
              <a:rPr lang="el-GR"/>
              <a:t>Χρησιμοποιήστε μια ειδική οδοντόβουρτσα για τεχνητή οδοντοστοιχία: Υπάρχουν οδοντόβουρτσες που είναι σχεδιασμένες ειδικά για τον καθαρισμό της τεχνητής οδοντοστοιχίας. Αυτές οι οδοντόβουρτσες έχουν μαλακές τρίχες και ειδικό σχήμα που επιτρέπει την απομάκρυνση των πλάκας και των καταλοίπων.</a:t>
            </a:r>
            <a:endParaRPr/>
          </a:p>
          <a:p>
            <a:pPr marL="0" lvl="0" indent="0" algn="l" rtl="0">
              <a:spcBef>
                <a:spcPts val="0"/>
              </a:spcBef>
              <a:spcAft>
                <a:spcPts val="0"/>
              </a:spcAft>
              <a:buNone/>
            </a:pPr>
            <a:r>
              <a:rPr lang="el-GR"/>
              <a:t>Καθαρίστε καλά μεταξύ των οδοντοστοιχιών: Επειδή οι τεχνητές οδοντοστοιχίες μπορεί να έχουν κενά και διαστήματα, είναι σημαντικό να χρησιμοποιείτε ειδικά μεσοδόντια βούρτσες ή ειδικό νήμα οδοντογλυφίδας για τον καθαρισμό μεταξύ των οδοντοστοιχιών.</a:t>
            </a:r>
            <a:endParaRPr/>
          </a:p>
          <a:p>
            <a:pPr marL="0" lvl="0" indent="0" algn="l" rtl="0">
              <a:spcBef>
                <a:spcPts val="0"/>
              </a:spcBef>
              <a:spcAft>
                <a:spcPts val="0"/>
              </a:spcAft>
              <a:buNone/>
            </a:pPr>
            <a:r>
              <a:rPr lang="el-GR"/>
              <a:t>Χρησιμοποιήστε ειδικό καθαριστικό για τεχνητή οδοντοστοιχία: Υπάρχουν ειδικά καθαριστικά προϊόντα που σχεδιάστηκαν για τον καθαρισμό των τεχνητών οδοντοστοιχιών. Αυτά τα προϊόντα μπορούν να βοηθήσουν στον αποτελεσματικό καθαρισμό και την απομάκρυνση των πλάκας και των καταλοίπων.</a:t>
            </a:r>
            <a:endParaRPr/>
          </a:p>
          <a:p>
            <a:pPr marL="0" lvl="0" indent="0" algn="l" rtl="0">
              <a:spcBef>
                <a:spcPts val="0"/>
              </a:spcBef>
              <a:spcAft>
                <a:spcPts val="0"/>
              </a:spcAft>
              <a:buNone/>
            </a:pPr>
            <a:r>
              <a:rPr lang="el-GR"/>
              <a:t>Ακολουθήστε τις οδηγίες του οδοντοτεχνίτη σας: Ο οδοντοτεχνίτης σας θα σας παρέχει οδηγίες σχετικά με τον καθαρισμό και τη συντήρηση της τεχνητής οδοντοστοιχίας. Ακολουθήστε τις συστάσεις του σχετικά με το πώς να καθαρίζετε και να φροντίζετε την οδοντοστοιχία σας.</a:t>
            </a:r>
            <a:endParaRPr/>
          </a:p>
          <a:p>
            <a:pPr marL="0" lvl="0" indent="0" algn="l" rtl="0">
              <a:spcBef>
                <a:spcPts val="0"/>
              </a:spcBef>
              <a:spcAft>
                <a:spcPts val="0"/>
              </a:spcAft>
              <a:buNone/>
            </a:pPr>
            <a:r>
              <a:rPr lang="el-GR"/>
              <a:t>Είναι σημαντικό να συνεχίσετε να επισκέπτεστε τον οδοντίατρό σας για τακτικούς ελέγχους και καθαρίσματα, καθώς αυτός μπορεί να παρέχει εξατομικευμένες συστάσεις για τη φροντίδα της τεχνητής οδοντοστοιχίας σας.</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26" name="Google Shape;626;p60: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60</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61: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4" name="Google Shape;634;p61: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lnSpc>
                <a:spcPct val="80000"/>
              </a:lnSpc>
              <a:spcBef>
                <a:spcPts val="0"/>
              </a:spcBef>
              <a:spcAft>
                <a:spcPts val="0"/>
              </a:spcAft>
              <a:buNone/>
            </a:pPr>
            <a:r>
              <a:rPr lang="el-GR" sz="930"/>
              <a:t>Πολλές λοιμώξεις μπορούν να προληφθούν στους ηλικιωμένους χρησιμοποιώντας αποδεδειγμένα πρωτόκολλα και τεχνικές ελέγχου των λοιμώξεων.</a:t>
            </a:r>
            <a:endParaRPr/>
          </a:p>
          <a:p>
            <a:pPr marL="0" lvl="0" indent="0" algn="l" rtl="0">
              <a:lnSpc>
                <a:spcPct val="80000"/>
              </a:lnSpc>
              <a:spcBef>
                <a:spcPts val="0"/>
              </a:spcBef>
              <a:spcAft>
                <a:spcPts val="0"/>
              </a:spcAft>
              <a:buNone/>
            </a:pPr>
            <a:r>
              <a:rPr lang="el-GR" sz="930" b="1"/>
              <a:t>Εμβόλια</a:t>
            </a:r>
            <a:endParaRPr/>
          </a:p>
          <a:p>
            <a:pPr marL="0" lvl="0" indent="0" algn="l" rtl="0">
              <a:lnSpc>
                <a:spcPct val="80000"/>
              </a:lnSpc>
              <a:spcBef>
                <a:spcPts val="0"/>
              </a:spcBef>
              <a:spcAft>
                <a:spcPts val="0"/>
              </a:spcAft>
              <a:buNone/>
            </a:pPr>
            <a:r>
              <a:rPr lang="el-GR" sz="930"/>
              <a:t>Οι ανοσοποιήσεις είναι αποτελεσματικές έναντι ορισμένων από τις ασθένειες που προσβάλλουν συνήθως τους ηλικιωμένους, όπως η γρίπη, ο έρπητας ζωστήρας και η βακτηριακή πνευμονία.</a:t>
            </a:r>
            <a:endParaRPr/>
          </a:p>
          <a:p>
            <a:pPr marL="0" lvl="0" indent="0" algn="l" rtl="0">
              <a:lnSpc>
                <a:spcPct val="80000"/>
              </a:lnSpc>
              <a:spcBef>
                <a:spcPts val="0"/>
              </a:spcBef>
              <a:spcAft>
                <a:spcPts val="0"/>
              </a:spcAft>
              <a:buNone/>
            </a:pPr>
            <a:r>
              <a:rPr lang="el-GR" sz="930" b="1"/>
              <a:t>Σωστό πλύσιμο χεριών</a:t>
            </a:r>
            <a:endParaRPr/>
          </a:p>
          <a:p>
            <a:pPr marL="0" lvl="0" indent="0" algn="l" rtl="0">
              <a:lnSpc>
                <a:spcPct val="80000"/>
              </a:lnSpc>
              <a:spcBef>
                <a:spcPts val="0"/>
              </a:spcBef>
              <a:spcAft>
                <a:spcPts val="0"/>
              </a:spcAft>
              <a:buNone/>
            </a:pPr>
            <a:r>
              <a:rPr lang="el-GR" sz="930"/>
              <a:t>Οι δερματικές λοιμώξεις είναι διαδεδομένες μεταξύ των ηλικιωμένων επειδή η ακεραιότητα του δέρματος μειώνεται με την ηλικία και τα παθογόνα βρίσκουν εύκολη είσοδο. Σε ένα περιβάλλον μακροχρόνιας φροντίδας όπου η άμεση επαφή χέρι με χέρι είναι απαραίτητη, είναι εύκολο να εξαπλωθούν οι λοιμώξεις.</a:t>
            </a:r>
            <a:endParaRPr/>
          </a:p>
          <a:p>
            <a:pPr marL="0" lvl="0" indent="0" algn="l" rtl="0">
              <a:lnSpc>
                <a:spcPct val="80000"/>
              </a:lnSpc>
              <a:spcBef>
                <a:spcPts val="0"/>
              </a:spcBef>
              <a:spcAft>
                <a:spcPts val="0"/>
              </a:spcAft>
              <a:buNone/>
            </a:pPr>
            <a:r>
              <a:rPr lang="el-GR" sz="930"/>
              <a:t>Η εφαρμογή καλών μεθόδων ελέγχου των λοιμώξεων, όπως το σωστό πλύσιμο των χεριών ή η χρήση τζελ απολύμανσης χεριών είναι απαραίτητη. Όλοι οι εργαζόμενοι στον τομέα της υγειονομικής περίθαλψης θα πρέπει να εκπαιδεύονται να πλένουν τα χέρια τους με τον σωστό τρόπο πριν και μετά τη θεραπεία ασθενών.</a:t>
            </a:r>
            <a:endParaRPr/>
          </a:p>
          <a:p>
            <a:pPr marL="0" lvl="0" indent="0" algn="l" rtl="0">
              <a:lnSpc>
                <a:spcPct val="80000"/>
              </a:lnSpc>
              <a:spcBef>
                <a:spcPts val="0"/>
              </a:spcBef>
              <a:spcAft>
                <a:spcPts val="0"/>
              </a:spcAft>
              <a:buNone/>
            </a:pPr>
            <a:r>
              <a:rPr lang="el-GR" sz="930"/>
              <a:t>Το προσωπικό θα πρέπει να συμμορφώνεται με τις πρακτικές υγιεινής των χεριών προτού χρησιμοποιηθούν οι κανόνες προετοιμασίας και ασφάλειας των τροφίμων κατά την προετοιμασία, το σερβίρισμα και την αποθήκευση των τροφίμων.</a:t>
            </a:r>
            <a:endParaRPr/>
          </a:p>
          <a:p>
            <a:pPr marL="0" lvl="0" indent="0" algn="l" rtl="0">
              <a:lnSpc>
                <a:spcPct val="80000"/>
              </a:lnSpc>
              <a:spcBef>
                <a:spcPts val="0"/>
              </a:spcBef>
              <a:spcAft>
                <a:spcPts val="0"/>
              </a:spcAft>
              <a:buNone/>
            </a:pPr>
            <a:r>
              <a:rPr lang="el-GR" sz="930" b="1"/>
              <a:t>Απολυμάνετε τις επιφάνειες</a:t>
            </a:r>
            <a:endParaRPr/>
          </a:p>
          <a:p>
            <a:pPr marL="0" lvl="0" indent="0" algn="l" rtl="0">
              <a:lnSpc>
                <a:spcPct val="80000"/>
              </a:lnSpc>
              <a:spcBef>
                <a:spcPts val="0"/>
              </a:spcBef>
              <a:spcAft>
                <a:spcPts val="0"/>
              </a:spcAft>
              <a:buNone/>
            </a:pPr>
            <a:r>
              <a:rPr lang="el-GR" sz="930"/>
              <a:t>Όλες οι επιφάνειες, ιδιαίτερα στα μπάνια και τις κουζίνες θα πρέπει να απολυμαίνονται. Λοιμώξεις, όπως η γρίπη, μεταδίδονται εύκολα με το βήχα και το φτάρνισμα, όπου τα σταγονίδια ακουμπούν σε επιφάνειες που αγγίζουν άλλοι άνθρωποι.</a:t>
            </a:r>
            <a:endParaRPr/>
          </a:p>
          <a:p>
            <a:pPr marL="0" lvl="0" indent="0" algn="l" rtl="0">
              <a:lnSpc>
                <a:spcPct val="80000"/>
              </a:lnSpc>
              <a:spcBef>
                <a:spcPts val="0"/>
              </a:spcBef>
              <a:spcAft>
                <a:spcPts val="0"/>
              </a:spcAft>
              <a:buNone/>
            </a:pPr>
            <a:r>
              <a:rPr lang="el-GR" sz="930"/>
              <a:t>Η υγρασία είναι ένα έδαφος αναπαραγωγής για βακτήρια. Θα πρέπει να καθαρίζεται αμέσως, και αυτό περιλαμβάνει υγρασία πάνω και γύρω από τις βρύσες, στους πάγκους και τις διαρροές στο πάτωμα.</a:t>
            </a:r>
            <a:endParaRPr/>
          </a:p>
          <a:p>
            <a:pPr marL="0" lvl="0" indent="0" algn="l" rtl="0">
              <a:lnSpc>
                <a:spcPct val="80000"/>
              </a:lnSpc>
              <a:spcBef>
                <a:spcPts val="0"/>
              </a:spcBef>
              <a:spcAft>
                <a:spcPts val="0"/>
              </a:spcAft>
              <a:buNone/>
            </a:pPr>
            <a:r>
              <a:rPr lang="el-GR" sz="930" b="1"/>
              <a:t>Προστατευτικός εξοπλισμός</a:t>
            </a:r>
            <a:endParaRPr/>
          </a:p>
          <a:p>
            <a:pPr marL="0" lvl="0" indent="0" algn="l" rtl="0">
              <a:lnSpc>
                <a:spcPct val="80000"/>
              </a:lnSpc>
              <a:spcBef>
                <a:spcPts val="0"/>
              </a:spcBef>
              <a:spcAft>
                <a:spcPts val="0"/>
              </a:spcAft>
              <a:buNone/>
            </a:pPr>
            <a:r>
              <a:rPr lang="el-GR" sz="930"/>
              <a:t>Θα πρέπει να χρησιμοποιούνται γάντια και άλλος εξοπλισμός ατομικής προστασίας για την προστασία των ασθενών από το αίμα και τα σωματικά υγρά άλλων.</a:t>
            </a:r>
            <a:endParaRPr/>
          </a:p>
          <a:p>
            <a:pPr marL="0" lvl="0" indent="0" algn="l" rtl="0">
              <a:lnSpc>
                <a:spcPct val="80000"/>
              </a:lnSpc>
              <a:spcBef>
                <a:spcPts val="0"/>
              </a:spcBef>
              <a:spcAft>
                <a:spcPts val="0"/>
              </a:spcAft>
              <a:buNone/>
            </a:pPr>
            <a:r>
              <a:rPr lang="el-GR" sz="930" b="1"/>
              <a:t>Απολυμάνετε τις κοινές ιατρικές συσκευές</a:t>
            </a:r>
            <a:endParaRPr/>
          </a:p>
          <a:p>
            <a:pPr marL="0" lvl="0" indent="0" algn="l" rtl="0">
              <a:lnSpc>
                <a:spcPct val="80000"/>
              </a:lnSpc>
              <a:spcBef>
                <a:spcPts val="0"/>
              </a:spcBef>
              <a:spcAft>
                <a:spcPts val="0"/>
              </a:spcAft>
              <a:buNone/>
            </a:pPr>
            <a:r>
              <a:rPr lang="el-GR" sz="930"/>
              <a:t>Οι κοινόχρηστες ιατρικές συσκευές, όπως θερμόμετρα και στηθοσκόπια, θα πρέπει να καθαρίζονται μετά τη χρήση σε ασθενή.</a:t>
            </a:r>
            <a:endParaRPr/>
          </a:p>
          <a:p>
            <a:pPr marL="0" lvl="0" indent="0" algn="l" rtl="0">
              <a:lnSpc>
                <a:spcPct val="80000"/>
              </a:lnSpc>
              <a:spcBef>
                <a:spcPts val="0"/>
              </a:spcBef>
              <a:spcAft>
                <a:spcPts val="0"/>
              </a:spcAft>
              <a:buNone/>
            </a:pPr>
            <a:r>
              <a:rPr lang="el-GR" sz="930" b="1"/>
              <a:t>Γενική ευημερία</a:t>
            </a:r>
            <a:endParaRPr/>
          </a:p>
          <a:p>
            <a:pPr marL="0" lvl="0" indent="0" algn="l" rtl="0">
              <a:lnSpc>
                <a:spcPct val="80000"/>
              </a:lnSpc>
              <a:spcBef>
                <a:spcPts val="0"/>
              </a:spcBef>
              <a:spcAft>
                <a:spcPts val="0"/>
              </a:spcAft>
              <a:buNone/>
            </a:pPr>
            <a:r>
              <a:rPr lang="el-GR" sz="930"/>
              <a:t>Ο κίνδυνος μόλυνσης μειώνεται επίσης με την κατανάλωση αρκετών υγρών, τον σωστό ύπνο, την κατανάλωση θρεπτικών γευμάτων και την όσο το δυνατόν σωματική δραστηριότητα.</a:t>
            </a:r>
            <a:endParaRPr/>
          </a:p>
          <a:p>
            <a:pPr marL="0" lvl="0" indent="0" algn="l" rtl="0">
              <a:lnSpc>
                <a:spcPct val="80000"/>
              </a:lnSpc>
              <a:spcBef>
                <a:spcPts val="0"/>
              </a:spcBef>
              <a:spcAft>
                <a:spcPts val="0"/>
              </a:spcAft>
              <a:buNone/>
            </a:pPr>
            <a:r>
              <a:rPr lang="el-GR" sz="930" b="1"/>
              <a:t>Η υγιεινή των χεριών είναι η καλύτερη άμυνα</a:t>
            </a:r>
            <a:endParaRPr/>
          </a:p>
          <a:p>
            <a:pPr marL="0" lvl="0" indent="0" algn="l" rtl="0">
              <a:lnSpc>
                <a:spcPct val="80000"/>
              </a:lnSpc>
              <a:spcBef>
                <a:spcPts val="0"/>
              </a:spcBef>
              <a:spcAft>
                <a:spcPts val="0"/>
              </a:spcAft>
              <a:buNone/>
            </a:pPr>
            <a:r>
              <a:rPr lang="el-GR" sz="930"/>
              <a:t>Δεν μπορούν να προληφθούν όλες οι λοιμώξεις, αλλά η εφαρμογή των παραπάνω πρακτικών πρόληψης μπορεί να μειώσει σημαντικά τους κινδύνους. Όπου υπάρχει μεγαλύτερη πιθανότητα διασταυρούμενης μόλυνσης, όπως το φαγητό σε κοινόχρηστες τραπεζαρίες ή η διαμονή σε κοντινή απόσταση, η υγιεινή των χεριών είναι ένας από τους πιο σημαντικούς τρόπους πρόληψης της εξάπλωσης της λοίμωξης.</a:t>
            </a:r>
            <a:endParaRPr/>
          </a:p>
          <a:p>
            <a:pPr marL="0" lvl="0" indent="0" algn="l" rtl="0">
              <a:lnSpc>
                <a:spcPct val="80000"/>
              </a:lnSpc>
              <a:spcBef>
                <a:spcPts val="0"/>
              </a:spcBef>
              <a:spcAft>
                <a:spcPts val="0"/>
              </a:spcAft>
              <a:buNone/>
            </a:pPr>
            <a:endParaRPr sz="930"/>
          </a:p>
          <a:p>
            <a:pPr marL="0" lvl="0" indent="0" algn="l" rtl="0">
              <a:lnSpc>
                <a:spcPct val="80000"/>
              </a:lnSpc>
              <a:spcBef>
                <a:spcPts val="0"/>
              </a:spcBef>
              <a:spcAft>
                <a:spcPts val="0"/>
              </a:spcAft>
              <a:buNone/>
            </a:pPr>
            <a:endParaRPr sz="930"/>
          </a:p>
        </p:txBody>
      </p:sp>
      <p:sp>
        <p:nvSpPr>
          <p:cNvPr id="635" name="Google Shape;635;p61: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61</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6: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lnSpc>
                <a:spcPct val="90000"/>
              </a:lnSpc>
              <a:spcBef>
                <a:spcPts val="0"/>
              </a:spcBef>
              <a:spcAft>
                <a:spcPts val="0"/>
              </a:spcAft>
              <a:buNone/>
            </a:pPr>
            <a:r>
              <a:rPr lang="el-GR" b="1"/>
              <a:t>Μειωμένη κινητικότητα</a:t>
            </a:r>
            <a:r>
              <a:rPr lang="el-GR"/>
              <a:t>: Πολλά ηλικιωμένα άτομα μπορεί να έχουν περιορισμένη κινητικότητα λόγω καταστάσεων ή τραυματισμών που σχετίζονται με την ηλικία. Αυτό μπορεί να τους κάνει πιο δύσκολο να ασκούν καλή υγιεινή, όπως το τακτικό πλύσιμο των χεριών τους, το οποίο μπορεί να αυξήσει τον κίνδυνο μόλυνσης.</a:t>
            </a:r>
            <a:endParaRPr/>
          </a:p>
          <a:p>
            <a:pPr marL="0" lvl="0" indent="0" algn="l" rtl="0">
              <a:lnSpc>
                <a:spcPct val="90000"/>
              </a:lnSpc>
              <a:spcBef>
                <a:spcPts val="0"/>
              </a:spcBef>
              <a:spcAft>
                <a:spcPts val="0"/>
              </a:spcAft>
              <a:buNone/>
            </a:pPr>
            <a:r>
              <a:rPr lang="el-GR" b="1"/>
              <a:t>Κοινωνική απομόνωση</a:t>
            </a:r>
            <a:r>
              <a:rPr lang="el-GR"/>
              <a:t>: Τα ηλικιωμένα άτομα μπορεί να είναι πιο πιθανό να βιώσουν κοινωνική απομόνωση, ιδιαίτερα εάν ζουν μόνα τους ή σε εγκαταστάσεις μακροχρόνιας φροντίδας. Αυτό μπορεί να οδηγήσει σε κατάθλιψη και άλλα προβλήματα ψυχικής υγείας, τα οποία μπορεί να αποδυναμώσουν το ανοσοποιητικό σύστημα και να αυξήσουν τον κίνδυνο λοιμώξεων.</a:t>
            </a:r>
            <a:endParaRPr/>
          </a:p>
          <a:p>
            <a:pPr marL="0" lvl="0" indent="0" algn="l" rtl="0">
              <a:lnSpc>
                <a:spcPct val="90000"/>
              </a:lnSpc>
              <a:spcBef>
                <a:spcPts val="0"/>
              </a:spcBef>
              <a:spcAft>
                <a:spcPts val="0"/>
              </a:spcAft>
              <a:buNone/>
            </a:pPr>
            <a:r>
              <a:rPr lang="el-GR" b="1"/>
              <a:t>Κακή διατροφή: </a:t>
            </a:r>
            <a:r>
              <a:rPr lang="el-GR"/>
              <a:t>Καθώς γερνάμε, το σώμα μας μπορεί να γίνει λιγότερο αποτελεσματικό στην απορρόφηση θρεπτικών συστατικών από τα τρόφιμα. Επιπλέον, τα ηλικιωμένα άτομα μπορεί να έχουν μειωμένη όρεξη ή δυσκολία στη μάσηση και την κατάποση, γεγονός που μπορεί να οδηγήσει σε κακή διατροφή. Αυτό μπορεί να αποδυναμώσει το ανοσοποιητικό σύστημα και να αυξήσει τον κίνδυνο λοιμώξεων.</a:t>
            </a:r>
            <a:endParaRPr/>
          </a:p>
          <a:p>
            <a:pPr marL="0" lvl="0" indent="0" algn="l" rtl="0">
              <a:lnSpc>
                <a:spcPct val="90000"/>
              </a:lnSpc>
              <a:spcBef>
                <a:spcPts val="0"/>
              </a:spcBef>
              <a:spcAft>
                <a:spcPts val="0"/>
              </a:spcAft>
              <a:buNone/>
            </a:pPr>
            <a:r>
              <a:rPr lang="el-GR" b="1"/>
              <a:t>Εξασθενημένος έλεγχος της ουροδόχου κύστης και του εντέρου: </a:t>
            </a:r>
            <a:r>
              <a:rPr lang="el-GR"/>
              <a:t>Τα ηλικιωμένα άτομα μπορεί να έχουν περισσότερες πιθανότητες να εμφανίσουν ακράτεια ούρων ή ακράτεια εντέρου. Αυτό μπορεί να αυξήσει τον κίνδυνο λοιμώξεων, ιδιαίτερα λοιμώξεων του ουροποιητικού συστήματος και δερματικών λοιμώξεων.</a:t>
            </a:r>
            <a:endParaRPr/>
          </a:p>
          <a:p>
            <a:pPr marL="0" lvl="0" indent="0" algn="l" rtl="0">
              <a:lnSpc>
                <a:spcPct val="90000"/>
              </a:lnSpc>
              <a:spcBef>
                <a:spcPts val="0"/>
              </a:spcBef>
              <a:spcAft>
                <a:spcPts val="0"/>
              </a:spcAft>
              <a:buNone/>
            </a:pPr>
            <a:r>
              <a:rPr lang="el-GR" b="1"/>
              <a:t>Έκθεση σε χώρους υγειονομικής περίθαλψης: </a:t>
            </a:r>
            <a:r>
              <a:rPr lang="el-GR"/>
              <a:t>Τα ηλικιωμένα άτομα μπορεί να χρειάζονται πιο συχνή ιατρική περίθαλψη και μπορεί να περνούν περισσότερο χρόνο σε χώρους υγειονομικής περίθαλψης, όπως νοσοκομεία ή εγκαταστάσεις μακροχρόνιας περίθαλψης. Αυτές οι ρυθμίσεις μπορούν να αποτελέσουν πρόσφορο έδαφος για λοιμώξεις, ιδιαίτερα εάν δεν τηρούνται τα κατάλληλα πρωτόκολλα υγιεινής.</a:t>
            </a:r>
            <a:endParaRPr/>
          </a:p>
          <a:p>
            <a:pPr marL="0" lvl="0" indent="0" algn="l" rtl="0">
              <a:lnSpc>
                <a:spcPct val="90000"/>
              </a:lnSpc>
              <a:spcBef>
                <a:spcPts val="0"/>
              </a:spcBef>
              <a:spcAft>
                <a:spcPts val="0"/>
              </a:spcAft>
              <a:buNone/>
            </a:pPr>
            <a:endParaRPr/>
          </a:p>
        </p:txBody>
      </p:sp>
      <p:sp>
        <p:nvSpPr>
          <p:cNvPr id="166" name="Google Shape;166;p6: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6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p62: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endParaRPr/>
          </a:p>
        </p:txBody>
      </p:sp>
      <p:sp>
        <p:nvSpPr>
          <p:cNvPr id="644" name="Google Shape;644;p62: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62</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63: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651" name="Google Shape;651;p63: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64: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658" name="Google Shape;658;p6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7: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r>
              <a:rPr lang="el-GR"/>
              <a:t>Τυπικό παράδειγμα είναι οι ασθενείς που πάσχουν από συμφορητική καρδιακή ανεπάρκεια και νοσούν παράλληλα από πνευμονία. Ο βήχας και η δυσκολία στην αναπνοή είναι κοινά στις δύο νόσους και μπορεί να συμβαίνουν ταυτόχρονα. Η πνευμονία επίσης μπορεί να οδηγήσει στην οξεία παρόξυνση της καρδιακής ανεπάρκειας</a:t>
            </a:r>
            <a:endParaRPr/>
          </a:p>
        </p:txBody>
      </p:sp>
      <p:sp>
        <p:nvSpPr>
          <p:cNvPr id="175" name="Google Shape;175;p7: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8: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8: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r>
              <a:rPr lang="el-GR"/>
              <a:t>Είναι σημαντικό να γνωρίζουμε ότι τα κλασσικά συμπτώματα μίας λοίμωξης (ο πυρετός και η λευκοκυττάρωση) μπορεί να μην είναι παρόντα σε ένα ποσοστό 20-30% των ηλικιωμένων.</a:t>
            </a:r>
            <a:endParaRPr/>
          </a:p>
          <a:p>
            <a:pPr marL="0" lvl="0" indent="0" algn="l" rtl="0">
              <a:spcBef>
                <a:spcPts val="0"/>
              </a:spcBef>
              <a:spcAft>
                <a:spcPts val="0"/>
              </a:spcAft>
              <a:buNone/>
            </a:pPr>
            <a:r>
              <a:rPr lang="el-GR"/>
              <a:t>Η αξιολόγηση του πυρετού επίσης, διαφέρει στην τρίτη ηλικία και αφορά τη μεταβολή της θερμοκρασίας τους πάνω από 1,1°C από το φυσιολογικό. Επιπλέον η υποθερμία δεν είναι σπάνιο σύμπτωμα σε σοβαρές λοιμώξεις.</a:t>
            </a:r>
            <a:endParaRPr/>
          </a:p>
          <a:p>
            <a:pPr marL="0" lvl="0" indent="0" algn="l" rtl="0">
              <a:spcBef>
                <a:spcPts val="0"/>
              </a:spcBef>
              <a:spcAft>
                <a:spcPts val="0"/>
              </a:spcAft>
              <a:buNone/>
            </a:pPr>
            <a:r>
              <a:rPr lang="el-GR"/>
              <a:t>Σε αντίθεση με τους νεότερους ενήλικες όπου ο πυρετός συνήθως αποδίδεται σε ιογενείς λοιμώξεις στους ηλικιωμένους συνήθως συνδέεται με βαριές βακτηριακές λοιμώξεις που χρήζουν συνήθως επείγουσας νοσοκομειακής αντιμετώπισης.</a:t>
            </a:r>
            <a:endParaRPr/>
          </a:p>
          <a:p>
            <a:pPr marL="0" lvl="0" indent="0" algn="l" rtl="0">
              <a:spcBef>
                <a:spcPts val="0"/>
              </a:spcBef>
              <a:spcAft>
                <a:spcPts val="0"/>
              </a:spcAft>
              <a:buNone/>
            </a:pPr>
            <a:endParaRPr/>
          </a:p>
        </p:txBody>
      </p:sp>
      <p:sp>
        <p:nvSpPr>
          <p:cNvPr id="183" name="Google Shape;183;p8: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9: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r>
              <a:rPr lang="el-GR"/>
              <a:t>Ουροποιητικό σύστημα</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l-GR"/>
              <a:t>Αναπνευστικό σύστημα</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l-GR"/>
              <a:t>Γαστρεντερικό σύστημα</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l-GR"/>
              <a:t>Λοιμώξεις του δέρματος &amp; των μαλακών μορίων</a:t>
            </a:r>
            <a:endParaRPr/>
          </a:p>
          <a:p>
            <a:pPr marL="0" lvl="0" indent="0" algn="l" rtl="0">
              <a:spcBef>
                <a:spcPts val="0"/>
              </a:spcBef>
              <a:spcAft>
                <a:spcPts val="0"/>
              </a:spcAft>
              <a:buNone/>
            </a:pPr>
            <a:endParaRPr/>
          </a:p>
        </p:txBody>
      </p:sp>
      <p:sp>
        <p:nvSpPr>
          <p:cNvPr id="193" name="Google Shape;193;p9: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Διαφάνεια τίτλου" type="title">
  <p:cSld name="TITLE">
    <p:bg>
      <p:bgPr>
        <a:solidFill>
          <a:schemeClr val="dk2"/>
        </a:solidFill>
        <a:effectLst/>
      </p:bgPr>
    </p:bg>
    <p:spTree>
      <p:nvGrpSpPr>
        <p:cNvPr id="1" name="Shape 18"/>
        <p:cNvGrpSpPr/>
        <p:nvPr/>
      </p:nvGrpSpPr>
      <p:grpSpPr>
        <a:xfrm>
          <a:off x="0" y="0"/>
          <a:ext cx="0" cy="0"/>
          <a:chOff x="0" y="0"/>
          <a:chExt cx="0" cy="0"/>
        </a:xfrm>
      </p:grpSpPr>
      <p:sp>
        <p:nvSpPr>
          <p:cNvPr id="19" name="Google Shape;19;p69"/>
          <p:cNvSpPr/>
          <p:nvPr/>
        </p:nvSpPr>
        <p:spPr>
          <a:xfrm>
            <a:off x="0" y="5971032"/>
            <a:ext cx="12192000" cy="88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0" name="Google Shape;20;p69"/>
          <p:cNvSpPr/>
          <p:nvPr/>
        </p:nvSpPr>
        <p:spPr>
          <a:xfrm>
            <a:off x="-12192" y="6053328"/>
            <a:ext cx="2999232" cy="7132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1" name="Google Shape;21;p69"/>
          <p:cNvSpPr/>
          <p:nvPr/>
        </p:nvSpPr>
        <p:spPr>
          <a:xfrm>
            <a:off x="3145536" y="6044184"/>
            <a:ext cx="9046464" cy="7132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2" name="Google Shape;22;p69"/>
          <p:cNvSpPr txBox="1">
            <a:spLocks noGrp="1"/>
          </p:cNvSpPr>
          <p:nvPr>
            <p:ph type="ctrTitle"/>
          </p:nvPr>
        </p:nvSpPr>
        <p:spPr>
          <a:xfrm>
            <a:off x="3149600" y="4038600"/>
            <a:ext cx="8636000" cy="182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4400"/>
              <a:buFont typeface="Twentieth Century"/>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69"/>
          <p:cNvSpPr txBox="1">
            <a:spLocks noGrp="1"/>
          </p:cNvSpPr>
          <p:nvPr>
            <p:ph type="subTitle" idx="1"/>
          </p:nvPr>
        </p:nvSpPr>
        <p:spPr>
          <a:xfrm>
            <a:off x="3149600" y="6050037"/>
            <a:ext cx="8940800" cy="685800"/>
          </a:xfrm>
          <a:prstGeom prst="rect">
            <a:avLst/>
          </a:prstGeom>
          <a:noFill/>
          <a:ln>
            <a:noFill/>
          </a:ln>
        </p:spPr>
        <p:txBody>
          <a:bodyPr spcFirstLastPara="1" wrap="square" lIns="91425" tIns="45700" rIns="91425" bIns="45700" anchor="ctr" anchorCtr="0">
            <a:normAutofit/>
          </a:bodyPr>
          <a:lstStyle>
            <a:lvl1pPr lvl="0" algn="l">
              <a:spcBef>
                <a:spcPts val="700"/>
              </a:spcBef>
              <a:spcAft>
                <a:spcPts val="0"/>
              </a:spcAft>
              <a:buSzPts val="1560"/>
              <a:buNone/>
              <a:defRPr sz="2600">
                <a:solidFill>
                  <a:srgbClr val="FFFFFF"/>
                </a:solidFill>
              </a:defRPr>
            </a:lvl1pPr>
            <a:lvl2pPr lvl="1" algn="ctr">
              <a:spcBef>
                <a:spcPts val="550"/>
              </a:spcBef>
              <a:spcAft>
                <a:spcPts val="0"/>
              </a:spcAft>
              <a:buSzPts val="1260"/>
              <a:buNone/>
              <a:defRPr/>
            </a:lvl2pPr>
            <a:lvl3pPr lvl="2" algn="ctr">
              <a:spcBef>
                <a:spcPts val="500"/>
              </a:spcBef>
              <a:spcAft>
                <a:spcPts val="0"/>
              </a:spcAft>
              <a:buSzPts val="1350"/>
              <a:buNone/>
              <a:defRPr/>
            </a:lvl3pPr>
            <a:lvl4pPr lvl="3" algn="ctr">
              <a:spcBef>
                <a:spcPts val="400"/>
              </a:spcBef>
              <a:spcAft>
                <a:spcPts val="0"/>
              </a:spcAft>
              <a:buSzPts val="1350"/>
              <a:buNone/>
              <a:defRPr/>
            </a:lvl4pPr>
            <a:lvl5pPr lvl="4" algn="ctr">
              <a:spcBef>
                <a:spcPts val="400"/>
              </a:spcBef>
              <a:spcAft>
                <a:spcPts val="0"/>
              </a:spcAft>
              <a:buSzPts val="117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24" name="Google Shape;24;p69"/>
          <p:cNvSpPr txBox="1">
            <a:spLocks noGrp="1"/>
          </p:cNvSpPr>
          <p:nvPr>
            <p:ph type="dt" idx="10"/>
          </p:nvPr>
        </p:nvSpPr>
        <p:spPr>
          <a:xfrm>
            <a:off x="101600" y="6068699"/>
            <a:ext cx="2743200" cy="685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9"/>
          <p:cNvSpPr txBox="1">
            <a:spLocks noGrp="1"/>
          </p:cNvSpPr>
          <p:nvPr>
            <p:ph type="ftr" idx="11"/>
          </p:nvPr>
        </p:nvSpPr>
        <p:spPr>
          <a:xfrm>
            <a:off x="2780524" y="236539"/>
            <a:ext cx="782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69"/>
          <p:cNvSpPr txBox="1">
            <a:spLocks noGrp="1"/>
          </p:cNvSpPr>
          <p:nvPr>
            <p:ph type="sldNum" idx="12"/>
          </p:nvPr>
        </p:nvSpPr>
        <p:spPr>
          <a:xfrm>
            <a:off x="10668000" y="228600"/>
            <a:ext cx="1117600" cy="381000"/>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1pPr>
            <a:lvl2pPr marL="0" lvl="1"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2pPr>
            <a:lvl3pPr marL="0" lvl="2"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3pPr>
            <a:lvl4pPr marL="0" lvl="3"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4pPr>
            <a:lvl5pPr marL="0" lvl="4"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5pPr>
            <a:lvl6pPr marL="0" lvl="5"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6pPr>
            <a:lvl7pPr marL="0" lvl="6"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7pPr>
            <a:lvl8pPr marL="0" lvl="7"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8pPr>
            <a:lvl9pPr marL="0" lvl="8"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Εικόνα με λεζάντα" type="picTx">
  <p:cSld name="PICTURE_WITH_CAPTION_TEXT">
    <p:bg>
      <p:bgPr>
        <a:blipFill rotWithShape="1">
          <a:blip r:embed="rId2">
            <a:alphaModFix/>
          </a:blip>
          <a:tile tx="0" ty="0" sx="100000" sy="100000" flip="none" algn="tl"/>
        </a:blipFill>
        <a:effectLst/>
      </p:bgPr>
    </p:bg>
    <p:spTree>
      <p:nvGrpSpPr>
        <p:cNvPr id="1" name="Shape 92"/>
        <p:cNvGrpSpPr/>
        <p:nvPr/>
      </p:nvGrpSpPr>
      <p:grpSpPr>
        <a:xfrm>
          <a:off x="0" y="0"/>
          <a:ext cx="0" cy="0"/>
          <a:chOff x="0" y="0"/>
          <a:chExt cx="0" cy="0"/>
        </a:xfrm>
      </p:grpSpPr>
      <p:sp>
        <p:nvSpPr>
          <p:cNvPr id="93" name="Google Shape;93;p77"/>
          <p:cNvSpPr txBox="1">
            <a:spLocks noGrp="1"/>
          </p:cNvSpPr>
          <p:nvPr>
            <p:ph type="body" idx="1"/>
          </p:nvPr>
        </p:nvSpPr>
        <p:spPr>
          <a:xfrm>
            <a:off x="2133600" y="5486400"/>
            <a:ext cx="9753600" cy="685800"/>
          </a:xfrm>
          <a:prstGeom prst="rect">
            <a:avLst/>
          </a:prstGeom>
          <a:noFill/>
          <a:ln>
            <a:noFill/>
          </a:ln>
        </p:spPr>
        <p:txBody>
          <a:bodyPr spcFirstLastPara="1" wrap="square" lIns="91425" tIns="45700" rIns="91425" bIns="45700" anchor="t" anchorCtr="0">
            <a:normAutofit/>
          </a:bodyPr>
          <a:lstStyle>
            <a:lvl1pPr marL="457200" lvl="0" indent="-228600" algn="l">
              <a:spcBef>
                <a:spcPts val="700"/>
              </a:spcBef>
              <a:spcAft>
                <a:spcPts val="0"/>
              </a:spcAft>
              <a:buSzPts val="1020"/>
              <a:buFont typeface="Twentieth Century"/>
              <a:buNone/>
              <a:defRPr sz="1700"/>
            </a:lvl1pPr>
            <a:lvl2pPr marL="914400" lvl="1" indent="-228600" algn="l">
              <a:spcBef>
                <a:spcPts val="550"/>
              </a:spcBef>
              <a:spcAft>
                <a:spcPts val="0"/>
              </a:spcAft>
              <a:buSzPts val="840"/>
              <a:buFont typeface="Twentieth Century"/>
              <a:buNone/>
              <a:defRPr sz="1200"/>
            </a:lvl2pPr>
            <a:lvl3pPr marL="1371600" lvl="2" indent="-228600" algn="l">
              <a:spcBef>
                <a:spcPts val="500"/>
              </a:spcBef>
              <a:spcAft>
                <a:spcPts val="0"/>
              </a:spcAft>
              <a:buSzPts val="750"/>
              <a:buFont typeface="Twentieth Century"/>
              <a:buNone/>
              <a:defRPr sz="1000"/>
            </a:lvl3pPr>
            <a:lvl4pPr marL="1828800" lvl="3" indent="-228600" algn="l">
              <a:spcBef>
                <a:spcPts val="400"/>
              </a:spcBef>
              <a:spcAft>
                <a:spcPts val="0"/>
              </a:spcAft>
              <a:buSzPts val="675"/>
              <a:buFont typeface="Twentieth Century"/>
              <a:buNone/>
              <a:defRPr sz="900"/>
            </a:lvl4pPr>
            <a:lvl5pPr marL="2286000" lvl="4" indent="-228600" algn="l">
              <a:spcBef>
                <a:spcPts val="400"/>
              </a:spcBef>
              <a:spcAft>
                <a:spcPts val="0"/>
              </a:spcAft>
              <a:buSzPts val="585"/>
              <a:buFont typeface="Twentieth Century"/>
              <a:buNone/>
              <a:defRPr sz="9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4" name="Google Shape;94;p77"/>
          <p:cNvSpPr/>
          <p:nvPr/>
        </p:nvSpPr>
        <p:spPr>
          <a:xfrm>
            <a:off x="-12192" y="4572000"/>
            <a:ext cx="12192000" cy="88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95" name="Google Shape;95;p77"/>
          <p:cNvSpPr/>
          <p:nvPr/>
        </p:nvSpPr>
        <p:spPr>
          <a:xfrm>
            <a:off x="-12192" y="4663440"/>
            <a:ext cx="1950720" cy="7132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96" name="Google Shape;96;p77"/>
          <p:cNvSpPr/>
          <p:nvPr/>
        </p:nvSpPr>
        <p:spPr>
          <a:xfrm>
            <a:off x="2060448" y="4654296"/>
            <a:ext cx="10131552" cy="7132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97" name="Google Shape;97;p77"/>
          <p:cNvSpPr txBox="1">
            <a:spLocks noGrp="1"/>
          </p:cNvSpPr>
          <p:nvPr>
            <p:ph type="title"/>
          </p:nvPr>
        </p:nvSpPr>
        <p:spPr>
          <a:xfrm>
            <a:off x="2133600" y="4648200"/>
            <a:ext cx="9753600" cy="6858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2800"/>
              <a:buFont typeface="Twentieth Century"/>
              <a:buNone/>
              <a:defRPr sz="28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77"/>
          <p:cNvSpPr/>
          <p:nvPr/>
        </p:nvSpPr>
        <p:spPr>
          <a:xfrm>
            <a:off x="1930400" y="0"/>
            <a:ext cx="134112" cy="686714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99" name="Google Shape;99;p77"/>
          <p:cNvSpPr txBox="1">
            <a:spLocks noGrp="1"/>
          </p:cNvSpPr>
          <p:nvPr>
            <p:ph type="dt" idx="10"/>
          </p:nvPr>
        </p:nvSpPr>
        <p:spPr>
          <a:xfrm>
            <a:off x="8331200" y="6248401"/>
            <a:ext cx="3556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77"/>
          <p:cNvSpPr txBox="1">
            <a:spLocks noGrp="1"/>
          </p:cNvSpPr>
          <p:nvPr>
            <p:ph type="sldNum" idx="12"/>
          </p:nvPr>
        </p:nvSpPr>
        <p:spPr>
          <a:xfrm>
            <a:off x="0" y="4667249"/>
            <a:ext cx="1930400" cy="663578"/>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sz="2800" b="1">
                <a:solidFill>
                  <a:srgbClr val="FFFFFF"/>
                </a:solidFill>
                <a:latin typeface="Twentieth Century"/>
                <a:ea typeface="Twentieth Century"/>
                <a:cs typeface="Twentieth Century"/>
                <a:sym typeface="Twentieth Century"/>
              </a:defRPr>
            </a:lvl1pPr>
            <a:lvl2pPr marL="0" lvl="1" indent="0" algn="ctr">
              <a:spcBef>
                <a:spcPts val="0"/>
              </a:spcBef>
              <a:buNone/>
              <a:defRPr sz="2800" b="1">
                <a:solidFill>
                  <a:srgbClr val="FFFFFF"/>
                </a:solidFill>
                <a:latin typeface="Twentieth Century"/>
                <a:ea typeface="Twentieth Century"/>
                <a:cs typeface="Twentieth Century"/>
                <a:sym typeface="Twentieth Century"/>
              </a:defRPr>
            </a:lvl2pPr>
            <a:lvl3pPr marL="0" lvl="2" indent="0" algn="ctr">
              <a:spcBef>
                <a:spcPts val="0"/>
              </a:spcBef>
              <a:buNone/>
              <a:defRPr sz="2800" b="1">
                <a:solidFill>
                  <a:srgbClr val="FFFFFF"/>
                </a:solidFill>
                <a:latin typeface="Twentieth Century"/>
                <a:ea typeface="Twentieth Century"/>
                <a:cs typeface="Twentieth Century"/>
                <a:sym typeface="Twentieth Century"/>
              </a:defRPr>
            </a:lvl3pPr>
            <a:lvl4pPr marL="0" lvl="3" indent="0" algn="ctr">
              <a:spcBef>
                <a:spcPts val="0"/>
              </a:spcBef>
              <a:buNone/>
              <a:defRPr sz="2800" b="1">
                <a:solidFill>
                  <a:srgbClr val="FFFFFF"/>
                </a:solidFill>
                <a:latin typeface="Twentieth Century"/>
                <a:ea typeface="Twentieth Century"/>
                <a:cs typeface="Twentieth Century"/>
                <a:sym typeface="Twentieth Century"/>
              </a:defRPr>
            </a:lvl4pPr>
            <a:lvl5pPr marL="0" lvl="4" indent="0" algn="ctr">
              <a:spcBef>
                <a:spcPts val="0"/>
              </a:spcBef>
              <a:buNone/>
              <a:defRPr sz="2800" b="1">
                <a:solidFill>
                  <a:srgbClr val="FFFFFF"/>
                </a:solidFill>
                <a:latin typeface="Twentieth Century"/>
                <a:ea typeface="Twentieth Century"/>
                <a:cs typeface="Twentieth Century"/>
                <a:sym typeface="Twentieth Century"/>
              </a:defRPr>
            </a:lvl5pPr>
            <a:lvl6pPr marL="0" lvl="5" indent="0" algn="ctr">
              <a:spcBef>
                <a:spcPts val="0"/>
              </a:spcBef>
              <a:buNone/>
              <a:defRPr sz="2800" b="1">
                <a:solidFill>
                  <a:srgbClr val="FFFFFF"/>
                </a:solidFill>
                <a:latin typeface="Twentieth Century"/>
                <a:ea typeface="Twentieth Century"/>
                <a:cs typeface="Twentieth Century"/>
                <a:sym typeface="Twentieth Century"/>
              </a:defRPr>
            </a:lvl6pPr>
            <a:lvl7pPr marL="0" lvl="6" indent="0" algn="ctr">
              <a:spcBef>
                <a:spcPts val="0"/>
              </a:spcBef>
              <a:buNone/>
              <a:defRPr sz="2800" b="1">
                <a:solidFill>
                  <a:srgbClr val="FFFFFF"/>
                </a:solidFill>
                <a:latin typeface="Twentieth Century"/>
                <a:ea typeface="Twentieth Century"/>
                <a:cs typeface="Twentieth Century"/>
                <a:sym typeface="Twentieth Century"/>
              </a:defRPr>
            </a:lvl7pPr>
            <a:lvl8pPr marL="0" lvl="7" indent="0" algn="ctr">
              <a:spcBef>
                <a:spcPts val="0"/>
              </a:spcBef>
              <a:buNone/>
              <a:defRPr sz="2800" b="1">
                <a:solidFill>
                  <a:srgbClr val="FFFFFF"/>
                </a:solidFill>
                <a:latin typeface="Twentieth Century"/>
                <a:ea typeface="Twentieth Century"/>
                <a:cs typeface="Twentieth Century"/>
                <a:sym typeface="Twentieth Century"/>
              </a:defRPr>
            </a:lvl8pPr>
            <a:lvl9pPr marL="0" lvl="8" indent="0" algn="ctr">
              <a:spcBef>
                <a:spcPts val="0"/>
              </a:spcBef>
              <a:buNone/>
              <a:defRPr sz="2800" b="1">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t>‹#›</a:t>
            </a:fld>
            <a:endParaRPr/>
          </a:p>
        </p:txBody>
      </p:sp>
      <p:sp>
        <p:nvSpPr>
          <p:cNvPr id="101" name="Google Shape;101;p77"/>
          <p:cNvSpPr txBox="1">
            <a:spLocks noGrp="1"/>
          </p:cNvSpPr>
          <p:nvPr>
            <p:ph type="ftr" idx="11"/>
          </p:nvPr>
        </p:nvSpPr>
        <p:spPr>
          <a:xfrm>
            <a:off x="2133600" y="6248207"/>
            <a:ext cx="6096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77"/>
          <p:cNvSpPr>
            <a:spLocks noGrp="1"/>
          </p:cNvSpPr>
          <p:nvPr>
            <p:ph type="pic" idx="2"/>
          </p:nvPr>
        </p:nvSpPr>
        <p:spPr>
          <a:xfrm>
            <a:off x="2080768" y="0"/>
            <a:ext cx="10111232" cy="4568952"/>
          </a:xfrm>
          <a:prstGeom prst="rect">
            <a:avLst/>
          </a:prstGeom>
          <a:solidFill>
            <a:srgbClr val="DCE5EE"/>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103"/>
        <p:cNvGrpSpPr/>
        <p:nvPr/>
      </p:nvGrpSpPr>
      <p:grpSpPr>
        <a:xfrm>
          <a:off x="0" y="0"/>
          <a:ext cx="0" cy="0"/>
          <a:chOff x="0" y="0"/>
          <a:chExt cx="0" cy="0"/>
        </a:xfrm>
      </p:grpSpPr>
      <p:sp>
        <p:nvSpPr>
          <p:cNvPr id="104" name="Google Shape;104;p78"/>
          <p:cNvSpPr txBox="1">
            <a:spLocks noGrp="1"/>
          </p:cNvSpPr>
          <p:nvPr>
            <p:ph type="title"/>
          </p:nvPr>
        </p:nvSpPr>
        <p:spPr>
          <a:xfrm>
            <a:off x="812800" y="228600"/>
            <a:ext cx="108712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78"/>
          <p:cNvSpPr txBox="1">
            <a:spLocks noGrp="1"/>
          </p:cNvSpPr>
          <p:nvPr>
            <p:ph type="body" idx="1"/>
          </p:nvPr>
        </p:nvSpPr>
        <p:spPr>
          <a:xfrm rot="5400000">
            <a:off x="3989324" y="-1572260"/>
            <a:ext cx="4526280" cy="108712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6" name="Google Shape;106;p78"/>
          <p:cNvSpPr txBox="1">
            <a:spLocks noGrp="1"/>
          </p:cNvSpPr>
          <p:nvPr>
            <p:ph type="dt" idx="10"/>
          </p:nvPr>
        </p:nvSpPr>
        <p:spPr>
          <a:xfrm>
            <a:off x="8128000" y="6248401"/>
            <a:ext cx="3556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78"/>
          <p:cNvSpPr txBox="1">
            <a:spLocks noGrp="1"/>
          </p:cNvSpPr>
          <p:nvPr>
            <p:ph type="ftr" idx="11"/>
          </p:nvPr>
        </p:nvSpPr>
        <p:spPr>
          <a:xfrm>
            <a:off x="812801" y="6248207"/>
            <a:ext cx="7228111"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78"/>
          <p:cNvSpPr txBox="1">
            <a:spLocks noGrp="1"/>
          </p:cNvSpPr>
          <p:nvPr>
            <p:ph type="sldNum" idx="12"/>
          </p:nvPr>
        </p:nvSpPr>
        <p:spPr>
          <a:xfrm>
            <a:off x="0" y="1272222"/>
            <a:ext cx="711200" cy="244476"/>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Κατακόρυφος τίτλος και Κείμενο" type="vertTitleAndTx">
  <p:cSld name="VERTICAL_TITLE_AND_VERTICAL_TEXT">
    <p:bg>
      <p:bgPr>
        <a:solidFill>
          <a:schemeClr val="lt1"/>
        </a:solidFill>
        <a:effectLst/>
      </p:bgPr>
    </p:bg>
    <p:spTree>
      <p:nvGrpSpPr>
        <p:cNvPr id="1" name="Shape 109"/>
        <p:cNvGrpSpPr/>
        <p:nvPr/>
      </p:nvGrpSpPr>
      <p:grpSpPr>
        <a:xfrm>
          <a:off x="0" y="0"/>
          <a:ext cx="0" cy="0"/>
          <a:chOff x="0" y="0"/>
          <a:chExt cx="0" cy="0"/>
        </a:xfrm>
      </p:grpSpPr>
      <p:sp>
        <p:nvSpPr>
          <p:cNvPr id="110" name="Google Shape;110;p79"/>
          <p:cNvSpPr txBox="1">
            <a:spLocks noGrp="1"/>
          </p:cNvSpPr>
          <p:nvPr>
            <p:ph type="title"/>
          </p:nvPr>
        </p:nvSpPr>
        <p:spPr>
          <a:xfrm rot="5400000">
            <a:off x="7350919" y="1996282"/>
            <a:ext cx="5516563"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79"/>
          <p:cNvSpPr txBox="1">
            <a:spLocks noGrp="1"/>
          </p:cNvSpPr>
          <p:nvPr>
            <p:ph type="body" idx="1"/>
          </p:nvPr>
        </p:nvSpPr>
        <p:spPr>
          <a:xfrm rot="5400000">
            <a:off x="1559718" y="-340518"/>
            <a:ext cx="5516564" cy="74168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12" name="Google Shape;112;p79"/>
          <p:cNvSpPr txBox="1">
            <a:spLocks noGrp="1"/>
          </p:cNvSpPr>
          <p:nvPr>
            <p:ph type="dt" idx="10"/>
          </p:nvPr>
        </p:nvSpPr>
        <p:spPr>
          <a:xfrm>
            <a:off x="8737600" y="6248403"/>
            <a:ext cx="2946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79"/>
          <p:cNvSpPr txBox="1">
            <a:spLocks noGrp="1"/>
          </p:cNvSpPr>
          <p:nvPr>
            <p:ph type="ftr" idx="11"/>
          </p:nvPr>
        </p:nvSpPr>
        <p:spPr>
          <a:xfrm>
            <a:off x="609602" y="6248208"/>
            <a:ext cx="7431311"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79"/>
          <p:cNvSpPr/>
          <p:nvPr/>
        </p:nvSpPr>
        <p:spPr>
          <a:xfrm>
            <a:off x="8128424" y="0"/>
            <a:ext cx="42672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15" name="Google Shape;115;p79"/>
          <p:cNvSpPr/>
          <p:nvPr/>
        </p:nvSpPr>
        <p:spPr>
          <a:xfrm>
            <a:off x="8189384" y="609600"/>
            <a:ext cx="304800" cy="6248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16" name="Google Shape;116;p79"/>
          <p:cNvSpPr/>
          <p:nvPr/>
        </p:nvSpPr>
        <p:spPr>
          <a:xfrm>
            <a:off x="8189384" y="0"/>
            <a:ext cx="304800" cy="533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17" name="Google Shape;117;p79"/>
          <p:cNvSpPr txBox="1">
            <a:spLocks noGrp="1"/>
          </p:cNvSpPr>
          <p:nvPr>
            <p:ph type="sldNum" idx="12"/>
          </p:nvPr>
        </p:nvSpPr>
        <p:spPr>
          <a:xfrm rot="5400000">
            <a:off x="8075084" y="103716"/>
            <a:ext cx="533400" cy="325968"/>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36"/>
        <p:cNvGrpSpPr/>
        <p:nvPr/>
      </p:nvGrpSpPr>
      <p:grpSpPr>
        <a:xfrm>
          <a:off x="0" y="0"/>
          <a:ext cx="0" cy="0"/>
          <a:chOff x="0" y="0"/>
          <a:chExt cx="0" cy="0"/>
        </a:xfrm>
      </p:grpSpPr>
      <p:sp>
        <p:nvSpPr>
          <p:cNvPr id="37" name="Google Shape;37;p70"/>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0"/>
          <p:cNvSpPr txBox="1">
            <a:spLocks noGrp="1"/>
          </p:cNvSpPr>
          <p:nvPr>
            <p:ph type="dt" idx="10"/>
          </p:nvPr>
        </p:nvSpPr>
        <p:spPr>
          <a:xfrm>
            <a:off x="8128000" y="6248401"/>
            <a:ext cx="3556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70"/>
          <p:cNvSpPr txBox="1">
            <a:spLocks noGrp="1"/>
          </p:cNvSpPr>
          <p:nvPr>
            <p:ph type="ftr" idx="11"/>
          </p:nvPr>
        </p:nvSpPr>
        <p:spPr>
          <a:xfrm>
            <a:off x="812801" y="6248207"/>
            <a:ext cx="7228111"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70"/>
          <p:cNvSpPr txBox="1">
            <a:spLocks noGrp="1"/>
          </p:cNvSpPr>
          <p:nvPr>
            <p:ph type="sldNum" idx="12"/>
          </p:nvPr>
        </p:nvSpPr>
        <p:spPr>
          <a:xfrm>
            <a:off x="0" y="1272222"/>
            <a:ext cx="711200" cy="244476"/>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1pPr>
            <a:lvl2pPr marL="0" lvl="1"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2pPr>
            <a:lvl3pPr marL="0" lvl="2"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3pPr>
            <a:lvl4pPr marL="0" lvl="3"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4pPr>
            <a:lvl5pPr marL="0" lvl="4"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5pPr>
            <a:lvl6pPr marL="0" lvl="5"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6pPr>
            <a:lvl7pPr marL="0" lvl="6"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7pPr>
            <a:lvl8pPr marL="0" lvl="7"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8pPr>
            <a:lvl9pPr marL="0" lvl="8"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t>‹#›</a:t>
            </a:fld>
            <a:endParaRPr/>
          </a:p>
        </p:txBody>
      </p:sp>
      <p:sp>
        <p:nvSpPr>
          <p:cNvPr id="41" name="Google Shape;41;p70"/>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Κενή" type="blank">
  <p:cSld name="BLANK">
    <p:spTree>
      <p:nvGrpSpPr>
        <p:cNvPr id="1" name="Shape 42"/>
        <p:cNvGrpSpPr/>
        <p:nvPr/>
      </p:nvGrpSpPr>
      <p:grpSpPr>
        <a:xfrm>
          <a:off x="0" y="0"/>
          <a:ext cx="0" cy="0"/>
          <a:chOff x="0" y="0"/>
          <a:chExt cx="0" cy="0"/>
        </a:xfrm>
      </p:grpSpPr>
      <p:sp>
        <p:nvSpPr>
          <p:cNvPr id="43" name="Google Shape;43;p71"/>
          <p:cNvSpPr txBox="1">
            <a:spLocks noGrp="1"/>
          </p:cNvSpPr>
          <p:nvPr>
            <p:ph type="dt" idx="10"/>
          </p:nvPr>
        </p:nvSpPr>
        <p:spPr>
          <a:xfrm>
            <a:off x="8128000" y="6248401"/>
            <a:ext cx="3556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1"/>
          <p:cNvSpPr txBox="1">
            <a:spLocks noGrp="1"/>
          </p:cNvSpPr>
          <p:nvPr>
            <p:ph type="ftr" idx="11"/>
          </p:nvPr>
        </p:nvSpPr>
        <p:spPr>
          <a:xfrm>
            <a:off x="812801" y="6248207"/>
            <a:ext cx="7228111"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71"/>
          <p:cNvSpPr txBox="1">
            <a:spLocks noGrp="1"/>
          </p:cNvSpPr>
          <p:nvPr>
            <p:ph type="sldNum" idx="12"/>
          </p:nvPr>
        </p:nvSpPr>
        <p:spPr>
          <a:xfrm>
            <a:off x="0" y="6248400"/>
            <a:ext cx="711200" cy="381000"/>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sz="1400" b="1">
                <a:solidFill>
                  <a:schemeClr val="dk2"/>
                </a:solidFill>
                <a:latin typeface="Twentieth Century"/>
                <a:ea typeface="Twentieth Century"/>
                <a:cs typeface="Twentieth Century"/>
                <a:sym typeface="Twentieth Century"/>
              </a:defRPr>
            </a:lvl1pPr>
            <a:lvl2pPr marL="0" lvl="1" indent="0" algn="ctr">
              <a:spcBef>
                <a:spcPts val="0"/>
              </a:spcBef>
              <a:buNone/>
              <a:defRPr sz="1400" b="1">
                <a:solidFill>
                  <a:schemeClr val="dk2"/>
                </a:solidFill>
                <a:latin typeface="Twentieth Century"/>
                <a:ea typeface="Twentieth Century"/>
                <a:cs typeface="Twentieth Century"/>
                <a:sym typeface="Twentieth Century"/>
              </a:defRPr>
            </a:lvl2pPr>
            <a:lvl3pPr marL="0" lvl="2" indent="0" algn="ctr">
              <a:spcBef>
                <a:spcPts val="0"/>
              </a:spcBef>
              <a:buNone/>
              <a:defRPr sz="1400" b="1">
                <a:solidFill>
                  <a:schemeClr val="dk2"/>
                </a:solidFill>
                <a:latin typeface="Twentieth Century"/>
                <a:ea typeface="Twentieth Century"/>
                <a:cs typeface="Twentieth Century"/>
                <a:sym typeface="Twentieth Century"/>
              </a:defRPr>
            </a:lvl3pPr>
            <a:lvl4pPr marL="0" lvl="3" indent="0" algn="ctr">
              <a:spcBef>
                <a:spcPts val="0"/>
              </a:spcBef>
              <a:buNone/>
              <a:defRPr sz="1400" b="1">
                <a:solidFill>
                  <a:schemeClr val="dk2"/>
                </a:solidFill>
                <a:latin typeface="Twentieth Century"/>
                <a:ea typeface="Twentieth Century"/>
                <a:cs typeface="Twentieth Century"/>
                <a:sym typeface="Twentieth Century"/>
              </a:defRPr>
            </a:lvl4pPr>
            <a:lvl5pPr marL="0" lvl="4" indent="0" algn="ctr">
              <a:spcBef>
                <a:spcPts val="0"/>
              </a:spcBef>
              <a:buNone/>
              <a:defRPr sz="1400" b="1">
                <a:solidFill>
                  <a:schemeClr val="dk2"/>
                </a:solidFill>
                <a:latin typeface="Twentieth Century"/>
                <a:ea typeface="Twentieth Century"/>
                <a:cs typeface="Twentieth Century"/>
                <a:sym typeface="Twentieth Century"/>
              </a:defRPr>
            </a:lvl5pPr>
            <a:lvl6pPr marL="0" lvl="5" indent="0" algn="ctr">
              <a:spcBef>
                <a:spcPts val="0"/>
              </a:spcBef>
              <a:buNone/>
              <a:defRPr sz="1400" b="1">
                <a:solidFill>
                  <a:schemeClr val="dk2"/>
                </a:solidFill>
                <a:latin typeface="Twentieth Century"/>
                <a:ea typeface="Twentieth Century"/>
                <a:cs typeface="Twentieth Century"/>
                <a:sym typeface="Twentieth Century"/>
              </a:defRPr>
            </a:lvl6pPr>
            <a:lvl7pPr marL="0" lvl="6" indent="0" algn="ctr">
              <a:spcBef>
                <a:spcPts val="0"/>
              </a:spcBef>
              <a:buNone/>
              <a:defRPr sz="1400" b="1">
                <a:solidFill>
                  <a:schemeClr val="dk2"/>
                </a:solidFill>
                <a:latin typeface="Twentieth Century"/>
                <a:ea typeface="Twentieth Century"/>
                <a:cs typeface="Twentieth Century"/>
                <a:sym typeface="Twentieth Century"/>
              </a:defRPr>
            </a:lvl7pPr>
            <a:lvl8pPr marL="0" lvl="7" indent="0" algn="ctr">
              <a:spcBef>
                <a:spcPts val="0"/>
              </a:spcBef>
              <a:buNone/>
              <a:defRPr sz="1400" b="1">
                <a:solidFill>
                  <a:schemeClr val="dk2"/>
                </a:solidFill>
                <a:latin typeface="Twentieth Century"/>
                <a:ea typeface="Twentieth Century"/>
                <a:cs typeface="Twentieth Century"/>
                <a:sym typeface="Twentieth Century"/>
              </a:defRPr>
            </a:lvl8pPr>
            <a:lvl9pPr marL="0" lvl="8" indent="0" algn="ctr">
              <a:spcBef>
                <a:spcPts val="0"/>
              </a:spcBef>
              <a:buNone/>
              <a:defRPr sz="1400" b="1">
                <a:solidFill>
                  <a:schemeClr val="dk2"/>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6"/>
        <p:cNvGrpSpPr/>
        <p:nvPr/>
      </p:nvGrpSpPr>
      <p:grpSpPr>
        <a:xfrm>
          <a:off x="0" y="0"/>
          <a:ext cx="0" cy="0"/>
          <a:chOff x="0" y="0"/>
          <a:chExt cx="0" cy="0"/>
        </a:xfrm>
      </p:grpSpPr>
      <p:sp>
        <p:nvSpPr>
          <p:cNvPr id="47" name="Google Shape;47;p72"/>
          <p:cNvSpPr txBox="1">
            <a:spLocks noGrp="1"/>
          </p:cNvSpPr>
          <p:nvPr>
            <p:ph type="title"/>
          </p:nvPr>
        </p:nvSpPr>
        <p:spPr>
          <a:xfrm>
            <a:off x="812800" y="228600"/>
            <a:ext cx="108712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2"/>
          <p:cNvSpPr txBox="1">
            <a:spLocks noGrp="1"/>
          </p:cNvSpPr>
          <p:nvPr>
            <p:ph type="dt" idx="10"/>
          </p:nvPr>
        </p:nvSpPr>
        <p:spPr>
          <a:xfrm>
            <a:off x="8128000" y="6248401"/>
            <a:ext cx="3556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2"/>
          <p:cNvSpPr txBox="1">
            <a:spLocks noGrp="1"/>
          </p:cNvSpPr>
          <p:nvPr>
            <p:ph type="ftr" idx="11"/>
          </p:nvPr>
        </p:nvSpPr>
        <p:spPr>
          <a:xfrm>
            <a:off x="812801" y="6248207"/>
            <a:ext cx="7228111"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2"/>
          <p:cNvSpPr txBox="1">
            <a:spLocks noGrp="1"/>
          </p:cNvSpPr>
          <p:nvPr>
            <p:ph type="sldNum" idx="12"/>
          </p:nvPr>
        </p:nvSpPr>
        <p:spPr>
          <a:xfrm>
            <a:off x="0" y="1272222"/>
            <a:ext cx="711200" cy="244476"/>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sz="1400" b="1">
                <a:solidFill>
                  <a:srgbClr val="FFFFFF"/>
                </a:solidFill>
                <a:latin typeface="Twentieth Century"/>
                <a:ea typeface="Twentieth Century"/>
                <a:cs typeface="Twentieth Century"/>
                <a:sym typeface="Twentieth Century"/>
              </a:defRPr>
            </a:lvl1pPr>
            <a:lvl2pPr marL="0" lvl="1" indent="0" algn="ctr">
              <a:spcBef>
                <a:spcPts val="0"/>
              </a:spcBef>
              <a:buNone/>
              <a:defRPr sz="1400" b="1">
                <a:solidFill>
                  <a:srgbClr val="FFFFFF"/>
                </a:solidFill>
                <a:latin typeface="Twentieth Century"/>
                <a:ea typeface="Twentieth Century"/>
                <a:cs typeface="Twentieth Century"/>
                <a:sym typeface="Twentieth Century"/>
              </a:defRPr>
            </a:lvl2pPr>
            <a:lvl3pPr marL="0" lvl="2" indent="0" algn="ctr">
              <a:spcBef>
                <a:spcPts val="0"/>
              </a:spcBef>
              <a:buNone/>
              <a:defRPr sz="1400" b="1">
                <a:solidFill>
                  <a:srgbClr val="FFFFFF"/>
                </a:solidFill>
                <a:latin typeface="Twentieth Century"/>
                <a:ea typeface="Twentieth Century"/>
                <a:cs typeface="Twentieth Century"/>
                <a:sym typeface="Twentieth Century"/>
              </a:defRPr>
            </a:lvl3pPr>
            <a:lvl4pPr marL="0" lvl="3" indent="0" algn="ctr">
              <a:spcBef>
                <a:spcPts val="0"/>
              </a:spcBef>
              <a:buNone/>
              <a:defRPr sz="1400" b="1">
                <a:solidFill>
                  <a:srgbClr val="FFFFFF"/>
                </a:solidFill>
                <a:latin typeface="Twentieth Century"/>
                <a:ea typeface="Twentieth Century"/>
                <a:cs typeface="Twentieth Century"/>
                <a:sym typeface="Twentieth Century"/>
              </a:defRPr>
            </a:lvl4pPr>
            <a:lvl5pPr marL="0" lvl="4" indent="0" algn="ctr">
              <a:spcBef>
                <a:spcPts val="0"/>
              </a:spcBef>
              <a:buNone/>
              <a:defRPr sz="1400" b="1">
                <a:solidFill>
                  <a:srgbClr val="FFFFFF"/>
                </a:solidFill>
                <a:latin typeface="Twentieth Century"/>
                <a:ea typeface="Twentieth Century"/>
                <a:cs typeface="Twentieth Century"/>
                <a:sym typeface="Twentieth Century"/>
              </a:defRPr>
            </a:lvl5pPr>
            <a:lvl6pPr marL="0" lvl="5" indent="0" algn="ctr">
              <a:spcBef>
                <a:spcPts val="0"/>
              </a:spcBef>
              <a:buNone/>
              <a:defRPr sz="1400" b="1">
                <a:solidFill>
                  <a:srgbClr val="FFFFFF"/>
                </a:solidFill>
                <a:latin typeface="Twentieth Century"/>
                <a:ea typeface="Twentieth Century"/>
                <a:cs typeface="Twentieth Century"/>
                <a:sym typeface="Twentieth Century"/>
              </a:defRPr>
            </a:lvl6pPr>
            <a:lvl7pPr marL="0" lvl="6" indent="0" algn="ctr">
              <a:spcBef>
                <a:spcPts val="0"/>
              </a:spcBef>
              <a:buNone/>
              <a:defRPr sz="1400" b="1">
                <a:solidFill>
                  <a:srgbClr val="FFFFFF"/>
                </a:solidFill>
                <a:latin typeface="Twentieth Century"/>
                <a:ea typeface="Twentieth Century"/>
                <a:cs typeface="Twentieth Century"/>
                <a:sym typeface="Twentieth Century"/>
              </a:defRPr>
            </a:lvl7pPr>
            <a:lvl8pPr marL="0" lvl="7" indent="0" algn="ctr">
              <a:spcBef>
                <a:spcPts val="0"/>
              </a:spcBef>
              <a:buNone/>
              <a:defRPr sz="1400" b="1">
                <a:solidFill>
                  <a:srgbClr val="FFFFFF"/>
                </a:solidFill>
                <a:latin typeface="Twentieth Century"/>
                <a:ea typeface="Twentieth Century"/>
                <a:cs typeface="Twentieth Century"/>
                <a:sym typeface="Twentieth Century"/>
              </a:defRPr>
            </a:lvl8pPr>
            <a:lvl9pPr marL="0" lvl="8" indent="0" algn="ctr">
              <a:spcBef>
                <a:spcPts val="0"/>
              </a:spcBef>
              <a:buNone/>
              <a:defRPr sz="1400" b="1">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Διαφάνεια τίτλου" type="title">
  <p:cSld name="TITLE">
    <p:bg>
      <p:bgPr>
        <a:solidFill>
          <a:schemeClr val="dk2"/>
        </a:solidFill>
        <a:effectLst/>
      </p:bgPr>
    </p:bg>
    <p:spTree>
      <p:nvGrpSpPr>
        <p:cNvPr id="1" name="Shape 51"/>
        <p:cNvGrpSpPr/>
        <p:nvPr/>
      </p:nvGrpSpPr>
      <p:grpSpPr>
        <a:xfrm>
          <a:off x="0" y="0"/>
          <a:ext cx="0" cy="0"/>
          <a:chOff x="0" y="0"/>
          <a:chExt cx="0" cy="0"/>
        </a:xfrm>
      </p:grpSpPr>
      <p:sp>
        <p:nvSpPr>
          <p:cNvPr id="52" name="Google Shape;52;p68"/>
          <p:cNvSpPr/>
          <p:nvPr/>
        </p:nvSpPr>
        <p:spPr>
          <a:xfrm>
            <a:off x="0" y="5971032"/>
            <a:ext cx="12192000" cy="88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53" name="Google Shape;53;p68"/>
          <p:cNvSpPr/>
          <p:nvPr/>
        </p:nvSpPr>
        <p:spPr>
          <a:xfrm>
            <a:off x="-12192" y="6053328"/>
            <a:ext cx="2999232" cy="7132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54" name="Google Shape;54;p68"/>
          <p:cNvSpPr/>
          <p:nvPr/>
        </p:nvSpPr>
        <p:spPr>
          <a:xfrm>
            <a:off x="3145536" y="6044184"/>
            <a:ext cx="9046464" cy="7132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55" name="Google Shape;55;p68"/>
          <p:cNvSpPr txBox="1">
            <a:spLocks noGrp="1"/>
          </p:cNvSpPr>
          <p:nvPr>
            <p:ph type="ctrTitle"/>
          </p:nvPr>
        </p:nvSpPr>
        <p:spPr>
          <a:xfrm>
            <a:off x="3149600" y="4038600"/>
            <a:ext cx="8636000" cy="182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4400"/>
              <a:buFont typeface="Twentieth Century"/>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68"/>
          <p:cNvSpPr txBox="1">
            <a:spLocks noGrp="1"/>
          </p:cNvSpPr>
          <p:nvPr>
            <p:ph type="subTitle" idx="1"/>
          </p:nvPr>
        </p:nvSpPr>
        <p:spPr>
          <a:xfrm>
            <a:off x="3149600" y="6050037"/>
            <a:ext cx="8940800" cy="685800"/>
          </a:xfrm>
          <a:prstGeom prst="rect">
            <a:avLst/>
          </a:prstGeom>
          <a:noFill/>
          <a:ln>
            <a:noFill/>
          </a:ln>
        </p:spPr>
        <p:txBody>
          <a:bodyPr spcFirstLastPara="1" wrap="square" lIns="91425" tIns="45700" rIns="91425" bIns="45700" anchor="ctr" anchorCtr="0">
            <a:normAutofit/>
          </a:bodyPr>
          <a:lstStyle>
            <a:lvl1pPr lvl="0" algn="l">
              <a:spcBef>
                <a:spcPts val="700"/>
              </a:spcBef>
              <a:spcAft>
                <a:spcPts val="0"/>
              </a:spcAft>
              <a:buSzPts val="1560"/>
              <a:buNone/>
              <a:defRPr sz="2600">
                <a:solidFill>
                  <a:srgbClr val="FFFFFF"/>
                </a:solidFill>
              </a:defRPr>
            </a:lvl1pPr>
            <a:lvl2pPr lvl="1" algn="ctr">
              <a:spcBef>
                <a:spcPts val="550"/>
              </a:spcBef>
              <a:spcAft>
                <a:spcPts val="0"/>
              </a:spcAft>
              <a:buSzPts val="1260"/>
              <a:buNone/>
              <a:defRPr/>
            </a:lvl2pPr>
            <a:lvl3pPr lvl="2" algn="ctr">
              <a:spcBef>
                <a:spcPts val="500"/>
              </a:spcBef>
              <a:spcAft>
                <a:spcPts val="0"/>
              </a:spcAft>
              <a:buSzPts val="1350"/>
              <a:buNone/>
              <a:defRPr/>
            </a:lvl3pPr>
            <a:lvl4pPr lvl="3" algn="ctr">
              <a:spcBef>
                <a:spcPts val="400"/>
              </a:spcBef>
              <a:spcAft>
                <a:spcPts val="0"/>
              </a:spcAft>
              <a:buSzPts val="1350"/>
              <a:buNone/>
              <a:defRPr/>
            </a:lvl4pPr>
            <a:lvl5pPr lvl="4" algn="ctr">
              <a:spcBef>
                <a:spcPts val="400"/>
              </a:spcBef>
              <a:spcAft>
                <a:spcPts val="0"/>
              </a:spcAft>
              <a:buSzPts val="117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7" name="Google Shape;57;p68"/>
          <p:cNvSpPr txBox="1">
            <a:spLocks noGrp="1"/>
          </p:cNvSpPr>
          <p:nvPr>
            <p:ph type="dt" idx="10"/>
          </p:nvPr>
        </p:nvSpPr>
        <p:spPr>
          <a:xfrm>
            <a:off x="101600" y="6068699"/>
            <a:ext cx="2743200" cy="685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8"/>
          <p:cNvSpPr txBox="1">
            <a:spLocks noGrp="1"/>
          </p:cNvSpPr>
          <p:nvPr>
            <p:ph type="ftr" idx="11"/>
          </p:nvPr>
        </p:nvSpPr>
        <p:spPr>
          <a:xfrm>
            <a:off x="2780524" y="236539"/>
            <a:ext cx="782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8"/>
          <p:cNvSpPr txBox="1">
            <a:spLocks noGrp="1"/>
          </p:cNvSpPr>
          <p:nvPr>
            <p:ph type="sldNum" idx="12"/>
          </p:nvPr>
        </p:nvSpPr>
        <p:spPr>
          <a:xfrm>
            <a:off x="10668000" y="228600"/>
            <a:ext cx="1117600" cy="381000"/>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1pPr>
            <a:lvl2pPr marL="0" lvl="1"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2pPr>
            <a:lvl3pPr marL="0" lvl="2"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3pPr>
            <a:lvl4pPr marL="0" lvl="3"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4pPr>
            <a:lvl5pPr marL="0" lvl="4"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5pPr>
            <a:lvl6pPr marL="0" lvl="5"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6pPr>
            <a:lvl7pPr marL="0" lvl="6"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7pPr>
            <a:lvl8pPr marL="0" lvl="7"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8pPr>
            <a:lvl9pPr marL="0" lvl="8"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Κεφαλίδα ενότητας" type="secHead">
  <p:cSld name="SECTION_HEADER">
    <p:bg>
      <p:bgPr>
        <a:blipFill rotWithShape="1">
          <a:blip r:embed="rId2">
            <a:alphaModFix/>
          </a:blip>
          <a:tile tx="0" ty="0" sx="100000" sy="100000" flip="none" algn="tl"/>
        </a:blipFill>
        <a:effectLst/>
      </p:bgPr>
    </p:bg>
    <p:spTree>
      <p:nvGrpSpPr>
        <p:cNvPr id="1" name="Shape 60"/>
        <p:cNvGrpSpPr/>
        <p:nvPr/>
      </p:nvGrpSpPr>
      <p:grpSpPr>
        <a:xfrm>
          <a:off x="0" y="0"/>
          <a:ext cx="0" cy="0"/>
          <a:chOff x="0" y="0"/>
          <a:chExt cx="0" cy="0"/>
        </a:xfrm>
      </p:grpSpPr>
      <p:sp>
        <p:nvSpPr>
          <p:cNvPr id="61" name="Google Shape;61;p73"/>
          <p:cNvSpPr txBox="1">
            <a:spLocks noGrp="1"/>
          </p:cNvSpPr>
          <p:nvPr>
            <p:ph type="body" idx="1"/>
          </p:nvPr>
        </p:nvSpPr>
        <p:spPr>
          <a:xfrm>
            <a:off x="1828801" y="2743200"/>
            <a:ext cx="9497484" cy="1673225"/>
          </a:xfrm>
          <a:prstGeom prst="rect">
            <a:avLst/>
          </a:prstGeom>
          <a:noFill/>
          <a:ln>
            <a:noFill/>
          </a:ln>
        </p:spPr>
        <p:txBody>
          <a:bodyPr spcFirstLastPara="1" wrap="square" lIns="91425" tIns="45700" rIns="91425" bIns="45700" anchor="t" anchorCtr="0">
            <a:normAutofit/>
          </a:bodyPr>
          <a:lstStyle>
            <a:lvl1pPr marL="457200" lvl="0" indent="-228600" algn="l">
              <a:spcBef>
                <a:spcPts val="700"/>
              </a:spcBef>
              <a:spcAft>
                <a:spcPts val="0"/>
              </a:spcAft>
              <a:buSzPts val="1680"/>
              <a:buNone/>
              <a:defRPr sz="2800">
                <a:solidFill>
                  <a:schemeClr val="dk2"/>
                </a:solidFill>
              </a:defRPr>
            </a:lvl1pPr>
            <a:lvl2pPr marL="914400" lvl="1" indent="-228600" algn="l">
              <a:spcBef>
                <a:spcPts val="550"/>
              </a:spcBef>
              <a:spcAft>
                <a:spcPts val="0"/>
              </a:spcAft>
              <a:buSzPts val="1260"/>
              <a:buNone/>
              <a:defRPr sz="1800">
                <a:solidFill>
                  <a:srgbClr val="888888"/>
                </a:solidFill>
              </a:defRPr>
            </a:lvl2pPr>
            <a:lvl3pPr marL="1371600" lvl="2" indent="-228600" algn="l">
              <a:spcBef>
                <a:spcPts val="500"/>
              </a:spcBef>
              <a:spcAft>
                <a:spcPts val="0"/>
              </a:spcAft>
              <a:buSzPts val="1200"/>
              <a:buNone/>
              <a:defRPr sz="1600">
                <a:solidFill>
                  <a:srgbClr val="888888"/>
                </a:solidFill>
              </a:defRPr>
            </a:lvl3pPr>
            <a:lvl4pPr marL="1828800" lvl="3" indent="-228600" algn="l">
              <a:spcBef>
                <a:spcPts val="400"/>
              </a:spcBef>
              <a:spcAft>
                <a:spcPts val="0"/>
              </a:spcAft>
              <a:buSzPts val="1050"/>
              <a:buNone/>
              <a:defRPr sz="1400">
                <a:solidFill>
                  <a:srgbClr val="888888"/>
                </a:solidFill>
              </a:defRPr>
            </a:lvl4pPr>
            <a:lvl5pPr marL="2286000" lvl="4" indent="-228600" algn="l">
              <a:spcBef>
                <a:spcPts val="400"/>
              </a:spcBef>
              <a:spcAft>
                <a:spcPts val="0"/>
              </a:spcAft>
              <a:buSzPts val="910"/>
              <a:buNone/>
              <a:defRPr sz="1400">
                <a:solidFill>
                  <a:srgbClr val="888888"/>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73"/>
          <p:cNvSpPr/>
          <p:nvPr/>
        </p:nvSpPr>
        <p:spPr>
          <a:xfrm>
            <a:off x="0" y="1524000"/>
            <a:ext cx="12192000" cy="1143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63" name="Google Shape;63;p73"/>
          <p:cNvSpPr/>
          <p:nvPr/>
        </p:nvSpPr>
        <p:spPr>
          <a:xfrm>
            <a:off x="0" y="1600200"/>
            <a:ext cx="1727200" cy="990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64" name="Google Shape;64;p73"/>
          <p:cNvSpPr/>
          <p:nvPr/>
        </p:nvSpPr>
        <p:spPr>
          <a:xfrm>
            <a:off x="1828800" y="1600200"/>
            <a:ext cx="10363200" cy="990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65" name="Google Shape;65;p73"/>
          <p:cNvSpPr txBox="1">
            <a:spLocks noGrp="1"/>
          </p:cNvSpPr>
          <p:nvPr>
            <p:ph type="title"/>
          </p:nvPr>
        </p:nvSpPr>
        <p:spPr>
          <a:xfrm>
            <a:off x="1828800" y="1600200"/>
            <a:ext cx="101600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4400"/>
              <a:buFont typeface="Twentieth Century"/>
              <a:buNone/>
              <a:defRPr sz="4400" b="0"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73"/>
          <p:cNvSpPr txBox="1">
            <a:spLocks noGrp="1"/>
          </p:cNvSpPr>
          <p:nvPr>
            <p:ph type="dt" idx="10"/>
          </p:nvPr>
        </p:nvSpPr>
        <p:spPr>
          <a:xfrm>
            <a:off x="8128000" y="6248401"/>
            <a:ext cx="3556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73"/>
          <p:cNvSpPr txBox="1">
            <a:spLocks noGrp="1"/>
          </p:cNvSpPr>
          <p:nvPr>
            <p:ph type="sldNum" idx="12"/>
          </p:nvPr>
        </p:nvSpPr>
        <p:spPr>
          <a:xfrm>
            <a:off x="0" y="1752600"/>
            <a:ext cx="1727200" cy="701676"/>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400" b="1">
                <a:solidFill>
                  <a:srgbClr val="FFFFFF"/>
                </a:solidFill>
                <a:latin typeface="Twentieth Century"/>
                <a:ea typeface="Twentieth Century"/>
                <a:cs typeface="Twentieth Century"/>
                <a:sym typeface="Twentieth Century"/>
              </a:defRPr>
            </a:lvl1pPr>
            <a:lvl2pPr marL="0" lvl="1" indent="0" algn="ctr">
              <a:spcBef>
                <a:spcPts val="0"/>
              </a:spcBef>
              <a:buNone/>
              <a:defRPr sz="2400" b="1">
                <a:solidFill>
                  <a:srgbClr val="FFFFFF"/>
                </a:solidFill>
                <a:latin typeface="Twentieth Century"/>
                <a:ea typeface="Twentieth Century"/>
                <a:cs typeface="Twentieth Century"/>
                <a:sym typeface="Twentieth Century"/>
              </a:defRPr>
            </a:lvl2pPr>
            <a:lvl3pPr marL="0" lvl="2" indent="0" algn="ctr">
              <a:spcBef>
                <a:spcPts val="0"/>
              </a:spcBef>
              <a:buNone/>
              <a:defRPr sz="2400" b="1">
                <a:solidFill>
                  <a:srgbClr val="FFFFFF"/>
                </a:solidFill>
                <a:latin typeface="Twentieth Century"/>
                <a:ea typeface="Twentieth Century"/>
                <a:cs typeface="Twentieth Century"/>
                <a:sym typeface="Twentieth Century"/>
              </a:defRPr>
            </a:lvl3pPr>
            <a:lvl4pPr marL="0" lvl="3" indent="0" algn="ctr">
              <a:spcBef>
                <a:spcPts val="0"/>
              </a:spcBef>
              <a:buNone/>
              <a:defRPr sz="2400" b="1">
                <a:solidFill>
                  <a:srgbClr val="FFFFFF"/>
                </a:solidFill>
                <a:latin typeface="Twentieth Century"/>
                <a:ea typeface="Twentieth Century"/>
                <a:cs typeface="Twentieth Century"/>
                <a:sym typeface="Twentieth Century"/>
              </a:defRPr>
            </a:lvl4pPr>
            <a:lvl5pPr marL="0" lvl="4" indent="0" algn="ctr">
              <a:spcBef>
                <a:spcPts val="0"/>
              </a:spcBef>
              <a:buNone/>
              <a:defRPr sz="2400" b="1">
                <a:solidFill>
                  <a:srgbClr val="FFFFFF"/>
                </a:solidFill>
                <a:latin typeface="Twentieth Century"/>
                <a:ea typeface="Twentieth Century"/>
                <a:cs typeface="Twentieth Century"/>
                <a:sym typeface="Twentieth Century"/>
              </a:defRPr>
            </a:lvl5pPr>
            <a:lvl6pPr marL="0" lvl="5" indent="0" algn="ctr">
              <a:spcBef>
                <a:spcPts val="0"/>
              </a:spcBef>
              <a:buNone/>
              <a:defRPr sz="2400" b="1">
                <a:solidFill>
                  <a:srgbClr val="FFFFFF"/>
                </a:solidFill>
                <a:latin typeface="Twentieth Century"/>
                <a:ea typeface="Twentieth Century"/>
                <a:cs typeface="Twentieth Century"/>
                <a:sym typeface="Twentieth Century"/>
              </a:defRPr>
            </a:lvl6pPr>
            <a:lvl7pPr marL="0" lvl="6" indent="0" algn="ctr">
              <a:spcBef>
                <a:spcPts val="0"/>
              </a:spcBef>
              <a:buNone/>
              <a:defRPr sz="2400" b="1">
                <a:solidFill>
                  <a:srgbClr val="FFFFFF"/>
                </a:solidFill>
                <a:latin typeface="Twentieth Century"/>
                <a:ea typeface="Twentieth Century"/>
                <a:cs typeface="Twentieth Century"/>
                <a:sym typeface="Twentieth Century"/>
              </a:defRPr>
            </a:lvl7pPr>
            <a:lvl8pPr marL="0" lvl="7" indent="0" algn="ctr">
              <a:spcBef>
                <a:spcPts val="0"/>
              </a:spcBef>
              <a:buNone/>
              <a:defRPr sz="2400" b="1">
                <a:solidFill>
                  <a:srgbClr val="FFFFFF"/>
                </a:solidFill>
                <a:latin typeface="Twentieth Century"/>
                <a:ea typeface="Twentieth Century"/>
                <a:cs typeface="Twentieth Century"/>
                <a:sym typeface="Twentieth Century"/>
              </a:defRPr>
            </a:lvl8pPr>
            <a:lvl9pPr marL="0" lvl="8" indent="0" algn="ctr">
              <a:spcBef>
                <a:spcPts val="0"/>
              </a:spcBef>
              <a:buNone/>
              <a:defRPr sz="2400" b="1">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t>‹#›</a:t>
            </a:fld>
            <a:endParaRPr/>
          </a:p>
        </p:txBody>
      </p:sp>
      <p:sp>
        <p:nvSpPr>
          <p:cNvPr id="68" name="Google Shape;68;p73"/>
          <p:cNvSpPr txBox="1">
            <a:spLocks noGrp="1"/>
          </p:cNvSpPr>
          <p:nvPr>
            <p:ph type="ftr" idx="11"/>
          </p:nvPr>
        </p:nvSpPr>
        <p:spPr>
          <a:xfrm>
            <a:off x="812801" y="6248207"/>
            <a:ext cx="7228111"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69"/>
        <p:cNvGrpSpPr/>
        <p:nvPr/>
      </p:nvGrpSpPr>
      <p:grpSpPr>
        <a:xfrm>
          <a:off x="0" y="0"/>
          <a:ext cx="0" cy="0"/>
          <a:chOff x="0" y="0"/>
          <a:chExt cx="0" cy="0"/>
        </a:xfrm>
      </p:grpSpPr>
      <p:sp>
        <p:nvSpPr>
          <p:cNvPr id="70" name="Google Shape;70;p74"/>
          <p:cNvSpPr txBox="1">
            <a:spLocks noGrp="1"/>
          </p:cNvSpPr>
          <p:nvPr>
            <p:ph type="title"/>
          </p:nvPr>
        </p:nvSpPr>
        <p:spPr>
          <a:xfrm>
            <a:off x="812800" y="228600"/>
            <a:ext cx="108712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74"/>
          <p:cNvSpPr txBox="1">
            <a:spLocks noGrp="1"/>
          </p:cNvSpPr>
          <p:nvPr>
            <p:ph type="body" idx="1"/>
          </p:nvPr>
        </p:nvSpPr>
        <p:spPr>
          <a:xfrm>
            <a:off x="812800" y="1589567"/>
            <a:ext cx="5181600" cy="45720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74"/>
          <p:cNvSpPr txBox="1">
            <a:spLocks noGrp="1"/>
          </p:cNvSpPr>
          <p:nvPr>
            <p:ph type="body" idx="2"/>
          </p:nvPr>
        </p:nvSpPr>
        <p:spPr>
          <a:xfrm>
            <a:off x="6459868" y="1589567"/>
            <a:ext cx="5181600" cy="45720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3" name="Google Shape;73;p74"/>
          <p:cNvSpPr txBox="1">
            <a:spLocks noGrp="1"/>
          </p:cNvSpPr>
          <p:nvPr>
            <p:ph type="dt" idx="10"/>
          </p:nvPr>
        </p:nvSpPr>
        <p:spPr>
          <a:xfrm>
            <a:off x="8128000" y="6248401"/>
            <a:ext cx="3556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74"/>
          <p:cNvSpPr txBox="1">
            <a:spLocks noGrp="1"/>
          </p:cNvSpPr>
          <p:nvPr>
            <p:ph type="sldNum" idx="12"/>
          </p:nvPr>
        </p:nvSpPr>
        <p:spPr>
          <a:xfrm>
            <a:off x="0" y="1272222"/>
            <a:ext cx="711200" cy="244476"/>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t>‹#›</a:t>
            </a:fld>
            <a:endParaRPr/>
          </a:p>
        </p:txBody>
      </p:sp>
      <p:sp>
        <p:nvSpPr>
          <p:cNvPr id="75" name="Google Shape;75;p74"/>
          <p:cNvSpPr txBox="1">
            <a:spLocks noGrp="1"/>
          </p:cNvSpPr>
          <p:nvPr>
            <p:ph type="ftr" idx="11"/>
          </p:nvPr>
        </p:nvSpPr>
        <p:spPr>
          <a:xfrm>
            <a:off x="812801" y="6248207"/>
            <a:ext cx="7228111"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76"/>
        <p:cNvGrpSpPr/>
        <p:nvPr/>
      </p:nvGrpSpPr>
      <p:grpSpPr>
        <a:xfrm>
          <a:off x="0" y="0"/>
          <a:ext cx="0" cy="0"/>
          <a:chOff x="0" y="0"/>
          <a:chExt cx="0" cy="0"/>
        </a:xfrm>
      </p:grpSpPr>
      <p:sp>
        <p:nvSpPr>
          <p:cNvPr id="77" name="Google Shape;77;p75"/>
          <p:cNvSpPr txBox="1">
            <a:spLocks noGrp="1"/>
          </p:cNvSpPr>
          <p:nvPr>
            <p:ph type="title"/>
          </p:nvPr>
        </p:nvSpPr>
        <p:spPr>
          <a:xfrm>
            <a:off x="711200" y="273050"/>
            <a:ext cx="10871200" cy="8699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75"/>
          <p:cNvSpPr txBox="1">
            <a:spLocks noGrp="1"/>
          </p:cNvSpPr>
          <p:nvPr>
            <p:ph type="body" idx="1"/>
          </p:nvPr>
        </p:nvSpPr>
        <p:spPr>
          <a:xfrm>
            <a:off x="812800" y="2438400"/>
            <a:ext cx="5181600" cy="35814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9" name="Google Shape;79;p75"/>
          <p:cNvSpPr txBox="1">
            <a:spLocks noGrp="1"/>
          </p:cNvSpPr>
          <p:nvPr>
            <p:ph type="body" idx="2"/>
          </p:nvPr>
        </p:nvSpPr>
        <p:spPr>
          <a:xfrm>
            <a:off x="6400800" y="2438400"/>
            <a:ext cx="5181600" cy="35814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0" name="Google Shape;80;p75"/>
          <p:cNvSpPr txBox="1">
            <a:spLocks noGrp="1"/>
          </p:cNvSpPr>
          <p:nvPr>
            <p:ph type="dt" idx="10"/>
          </p:nvPr>
        </p:nvSpPr>
        <p:spPr>
          <a:xfrm>
            <a:off x="8128000" y="6248401"/>
            <a:ext cx="3556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75"/>
          <p:cNvSpPr txBox="1">
            <a:spLocks noGrp="1"/>
          </p:cNvSpPr>
          <p:nvPr>
            <p:ph type="sldNum" idx="12"/>
          </p:nvPr>
        </p:nvSpPr>
        <p:spPr>
          <a:xfrm>
            <a:off x="0" y="1272222"/>
            <a:ext cx="711200" cy="244476"/>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t>‹#›</a:t>
            </a:fld>
            <a:endParaRPr/>
          </a:p>
        </p:txBody>
      </p:sp>
      <p:sp>
        <p:nvSpPr>
          <p:cNvPr id="82" name="Google Shape;82;p75"/>
          <p:cNvSpPr txBox="1">
            <a:spLocks noGrp="1"/>
          </p:cNvSpPr>
          <p:nvPr>
            <p:ph type="ftr" idx="11"/>
          </p:nvPr>
        </p:nvSpPr>
        <p:spPr>
          <a:xfrm>
            <a:off x="812801" y="6248207"/>
            <a:ext cx="7228111"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75"/>
          <p:cNvSpPr txBox="1">
            <a:spLocks noGrp="1"/>
          </p:cNvSpPr>
          <p:nvPr>
            <p:ph type="body" idx="3"/>
          </p:nvPr>
        </p:nvSpPr>
        <p:spPr>
          <a:xfrm>
            <a:off x="812800" y="1752600"/>
            <a:ext cx="5181600" cy="640080"/>
          </a:xfrm>
          <a:prstGeom prst="rect">
            <a:avLst/>
          </a:prstGeom>
          <a:solidFill>
            <a:schemeClr val="accent2"/>
          </a:solidFill>
          <a:ln>
            <a:noFill/>
          </a:ln>
        </p:spPr>
        <p:txBody>
          <a:bodyPr spcFirstLastPara="1" wrap="square" lIns="91425" tIns="45700" rIns="91425" bIns="45700" anchor="ctr" anchorCtr="0">
            <a:normAutofit/>
          </a:bodyPr>
          <a:lstStyle>
            <a:lvl1pPr marL="457200" lvl="0" indent="-228600" algn="l">
              <a:spcBef>
                <a:spcPts val="700"/>
              </a:spcBef>
              <a:spcAft>
                <a:spcPts val="0"/>
              </a:spcAft>
              <a:buSzPts val="1200"/>
              <a:buFont typeface="Twentieth Century"/>
              <a:buNone/>
              <a:defRPr sz="2000" b="1">
                <a:solidFill>
                  <a:srgbClr val="FFFFFF"/>
                </a:solidFill>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75"/>
          <p:cNvSpPr txBox="1">
            <a:spLocks noGrp="1"/>
          </p:cNvSpPr>
          <p:nvPr>
            <p:ph type="body" idx="4"/>
          </p:nvPr>
        </p:nvSpPr>
        <p:spPr>
          <a:xfrm>
            <a:off x="6400800" y="1752600"/>
            <a:ext cx="5181600" cy="640080"/>
          </a:xfrm>
          <a:prstGeom prst="rect">
            <a:avLst/>
          </a:prstGeom>
          <a:solidFill>
            <a:schemeClr val="accent4"/>
          </a:solidFill>
          <a:ln>
            <a:noFill/>
          </a:ln>
        </p:spPr>
        <p:txBody>
          <a:bodyPr spcFirstLastPara="1" wrap="square" lIns="91425" tIns="45700" rIns="91425" bIns="45700" anchor="ctr" anchorCtr="0">
            <a:normAutofit/>
          </a:bodyPr>
          <a:lstStyle>
            <a:lvl1pPr marL="457200" lvl="0" indent="-228600" algn="l">
              <a:spcBef>
                <a:spcPts val="700"/>
              </a:spcBef>
              <a:spcAft>
                <a:spcPts val="0"/>
              </a:spcAft>
              <a:buSzPts val="1200"/>
              <a:buFont typeface="Twentieth Century"/>
              <a:buNone/>
              <a:defRPr sz="2000" b="1">
                <a:solidFill>
                  <a:srgbClr val="FFFFFF"/>
                </a:solidFill>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85"/>
        <p:cNvGrpSpPr/>
        <p:nvPr/>
      </p:nvGrpSpPr>
      <p:grpSpPr>
        <a:xfrm>
          <a:off x="0" y="0"/>
          <a:ext cx="0" cy="0"/>
          <a:chOff x="0" y="0"/>
          <a:chExt cx="0" cy="0"/>
        </a:xfrm>
      </p:grpSpPr>
      <p:sp>
        <p:nvSpPr>
          <p:cNvPr id="86" name="Google Shape;86;p76"/>
          <p:cNvSpPr txBox="1">
            <a:spLocks noGrp="1"/>
          </p:cNvSpPr>
          <p:nvPr>
            <p:ph type="title"/>
          </p:nvPr>
        </p:nvSpPr>
        <p:spPr>
          <a:xfrm>
            <a:off x="812800" y="273050"/>
            <a:ext cx="10769600" cy="8699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4400"/>
              <a:buFont typeface="Twentieth Century"/>
              <a:buNone/>
              <a:defRPr sz="4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76"/>
          <p:cNvSpPr txBox="1">
            <a:spLocks noGrp="1"/>
          </p:cNvSpPr>
          <p:nvPr>
            <p:ph type="dt" idx="10"/>
          </p:nvPr>
        </p:nvSpPr>
        <p:spPr>
          <a:xfrm>
            <a:off x="8128000" y="6248401"/>
            <a:ext cx="3556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76"/>
          <p:cNvSpPr txBox="1">
            <a:spLocks noGrp="1"/>
          </p:cNvSpPr>
          <p:nvPr>
            <p:ph type="ftr" idx="11"/>
          </p:nvPr>
        </p:nvSpPr>
        <p:spPr>
          <a:xfrm>
            <a:off x="812801" y="6248207"/>
            <a:ext cx="7228111"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76"/>
          <p:cNvSpPr txBox="1">
            <a:spLocks noGrp="1"/>
          </p:cNvSpPr>
          <p:nvPr>
            <p:ph type="sldNum" idx="12"/>
          </p:nvPr>
        </p:nvSpPr>
        <p:spPr>
          <a:xfrm>
            <a:off x="0" y="1272222"/>
            <a:ext cx="711200" cy="244476"/>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sz="1400" b="1">
                <a:solidFill>
                  <a:srgbClr val="FFFFFF"/>
                </a:solidFill>
                <a:latin typeface="Twentieth Century"/>
                <a:ea typeface="Twentieth Century"/>
                <a:cs typeface="Twentieth Century"/>
                <a:sym typeface="Twentieth Century"/>
              </a:defRPr>
            </a:lvl1pPr>
            <a:lvl2pPr marL="0" lvl="1" indent="0" algn="ctr">
              <a:spcBef>
                <a:spcPts val="0"/>
              </a:spcBef>
              <a:buNone/>
              <a:defRPr sz="1400" b="1">
                <a:solidFill>
                  <a:srgbClr val="FFFFFF"/>
                </a:solidFill>
                <a:latin typeface="Twentieth Century"/>
                <a:ea typeface="Twentieth Century"/>
                <a:cs typeface="Twentieth Century"/>
                <a:sym typeface="Twentieth Century"/>
              </a:defRPr>
            </a:lvl2pPr>
            <a:lvl3pPr marL="0" lvl="2" indent="0" algn="ctr">
              <a:spcBef>
                <a:spcPts val="0"/>
              </a:spcBef>
              <a:buNone/>
              <a:defRPr sz="1400" b="1">
                <a:solidFill>
                  <a:srgbClr val="FFFFFF"/>
                </a:solidFill>
                <a:latin typeface="Twentieth Century"/>
                <a:ea typeface="Twentieth Century"/>
                <a:cs typeface="Twentieth Century"/>
                <a:sym typeface="Twentieth Century"/>
              </a:defRPr>
            </a:lvl3pPr>
            <a:lvl4pPr marL="0" lvl="3" indent="0" algn="ctr">
              <a:spcBef>
                <a:spcPts val="0"/>
              </a:spcBef>
              <a:buNone/>
              <a:defRPr sz="1400" b="1">
                <a:solidFill>
                  <a:srgbClr val="FFFFFF"/>
                </a:solidFill>
                <a:latin typeface="Twentieth Century"/>
                <a:ea typeface="Twentieth Century"/>
                <a:cs typeface="Twentieth Century"/>
                <a:sym typeface="Twentieth Century"/>
              </a:defRPr>
            </a:lvl4pPr>
            <a:lvl5pPr marL="0" lvl="4" indent="0" algn="ctr">
              <a:spcBef>
                <a:spcPts val="0"/>
              </a:spcBef>
              <a:buNone/>
              <a:defRPr sz="1400" b="1">
                <a:solidFill>
                  <a:srgbClr val="FFFFFF"/>
                </a:solidFill>
                <a:latin typeface="Twentieth Century"/>
                <a:ea typeface="Twentieth Century"/>
                <a:cs typeface="Twentieth Century"/>
                <a:sym typeface="Twentieth Century"/>
              </a:defRPr>
            </a:lvl5pPr>
            <a:lvl6pPr marL="0" lvl="5" indent="0" algn="ctr">
              <a:spcBef>
                <a:spcPts val="0"/>
              </a:spcBef>
              <a:buNone/>
              <a:defRPr sz="1400" b="1">
                <a:solidFill>
                  <a:srgbClr val="FFFFFF"/>
                </a:solidFill>
                <a:latin typeface="Twentieth Century"/>
                <a:ea typeface="Twentieth Century"/>
                <a:cs typeface="Twentieth Century"/>
                <a:sym typeface="Twentieth Century"/>
              </a:defRPr>
            </a:lvl6pPr>
            <a:lvl7pPr marL="0" lvl="6" indent="0" algn="ctr">
              <a:spcBef>
                <a:spcPts val="0"/>
              </a:spcBef>
              <a:buNone/>
              <a:defRPr sz="1400" b="1">
                <a:solidFill>
                  <a:srgbClr val="FFFFFF"/>
                </a:solidFill>
                <a:latin typeface="Twentieth Century"/>
                <a:ea typeface="Twentieth Century"/>
                <a:cs typeface="Twentieth Century"/>
                <a:sym typeface="Twentieth Century"/>
              </a:defRPr>
            </a:lvl7pPr>
            <a:lvl8pPr marL="0" lvl="7" indent="0" algn="ctr">
              <a:spcBef>
                <a:spcPts val="0"/>
              </a:spcBef>
              <a:buNone/>
              <a:defRPr sz="1400" b="1">
                <a:solidFill>
                  <a:srgbClr val="FFFFFF"/>
                </a:solidFill>
                <a:latin typeface="Twentieth Century"/>
                <a:ea typeface="Twentieth Century"/>
                <a:cs typeface="Twentieth Century"/>
                <a:sym typeface="Twentieth Century"/>
              </a:defRPr>
            </a:lvl8pPr>
            <a:lvl9pPr marL="0" lvl="8" indent="0" algn="ctr">
              <a:spcBef>
                <a:spcPts val="0"/>
              </a:spcBef>
              <a:buNone/>
              <a:defRPr sz="1400" b="1">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t>‹#›</a:t>
            </a:fld>
            <a:endParaRPr/>
          </a:p>
        </p:txBody>
      </p:sp>
      <p:sp>
        <p:nvSpPr>
          <p:cNvPr id="90" name="Google Shape;90;p76"/>
          <p:cNvSpPr txBox="1">
            <a:spLocks noGrp="1"/>
          </p:cNvSpPr>
          <p:nvPr>
            <p:ph type="body" idx="1"/>
          </p:nvPr>
        </p:nvSpPr>
        <p:spPr>
          <a:xfrm>
            <a:off x="812800" y="1752600"/>
            <a:ext cx="2133600" cy="4343400"/>
          </a:xfrm>
          <a:prstGeom prst="rect">
            <a:avLst/>
          </a:prstGeom>
          <a:solidFill>
            <a:schemeClr val="accent2"/>
          </a:solidFill>
          <a:ln w="50800" cap="sq" cmpd="dbl">
            <a:solidFill>
              <a:schemeClr val="accent2"/>
            </a:solidFill>
            <a:prstDash val="solid"/>
            <a:miter lim="800000"/>
            <a:headEnd type="none" w="sm" len="sm"/>
            <a:tailEnd type="none" w="sm" len="sm"/>
          </a:ln>
        </p:spPr>
        <p:txBody>
          <a:bodyPr spcFirstLastPara="1" wrap="square" lIns="137150" tIns="182875" rIns="137150" bIns="91425" anchor="t" anchorCtr="0">
            <a:normAutofit/>
          </a:bodyPr>
          <a:lstStyle>
            <a:lvl1pPr marL="457200" lvl="0" indent="-228600" algn="l">
              <a:spcBef>
                <a:spcPts val="700"/>
              </a:spcBef>
              <a:spcAft>
                <a:spcPts val="0"/>
              </a:spcAft>
              <a:buSzPts val="1080"/>
              <a:buNone/>
              <a:defRPr sz="1800">
                <a:solidFill>
                  <a:schemeClr val="lt1"/>
                </a:solidFill>
                <a:latin typeface="Twentieth Century"/>
                <a:ea typeface="Twentieth Century"/>
                <a:cs typeface="Twentieth Century"/>
                <a:sym typeface="Twentieth Century"/>
              </a:defRPr>
            </a:lvl1pPr>
            <a:lvl2pPr marL="914400" lvl="1" indent="-228600" algn="l">
              <a:spcBef>
                <a:spcPts val="1000"/>
              </a:spcBef>
              <a:spcAft>
                <a:spcPts val="0"/>
              </a:spcAft>
              <a:buSzPts val="840"/>
              <a:buNone/>
              <a:defRPr sz="1200">
                <a:solidFill>
                  <a:schemeClr val="lt1"/>
                </a:solidFill>
                <a:latin typeface="Twentieth Century"/>
                <a:ea typeface="Twentieth Century"/>
                <a:cs typeface="Twentieth Century"/>
                <a:sym typeface="Twentieth Century"/>
              </a:defRPr>
            </a:lvl2pPr>
            <a:lvl3pPr marL="1371600" lvl="2" indent="-228600" algn="l">
              <a:spcBef>
                <a:spcPts val="500"/>
              </a:spcBef>
              <a:spcAft>
                <a:spcPts val="0"/>
              </a:spcAft>
              <a:buSzPts val="750"/>
              <a:buNone/>
              <a:defRPr sz="1000">
                <a:solidFill>
                  <a:schemeClr val="lt1"/>
                </a:solidFill>
                <a:latin typeface="Twentieth Century"/>
                <a:ea typeface="Twentieth Century"/>
                <a:cs typeface="Twentieth Century"/>
                <a:sym typeface="Twentieth Century"/>
              </a:defRPr>
            </a:lvl3pPr>
            <a:lvl4pPr marL="1828800" lvl="3" indent="-228600" algn="l">
              <a:spcBef>
                <a:spcPts val="400"/>
              </a:spcBef>
              <a:spcAft>
                <a:spcPts val="0"/>
              </a:spcAft>
              <a:buSzPts val="675"/>
              <a:buNone/>
              <a:defRPr sz="900">
                <a:solidFill>
                  <a:schemeClr val="lt1"/>
                </a:solidFill>
                <a:latin typeface="Twentieth Century"/>
                <a:ea typeface="Twentieth Century"/>
                <a:cs typeface="Twentieth Century"/>
                <a:sym typeface="Twentieth Century"/>
              </a:defRPr>
            </a:lvl4pPr>
            <a:lvl5pPr marL="2286000" lvl="4" indent="-228600" algn="l">
              <a:spcBef>
                <a:spcPts val="400"/>
              </a:spcBef>
              <a:spcAft>
                <a:spcPts val="0"/>
              </a:spcAft>
              <a:buSzPts val="585"/>
              <a:buNone/>
              <a:defRPr sz="900">
                <a:solidFill>
                  <a:schemeClr val="lt1"/>
                </a:solidFill>
                <a:latin typeface="Twentieth Century"/>
                <a:ea typeface="Twentieth Century"/>
                <a:cs typeface="Twentieth Century"/>
                <a:sym typeface="Twentieth Century"/>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1" name="Google Shape;91;p76"/>
          <p:cNvSpPr txBox="1">
            <a:spLocks noGrp="1"/>
          </p:cNvSpPr>
          <p:nvPr>
            <p:ph type="body" idx="2"/>
          </p:nvPr>
        </p:nvSpPr>
        <p:spPr>
          <a:xfrm>
            <a:off x="3149600" y="1752600"/>
            <a:ext cx="8534400" cy="44196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67"/>
          <p:cNvSpPr txBox="1">
            <a:spLocks noGrp="1"/>
          </p:cNvSpPr>
          <p:nvPr>
            <p:ph type="title"/>
          </p:nvPr>
        </p:nvSpPr>
        <p:spPr>
          <a:xfrm>
            <a:off x="812800" y="228600"/>
            <a:ext cx="10871200" cy="9906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2"/>
              </a:buClr>
              <a:buSzPts val="4400"/>
              <a:buFont typeface="Twentieth Century"/>
              <a:buNone/>
              <a:defRPr sz="4400" b="0" i="0" u="none" strike="noStrike" cap="none">
                <a:solidFill>
                  <a:schemeClr val="lt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7"/>
          <p:cNvSpPr txBox="1">
            <a:spLocks noGrp="1"/>
          </p:cNvSpPr>
          <p:nvPr>
            <p:ph type="body" idx="1"/>
          </p:nvPr>
        </p:nvSpPr>
        <p:spPr>
          <a:xfrm>
            <a:off x="816864" y="1600200"/>
            <a:ext cx="10871200" cy="4526280"/>
          </a:xfrm>
          <a:prstGeom prst="rect">
            <a:avLst/>
          </a:prstGeom>
          <a:noFill/>
          <a:ln>
            <a:noFill/>
          </a:ln>
        </p:spPr>
        <p:txBody>
          <a:bodyPr spcFirstLastPara="1" wrap="square" lIns="91425" tIns="45700" rIns="91425" bIns="45700" anchor="t" anchorCtr="0">
            <a:normAutofit/>
          </a:bodyPr>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lt1"/>
                </a:solidFill>
                <a:latin typeface="Twentieth Century"/>
                <a:ea typeface="Twentieth Century"/>
                <a:cs typeface="Twentieth Century"/>
                <a:sym typeface="Twentieth Century"/>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lt1"/>
                </a:solidFill>
                <a:latin typeface="Twentieth Century"/>
                <a:ea typeface="Twentieth Century"/>
                <a:cs typeface="Twentieth Century"/>
                <a:sym typeface="Twentieth Century"/>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lt1"/>
                </a:solidFill>
                <a:latin typeface="Twentieth Century"/>
                <a:ea typeface="Twentieth Century"/>
                <a:cs typeface="Twentieth Century"/>
                <a:sym typeface="Twentieth Century"/>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lt1"/>
                </a:solidFill>
                <a:latin typeface="Twentieth Century"/>
                <a:ea typeface="Twentieth Century"/>
                <a:cs typeface="Twentieth Century"/>
                <a:sym typeface="Twentieth Century"/>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lt1"/>
                </a:solidFill>
                <a:latin typeface="Twentieth Century"/>
                <a:ea typeface="Twentieth Century"/>
                <a:cs typeface="Twentieth Century"/>
                <a:sym typeface="Twentieth Century"/>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lt1"/>
                </a:solidFill>
                <a:latin typeface="Twentieth Century"/>
                <a:ea typeface="Twentieth Century"/>
                <a:cs typeface="Twentieth Century"/>
                <a:sym typeface="Twentieth Century"/>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lt1"/>
                </a:solidFill>
                <a:latin typeface="Twentieth Century"/>
                <a:ea typeface="Twentieth Century"/>
                <a:cs typeface="Twentieth Century"/>
                <a:sym typeface="Twentieth Century"/>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lt1"/>
                </a:solidFill>
                <a:latin typeface="Twentieth Century"/>
                <a:ea typeface="Twentieth Century"/>
                <a:cs typeface="Twentieth Century"/>
                <a:sym typeface="Twentieth Century"/>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2" name="Google Shape;12;p67"/>
          <p:cNvSpPr txBox="1">
            <a:spLocks noGrp="1"/>
          </p:cNvSpPr>
          <p:nvPr>
            <p:ph type="dt" idx="10"/>
          </p:nvPr>
        </p:nvSpPr>
        <p:spPr>
          <a:xfrm>
            <a:off x="8128000" y="6248401"/>
            <a:ext cx="3556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0" u="none" strike="noStrike" cap="none">
                <a:solidFill>
                  <a:schemeClr val="lt2"/>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3" name="Google Shape;13;p67"/>
          <p:cNvSpPr txBox="1">
            <a:spLocks noGrp="1"/>
          </p:cNvSpPr>
          <p:nvPr>
            <p:ph type="ftr" idx="11"/>
          </p:nvPr>
        </p:nvSpPr>
        <p:spPr>
          <a:xfrm>
            <a:off x="812801" y="6248207"/>
            <a:ext cx="7228111"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400" b="0" i="0" u="none" strike="noStrike" cap="none">
                <a:solidFill>
                  <a:schemeClr val="lt2"/>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4" name="Google Shape;14;p67"/>
          <p:cNvSpPr/>
          <p:nvPr/>
        </p:nvSpPr>
        <p:spPr>
          <a:xfrm>
            <a:off x="0" y="1234440"/>
            <a:ext cx="12192000" cy="32004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5" name="Google Shape;15;p67"/>
          <p:cNvSpPr/>
          <p:nvPr/>
        </p:nvSpPr>
        <p:spPr>
          <a:xfrm>
            <a:off x="0" y="1280160"/>
            <a:ext cx="711200" cy="228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6" name="Google Shape;16;p67"/>
          <p:cNvSpPr/>
          <p:nvPr/>
        </p:nvSpPr>
        <p:spPr>
          <a:xfrm>
            <a:off x="787400" y="1280160"/>
            <a:ext cx="1140460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7" name="Google Shape;17;p67"/>
          <p:cNvSpPr txBox="1">
            <a:spLocks noGrp="1"/>
          </p:cNvSpPr>
          <p:nvPr>
            <p:ph type="sldNum" idx="12"/>
          </p:nvPr>
        </p:nvSpPr>
        <p:spPr>
          <a:xfrm>
            <a:off x="0" y="1272222"/>
            <a:ext cx="711200" cy="244476"/>
          </a:xfrm>
          <a:prstGeom prst="rect">
            <a:avLst/>
          </a:prstGeom>
          <a:noFill/>
          <a:ln>
            <a:noFill/>
          </a:ln>
        </p:spPr>
        <p:txBody>
          <a:bodyPr spcFirstLastPara="1" wrap="square" lIns="91425" tIns="45700" rIns="91425" bIns="45700" anchor="ctr" anchorCtr="0">
            <a:normAutofit/>
          </a:bodyPr>
          <a:lstStyle>
            <a:lvl1pPr marL="0" marR="0" lvl="0"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1pPr>
            <a:lvl2pPr marL="0" marR="0" lvl="1"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2pPr>
            <a:lvl3pPr marL="0" marR="0" lvl="2"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3pPr>
            <a:lvl4pPr marL="0" marR="0" lvl="3"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4pPr>
            <a:lvl5pPr marL="0" marR="0" lvl="4"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5pPr>
            <a:lvl6pPr marL="0" marR="0" lvl="5"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6pPr>
            <a:lvl7pPr marL="0" marR="0" lvl="6"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7pPr>
            <a:lvl8pPr marL="0" marR="0" lvl="7"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8pPr>
            <a:lvl9pPr marL="0" marR="0" lvl="8"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sp>
        <p:nvSpPr>
          <p:cNvPr id="28" name="Google Shape;28;p66"/>
          <p:cNvSpPr txBox="1">
            <a:spLocks noGrp="1"/>
          </p:cNvSpPr>
          <p:nvPr>
            <p:ph type="title"/>
          </p:nvPr>
        </p:nvSpPr>
        <p:spPr>
          <a:xfrm>
            <a:off x="812800" y="228600"/>
            <a:ext cx="10871200" cy="9906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66"/>
          <p:cNvSpPr txBox="1">
            <a:spLocks noGrp="1"/>
          </p:cNvSpPr>
          <p:nvPr>
            <p:ph type="body" idx="1"/>
          </p:nvPr>
        </p:nvSpPr>
        <p:spPr>
          <a:xfrm>
            <a:off x="816864" y="1600200"/>
            <a:ext cx="10871200" cy="4526280"/>
          </a:xfrm>
          <a:prstGeom prst="rect">
            <a:avLst/>
          </a:prstGeom>
          <a:noFill/>
          <a:ln>
            <a:noFill/>
          </a:ln>
        </p:spPr>
        <p:txBody>
          <a:bodyPr spcFirstLastPara="1" wrap="square" lIns="91425" tIns="45700" rIns="91425" bIns="45700" anchor="t" anchorCtr="0">
            <a:normAutofit/>
          </a:bodyPr>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Twentieth Century"/>
                <a:ea typeface="Twentieth Century"/>
                <a:cs typeface="Twentieth Century"/>
                <a:sym typeface="Twentieth Century"/>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Twentieth Century"/>
                <a:ea typeface="Twentieth Century"/>
                <a:cs typeface="Twentieth Century"/>
                <a:sym typeface="Twentieth Century"/>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Twentieth Century"/>
                <a:ea typeface="Twentieth Century"/>
                <a:cs typeface="Twentieth Century"/>
                <a:sym typeface="Twentieth Century"/>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Twentieth Century"/>
                <a:ea typeface="Twentieth Century"/>
                <a:cs typeface="Twentieth Century"/>
                <a:sym typeface="Twentieth Century"/>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Twentieth Century"/>
                <a:ea typeface="Twentieth Century"/>
                <a:cs typeface="Twentieth Century"/>
                <a:sym typeface="Twentieth Century"/>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30" name="Google Shape;30;p66"/>
          <p:cNvSpPr txBox="1">
            <a:spLocks noGrp="1"/>
          </p:cNvSpPr>
          <p:nvPr>
            <p:ph type="dt" idx="10"/>
          </p:nvPr>
        </p:nvSpPr>
        <p:spPr>
          <a:xfrm>
            <a:off x="8128000" y="6248401"/>
            <a:ext cx="3556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0" u="none" strike="noStrike" cap="none">
                <a:solidFill>
                  <a:schemeClr val="dk2"/>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31" name="Google Shape;31;p66"/>
          <p:cNvSpPr txBox="1">
            <a:spLocks noGrp="1"/>
          </p:cNvSpPr>
          <p:nvPr>
            <p:ph type="ftr" idx="11"/>
          </p:nvPr>
        </p:nvSpPr>
        <p:spPr>
          <a:xfrm>
            <a:off x="812801" y="6248207"/>
            <a:ext cx="7228111"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400" b="0" i="0" u="none" strike="noStrike" cap="none">
                <a:solidFill>
                  <a:schemeClr val="dk2"/>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32" name="Google Shape;32;p66"/>
          <p:cNvSpPr/>
          <p:nvPr/>
        </p:nvSpPr>
        <p:spPr>
          <a:xfrm>
            <a:off x="0" y="1234440"/>
            <a:ext cx="12192000" cy="32004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3" name="Google Shape;33;p66"/>
          <p:cNvSpPr/>
          <p:nvPr/>
        </p:nvSpPr>
        <p:spPr>
          <a:xfrm>
            <a:off x="0" y="1280160"/>
            <a:ext cx="711200" cy="228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4" name="Google Shape;34;p66"/>
          <p:cNvSpPr/>
          <p:nvPr/>
        </p:nvSpPr>
        <p:spPr>
          <a:xfrm>
            <a:off x="787400" y="1280160"/>
            <a:ext cx="1140460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5" name="Google Shape;35;p66"/>
          <p:cNvSpPr txBox="1">
            <a:spLocks noGrp="1"/>
          </p:cNvSpPr>
          <p:nvPr>
            <p:ph type="sldNum" idx="12"/>
          </p:nvPr>
        </p:nvSpPr>
        <p:spPr>
          <a:xfrm>
            <a:off x="0" y="1272222"/>
            <a:ext cx="711200" cy="244476"/>
          </a:xfrm>
          <a:prstGeom prst="rect">
            <a:avLst/>
          </a:prstGeom>
          <a:noFill/>
          <a:ln>
            <a:noFill/>
          </a:ln>
        </p:spPr>
        <p:txBody>
          <a:bodyPr spcFirstLastPara="1" wrap="square" lIns="91425" tIns="45700" rIns="91425" bIns="45700" anchor="ctr" anchorCtr="0">
            <a:normAutofit/>
          </a:bodyPr>
          <a:lstStyle>
            <a:lvl1pPr marL="0" marR="0" lvl="0"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1pPr>
            <a:lvl2pPr marL="0" marR="0" lvl="1"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2pPr>
            <a:lvl3pPr marL="0" marR="0" lvl="2"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3pPr>
            <a:lvl4pPr marL="0" marR="0" lvl="3"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4pPr>
            <a:lvl5pPr marL="0" marR="0" lvl="4"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5pPr>
            <a:lvl6pPr marL="0" marR="0" lvl="5"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6pPr>
            <a:lvl7pPr marL="0" marR="0" lvl="6"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7pPr>
            <a:lvl8pPr marL="0" marR="0" lvl="7"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8pPr>
            <a:lvl9pPr marL="0" marR="0" lvl="8"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8.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47.jpg"/></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8" Type="http://schemas.openxmlformats.org/officeDocument/2006/relationships/hyperlink" Target="https://www.cdc.gov/handwashing/index.html" TargetMode="External"/><Relationship Id="rId3" Type="http://schemas.openxmlformats.org/officeDocument/2006/relationships/hyperlink" Target="http://www.nidcr.nih.gov/" TargetMode="External"/><Relationship Id="rId7" Type="http://schemas.openxmlformats.org/officeDocument/2006/relationships/hyperlink" Target="https://www.agpal.com.au/news/infection-prevention-and-control-guidelines-for-general-practices-and-other-office-based-and-community-based-practices-ipc-guidelines/" TargetMode="External"/><Relationship Id="rId12" Type="http://schemas.openxmlformats.org/officeDocument/2006/relationships/image" Target="../media/image6.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s://www.ncbi.nlm.nih.gov/books/NBK441824/" TargetMode="External"/><Relationship Id="rId11" Type="http://schemas.openxmlformats.org/officeDocument/2006/relationships/hyperlink" Target="https://www.mouthhealthy.org/en/az-topics/d/denture-care" TargetMode="External"/><Relationship Id="rId5" Type="http://schemas.openxmlformats.org/officeDocument/2006/relationships/hyperlink" Target="https://www.aad.org/public/everyday-care/skin-care-basics/care/skin-care-tips-aging-skin" TargetMode="External"/><Relationship Id="rId10" Type="http://schemas.openxmlformats.org/officeDocument/2006/relationships/hyperlink" Target="https://www.ada.org/en/member-center/oral-health-topics/toothbrushing" TargetMode="External"/><Relationship Id="rId4" Type="http://schemas.openxmlformats.org/officeDocument/2006/relationships/hyperlink" Target="https://www.nia.nih.gov/health/skin-care-and-aging" TargetMode="External"/><Relationship Id="rId9" Type="http://schemas.openxmlformats.org/officeDocument/2006/relationships/hyperlink" Target="https://www.safetyandquality.gov.au/"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s://www.ncbi.nlm.nih.gov/books/NBK441824/" TargetMode="External"/><Relationship Id="rId13" Type="http://schemas.openxmlformats.org/officeDocument/2006/relationships/hyperlink" Target="https://www.moh.gov.gr/articles/health/dieythynsh-prwtobathmias-frontidas-ygeias/draseis-kai-programmata-agwghs-ygeias/agwgh-ygeias/entypo-kai-optikoakoystiko-yliko/5840-diatrofikoi-odhgoi" TargetMode="External"/><Relationship Id="rId3" Type="http://schemas.openxmlformats.org/officeDocument/2006/relationships/hyperlink" Target="https://www.cdc.gov/aging/aginginfo/infections.html" TargetMode="External"/><Relationship Id="rId7" Type="http://schemas.openxmlformats.org/officeDocument/2006/relationships/hyperlink" Target="https://doi.org/10.1016/j.critrevonc.2009.08.003" TargetMode="External"/><Relationship Id="rId12" Type="http://schemas.openxmlformats.org/officeDocument/2006/relationships/hyperlink" Target="https://www.parentgiving.com/elder-care/understanding-urinary-tract-infections-elderly"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hyperlink" Target="https://doi.org/10.1016/S1473-3099(02)00437-1" TargetMode="External"/><Relationship Id="rId11" Type="http://schemas.openxmlformats.org/officeDocument/2006/relationships/hyperlink" Target="https://www.uspharmacist.com/article/predisposition-to-infection-in-the-elderly" TargetMode="External"/><Relationship Id="rId5" Type="http://schemas.openxmlformats.org/officeDocument/2006/relationships/hyperlink" Target="https://doi.org/10.1016/j.cger.2017.04.001" TargetMode="External"/><Relationship Id="rId10" Type="http://schemas.openxmlformats.org/officeDocument/2006/relationships/hyperlink" Target="https://www.health.gov.au/sites/default/files/resources/images/protect-yourself-against-shingles-brochure-greek.pdf" TargetMode="External"/><Relationship Id="rId4" Type="http://schemas.openxmlformats.org/officeDocument/2006/relationships/hyperlink" Target="https://doi.org/10.1155/2019/8685351" TargetMode="External"/><Relationship Id="rId9" Type="http://schemas.openxmlformats.org/officeDocument/2006/relationships/hyperlink" Target="https://www.tandfonline.com/doi/abs/10.1080/03007995.2019.1600482?journalCode=icmo20" TargetMode="External"/><Relationship Id="rId1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B6D2ED"/>
            </a:gs>
            <a:gs pos="50000">
              <a:srgbClr val="D0E2F2"/>
            </a:gs>
            <a:gs pos="100000">
              <a:srgbClr val="E8F0F8"/>
            </a:gs>
          </a:gsLst>
          <a:lin ang="5400000" scaled="0"/>
        </a:gradFill>
        <a:effectLst/>
      </p:bgPr>
    </p:bg>
    <p:spTree>
      <p:nvGrpSpPr>
        <p:cNvPr id="1" name="Shape 122"/>
        <p:cNvGrpSpPr/>
        <p:nvPr/>
      </p:nvGrpSpPr>
      <p:grpSpPr>
        <a:xfrm>
          <a:off x="0" y="0"/>
          <a:ext cx="0" cy="0"/>
          <a:chOff x="0" y="0"/>
          <a:chExt cx="0" cy="0"/>
        </a:xfrm>
      </p:grpSpPr>
      <p:sp>
        <p:nvSpPr>
          <p:cNvPr id="123" name="Google Shape;123;p1"/>
          <p:cNvSpPr txBox="1">
            <a:spLocks noGrp="1"/>
          </p:cNvSpPr>
          <p:nvPr>
            <p:ph type="ctrTitle"/>
          </p:nvPr>
        </p:nvSpPr>
        <p:spPr>
          <a:xfrm>
            <a:off x="3894979" y="116632"/>
            <a:ext cx="6773021" cy="1857388"/>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accent2"/>
              </a:buClr>
              <a:buSzPct val="100000"/>
              <a:buFont typeface="Twentieth Century"/>
              <a:buNone/>
            </a:pPr>
            <a:r>
              <a:rPr lang="el-GR" b="1">
                <a:solidFill>
                  <a:schemeClr val="accent2"/>
                </a:solidFill>
              </a:rPr>
              <a:t>ΠΡΟΛΗΨΗ ΛΟΙΜΩΞΕΩΝ ΣΕ ΗΛΙΚΙΩΜΕΝΟΥΣ ΠΟΥ ΔΙΑΒΙΟΥΝ ΣΤΗΝ ΚΟΙΝΟΤΗΤΑ</a:t>
            </a:r>
            <a:endParaRPr/>
          </a:p>
        </p:txBody>
      </p:sp>
      <p:sp>
        <p:nvSpPr>
          <p:cNvPr id="124" name="Google Shape;124;p1"/>
          <p:cNvSpPr txBox="1">
            <a:spLocks noGrp="1"/>
          </p:cNvSpPr>
          <p:nvPr>
            <p:ph type="subTitle" idx="1"/>
          </p:nvPr>
        </p:nvSpPr>
        <p:spPr>
          <a:xfrm>
            <a:off x="3149600" y="6050037"/>
            <a:ext cx="8940800" cy="685800"/>
          </a:xfrm>
          <a:prstGeom prst="rect">
            <a:avLst/>
          </a:prstGeom>
          <a:noFill/>
          <a:ln>
            <a:noFill/>
          </a:ln>
        </p:spPr>
        <p:txBody>
          <a:bodyPr spcFirstLastPara="1" wrap="square" lIns="91425" tIns="45700" rIns="91425" bIns="45700" anchor="ctr" anchorCtr="0">
            <a:normAutofit fontScale="77500" lnSpcReduction="20000"/>
          </a:bodyPr>
          <a:lstStyle/>
          <a:p>
            <a:pPr marL="0" lvl="0" indent="0" algn="ctr" rtl="0">
              <a:spcBef>
                <a:spcPts val="0"/>
              </a:spcBef>
              <a:spcAft>
                <a:spcPts val="0"/>
              </a:spcAft>
              <a:buSzPct val="60000"/>
              <a:buNone/>
            </a:pPr>
            <a:r>
              <a:rPr lang="el-GR"/>
              <a:t>Μακράκη Ειρήνη, RN, PHN/CN, MSc, MHA,PhD</a:t>
            </a:r>
            <a:r>
              <a:rPr lang="el-GR" baseline="-25000"/>
              <a:t>©</a:t>
            </a:r>
            <a:endParaRPr baseline="-25000"/>
          </a:p>
          <a:p>
            <a:pPr marL="0" lvl="0" indent="0" algn="ctr" rtl="0">
              <a:spcBef>
                <a:spcPts val="700"/>
              </a:spcBef>
              <a:spcAft>
                <a:spcPts val="0"/>
              </a:spcAft>
              <a:buSzPct val="60000"/>
              <a:buNone/>
            </a:pPr>
            <a:r>
              <a:rPr lang="el-GR"/>
              <a:t>Διεύθυνση Δημόσιας Υγείας 7</a:t>
            </a:r>
            <a:r>
              <a:rPr lang="el-GR" baseline="30000"/>
              <a:t>ης</a:t>
            </a:r>
            <a:r>
              <a:rPr lang="el-GR"/>
              <a:t> ΥΠΕ Κρήτης</a:t>
            </a:r>
            <a:endParaRPr/>
          </a:p>
        </p:txBody>
      </p:sp>
      <p:pic>
        <p:nvPicPr>
          <p:cNvPr id="125" name="Google Shape;125;p1" descr="C:\Users\emakraki\Desktop\logo\7YPE new logo-2.png"/>
          <p:cNvPicPr preferRelativeResize="0"/>
          <p:nvPr/>
        </p:nvPicPr>
        <p:blipFill rotWithShape="1">
          <a:blip r:embed="rId3">
            <a:alphaModFix/>
          </a:blip>
          <a:srcRect/>
          <a:stretch/>
        </p:blipFill>
        <p:spPr>
          <a:xfrm>
            <a:off x="1524000" y="214291"/>
            <a:ext cx="2491682" cy="1428749"/>
          </a:xfrm>
          <a:prstGeom prst="rect">
            <a:avLst/>
          </a:prstGeom>
          <a:noFill/>
          <a:ln>
            <a:noFill/>
          </a:ln>
        </p:spPr>
      </p:pic>
      <p:pic>
        <p:nvPicPr>
          <p:cNvPr id="126" name="Google Shape;126;p1" descr="https://hellasorl.gr/wp-content/uploads/2020/09/elderly-1024x576.jpg"/>
          <p:cNvPicPr preferRelativeResize="0"/>
          <p:nvPr/>
        </p:nvPicPr>
        <p:blipFill rotWithShape="1">
          <a:blip r:embed="rId4">
            <a:alphaModFix/>
          </a:blip>
          <a:srcRect/>
          <a:stretch/>
        </p:blipFill>
        <p:spPr>
          <a:xfrm>
            <a:off x="2738415" y="2000241"/>
            <a:ext cx="6849343" cy="38527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0"/>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Ουρολοιμώξεις</a:t>
            </a:r>
            <a:endParaRPr/>
          </a:p>
        </p:txBody>
      </p:sp>
      <p:sp>
        <p:nvSpPr>
          <p:cNvPr id="212" name="Google Shape;212;p10"/>
          <p:cNvSpPr txBox="1">
            <a:spLocks noGrp="1"/>
          </p:cNvSpPr>
          <p:nvPr>
            <p:ph type="body" idx="1"/>
          </p:nvPr>
        </p:nvSpPr>
        <p:spPr>
          <a:xfrm>
            <a:off x="2136648" y="1600200"/>
            <a:ext cx="5759552" cy="4257692"/>
          </a:xfrm>
          <a:prstGeom prst="rect">
            <a:avLst/>
          </a:prstGeom>
          <a:noFill/>
          <a:ln>
            <a:noFill/>
          </a:ln>
        </p:spPr>
        <p:txBody>
          <a:bodyPr spcFirstLastPara="1" wrap="square" lIns="91425" tIns="45700" rIns="91425" bIns="45700" anchor="t" anchorCtr="0">
            <a:normAutofit fontScale="62500" lnSpcReduction="20000"/>
          </a:bodyPr>
          <a:lstStyle/>
          <a:p>
            <a:pPr marL="320040" lvl="0" indent="-320059" algn="l" rtl="0">
              <a:spcBef>
                <a:spcPts val="0"/>
              </a:spcBef>
              <a:spcAft>
                <a:spcPts val="0"/>
              </a:spcAft>
              <a:buSzPct val="59999"/>
              <a:buChar char="◻"/>
            </a:pPr>
            <a:r>
              <a:rPr lang="el-GR"/>
              <a:t>Οι πλέον συχνές λοιμώξεις, 5-30% ατόμων &gt;65 ετών </a:t>
            </a:r>
            <a:endParaRPr/>
          </a:p>
          <a:p>
            <a:pPr marL="320040" lvl="0" indent="-320040" algn="l" rtl="0">
              <a:spcBef>
                <a:spcPts val="700"/>
              </a:spcBef>
              <a:spcAft>
                <a:spcPts val="0"/>
              </a:spcAft>
              <a:buSzPct val="59999"/>
              <a:buNone/>
            </a:pPr>
            <a:endParaRPr/>
          </a:p>
          <a:p>
            <a:pPr marL="320040" lvl="0" indent="-320059" algn="l" rtl="0">
              <a:spcBef>
                <a:spcPts val="700"/>
              </a:spcBef>
              <a:spcAft>
                <a:spcPts val="0"/>
              </a:spcAft>
              <a:buSzPct val="59999"/>
              <a:buChar char="◻"/>
            </a:pPr>
            <a:r>
              <a:rPr lang="el-GR"/>
              <a:t>Οφείλονται σε αλλαγές που συμβαίνουν κατά τη διάρκεια της γήρανσης σε ανατομικό και λειτουργικό επίπεδο</a:t>
            </a:r>
            <a:endParaRPr/>
          </a:p>
          <a:p>
            <a:pPr marL="640080" lvl="1" indent="-274320" algn="l" rtl="0">
              <a:spcBef>
                <a:spcPts val="550"/>
              </a:spcBef>
              <a:spcAft>
                <a:spcPts val="0"/>
              </a:spcAft>
              <a:buSzPct val="70000"/>
              <a:buChar char="🞑"/>
            </a:pPr>
            <a:r>
              <a:rPr lang="el-GR"/>
              <a:t>Η υπερτροφία του προστάτη στους άντρες και άλλες καταστάσεις αποφρακτικής ουροπάθειας.</a:t>
            </a:r>
            <a:endParaRPr/>
          </a:p>
          <a:p>
            <a:pPr marL="640080" lvl="1" indent="-274320" algn="l" rtl="0">
              <a:spcBef>
                <a:spcPts val="550"/>
              </a:spcBef>
              <a:spcAft>
                <a:spcPts val="0"/>
              </a:spcAft>
              <a:buSzPct val="70000"/>
              <a:buChar char="🞑"/>
            </a:pPr>
            <a:r>
              <a:rPr lang="el-GR"/>
              <a:t>Αλλαγές στην κολπική χλωρίδα που σχετίζονται με την εμμηνόπαυση στις γυναίκες</a:t>
            </a:r>
            <a:endParaRPr/>
          </a:p>
          <a:p>
            <a:pPr marL="640080" lvl="1" indent="-274320" algn="l" rtl="0">
              <a:spcBef>
                <a:spcPts val="550"/>
              </a:spcBef>
              <a:spcAft>
                <a:spcPts val="0"/>
              </a:spcAft>
              <a:buSzPct val="70000"/>
              <a:buChar char="🞑"/>
            </a:pPr>
            <a:r>
              <a:rPr lang="el-GR"/>
              <a:t>Αυξημένα ποσοστά ακράτειας</a:t>
            </a:r>
            <a:endParaRPr/>
          </a:p>
          <a:p>
            <a:pPr marL="640080" lvl="1" indent="-274320" algn="l" rtl="0">
              <a:spcBef>
                <a:spcPts val="550"/>
              </a:spcBef>
              <a:spcAft>
                <a:spcPts val="0"/>
              </a:spcAft>
              <a:buSzPct val="70000"/>
              <a:buChar char="🞑"/>
            </a:pPr>
            <a:r>
              <a:rPr lang="el-GR"/>
              <a:t>Ιστορικό ουρολογικών επεμβάσεων</a:t>
            </a:r>
            <a:endParaRPr/>
          </a:p>
          <a:p>
            <a:pPr marL="640080" lvl="1" indent="-274320" algn="l" rtl="0">
              <a:spcBef>
                <a:spcPts val="550"/>
              </a:spcBef>
              <a:spcAft>
                <a:spcPts val="0"/>
              </a:spcAft>
              <a:buSzPct val="70000"/>
              <a:buChar char="🞑"/>
            </a:pPr>
            <a:r>
              <a:rPr lang="el-GR"/>
              <a:t>Υψηλότερα ποσοστά καθετηριασμού</a:t>
            </a:r>
            <a:endParaRPr/>
          </a:p>
          <a:p>
            <a:pPr marL="640080" lvl="1" indent="-274320" algn="l" rtl="0">
              <a:spcBef>
                <a:spcPts val="550"/>
              </a:spcBef>
              <a:spcAft>
                <a:spcPts val="0"/>
              </a:spcAft>
              <a:buSzPct val="70000"/>
              <a:buChar char="🞑"/>
            </a:pPr>
            <a:r>
              <a:rPr lang="el-GR"/>
              <a:t>Συνυπάρχουσες παθήσεις</a:t>
            </a:r>
            <a:endParaRPr/>
          </a:p>
          <a:p>
            <a:pPr marL="640080" lvl="1" indent="-274320" algn="l" rtl="0">
              <a:spcBef>
                <a:spcPts val="550"/>
              </a:spcBef>
              <a:spcAft>
                <a:spcPts val="0"/>
              </a:spcAft>
              <a:buSzPct val="70000"/>
              <a:buChar char="🞑"/>
            </a:pPr>
            <a:r>
              <a:rPr lang="el-GR"/>
              <a:t>Φάρμακα που επηρεάζουν τη λειτουργία της ουροδόχου κύστης</a:t>
            </a:r>
            <a:endParaRPr/>
          </a:p>
        </p:txBody>
      </p:sp>
      <p:sp>
        <p:nvSpPr>
          <p:cNvPr id="213" name="Google Shape;213;p10"/>
          <p:cNvSpPr/>
          <p:nvPr/>
        </p:nvSpPr>
        <p:spPr>
          <a:xfrm>
            <a:off x="2095472" y="5934671"/>
            <a:ext cx="800105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800" b="1">
                <a:solidFill>
                  <a:schemeClr val="accent2"/>
                </a:solidFill>
                <a:latin typeface="Twentieth Century"/>
                <a:ea typeface="Twentieth Century"/>
                <a:cs typeface="Twentieth Century"/>
                <a:sym typeface="Twentieth Century"/>
              </a:rPr>
              <a:t>Η πιο κοινή θεραπεία για μια ουρολοίμωξη στους ηλικιωμένους, αφού διαγνωστεί σωστά, είναι τα αντιβιοτικά.</a:t>
            </a:r>
            <a:endParaRPr/>
          </a:p>
        </p:txBody>
      </p:sp>
      <p:pic>
        <p:nvPicPr>
          <p:cNvPr id="214" name="Google Shape;214;p10" descr="https://www.paidiatriki.gr/wp-content/uploads/3_19_2.jpg"/>
          <p:cNvPicPr preferRelativeResize="0"/>
          <p:nvPr/>
        </p:nvPicPr>
        <p:blipFill rotWithShape="1">
          <a:blip r:embed="rId3">
            <a:alphaModFix/>
          </a:blip>
          <a:srcRect/>
          <a:stretch/>
        </p:blipFill>
        <p:spPr>
          <a:xfrm>
            <a:off x="10748474" y="116632"/>
            <a:ext cx="1464413" cy="1662110"/>
          </a:xfrm>
          <a:prstGeom prst="rect">
            <a:avLst/>
          </a:prstGeom>
          <a:noFill/>
          <a:ln>
            <a:noFill/>
          </a:ln>
        </p:spPr>
      </p:pic>
      <p:pic>
        <p:nvPicPr>
          <p:cNvPr id="215" name="Google Shape;215;p10" descr="https://baxterseniorliving.com/wp-content/uploads/2021/12/Anchorage-Assisted-Living-blog6.jpg"/>
          <p:cNvPicPr preferRelativeResize="0"/>
          <p:nvPr/>
        </p:nvPicPr>
        <p:blipFill rotWithShape="1">
          <a:blip r:embed="rId4">
            <a:alphaModFix/>
          </a:blip>
          <a:srcRect/>
          <a:stretch/>
        </p:blipFill>
        <p:spPr>
          <a:xfrm>
            <a:off x="8256241" y="4556754"/>
            <a:ext cx="2314023" cy="1279373"/>
          </a:xfrm>
          <a:prstGeom prst="rect">
            <a:avLst/>
          </a:prstGeom>
          <a:noFill/>
          <a:ln>
            <a:noFill/>
          </a:ln>
        </p:spPr>
      </p:pic>
      <p:pic>
        <p:nvPicPr>
          <p:cNvPr id="216" name="Google Shape;216;p10" descr="C:\Users\emakraki\Desktop\logo\7YPE new logo-2.png"/>
          <p:cNvPicPr preferRelativeResize="0"/>
          <p:nvPr/>
        </p:nvPicPr>
        <p:blipFill rotWithShape="1">
          <a:blip r:embed="rId5">
            <a:alphaModFix/>
          </a:blip>
          <a:srcRect/>
          <a:stretch/>
        </p:blipFill>
        <p:spPr>
          <a:xfrm>
            <a:off x="11372556" y="6401936"/>
            <a:ext cx="840331" cy="4818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1"/>
          <p:cNvSpPr txBox="1">
            <a:spLocks noGrp="1"/>
          </p:cNvSpPr>
          <p:nvPr>
            <p:ph type="title"/>
          </p:nvPr>
        </p:nvSpPr>
        <p:spPr>
          <a:xfrm>
            <a:off x="2024034" y="357166"/>
            <a:ext cx="81534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Twentieth Century"/>
              <a:buNone/>
            </a:pPr>
            <a:r>
              <a:rPr lang="el-GR"/>
              <a:t>Πρόληψη ουρολοιμώξεων</a:t>
            </a:r>
            <a:br>
              <a:rPr lang="el-GR"/>
            </a:br>
            <a:endParaRPr/>
          </a:p>
        </p:txBody>
      </p:sp>
      <p:sp>
        <p:nvSpPr>
          <p:cNvPr id="223" name="Google Shape;223;p11"/>
          <p:cNvSpPr txBox="1">
            <a:spLocks noGrp="1"/>
          </p:cNvSpPr>
          <p:nvPr>
            <p:ph type="body" idx="1"/>
          </p:nvPr>
        </p:nvSpPr>
        <p:spPr>
          <a:xfrm>
            <a:off x="1666844" y="1600200"/>
            <a:ext cx="6373372" cy="5069160"/>
          </a:xfrm>
          <a:prstGeom prst="rect">
            <a:avLst/>
          </a:prstGeom>
          <a:noFill/>
          <a:ln>
            <a:noFill/>
          </a:ln>
        </p:spPr>
        <p:txBody>
          <a:bodyPr spcFirstLastPara="1" wrap="square" lIns="91425" tIns="45700" rIns="91425" bIns="45700" anchor="t" anchorCtr="0">
            <a:normAutofit fontScale="85000" lnSpcReduction="20000"/>
          </a:bodyPr>
          <a:lstStyle/>
          <a:p>
            <a:pPr marL="320040" lvl="0" indent="-320040" algn="l" rtl="0">
              <a:spcBef>
                <a:spcPts val="0"/>
              </a:spcBef>
              <a:spcAft>
                <a:spcPts val="0"/>
              </a:spcAft>
              <a:buSzPct val="59999"/>
              <a:buNone/>
            </a:pPr>
            <a:endParaRPr/>
          </a:p>
          <a:p>
            <a:pPr marL="320040" lvl="0" indent="-320040" algn="l" rtl="0">
              <a:spcBef>
                <a:spcPts val="700"/>
              </a:spcBef>
              <a:spcAft>
                <a:spcPts val="0"/>
              </a:spcAft>
              <a:buSzPct val="59999"/>
              <a:buChar char="◻"/>
            </a:pPr>
            <a:r>
              <a:rPr lang="el-GR"/>
              <a:t>Προσεκτικός καθαρισμός των γεννητικών οργάνων μετά την ούρηση ή την αφόδευση</a:t>
            </a:r>
            <a:endParaRPr/>
          </a:p>
          <a:p>
            <a:pPr marL="320040" lvl="0" indent="-320040" algn="l" rtl="0">
              <a:spcBef>
                <a:spcPts val="700"/>
              </a:spcBef>
              <a:spcAft>
                <a:spcPts val="0"/>
              </a:spcAft>
              <a:buSzPct val="59999"/>
              <a:buChar char="◻"/>
            </a:pPr>
            <a:r>
              <a:rPr lang="el-GR"/>
              <a:t>Συχνή αλλαγή πάνας ακράτειας-χρήση υφασμάτινων εσωρούχων</a:t>
            </a:r>
            <a:endParaRPr/>
          </a:p>
          <a:p>
            <a:pPr marL="320040" lvl="0" indent="-320040" algn="l" rtl="0">
              <a:spcBef>
                <a:spcPts val="700"/>
              </a:spcBef>
              <a:spcAft>
                <a:spcPts val="0"/>
              </a:spcAft>
              <a:buSzPct val="59999"/>
              <a:buChar char="◻"/>
            </a:pPr>
            <a:r>
              <a:rPr lang="el-GR"/>
              <a:t>Αποφυγή  υγρών που τείνουν να ερεθίζουν την ουροδόχο κύστη, όπως αλκοόλ και καφεΐνη</a:t>
            </a:r>
            <a:endParaRPr/>
          </a:p>
          <a:p>
            <a:pPr marL="320040" lvl="0" indent="-320040" algn="l" rtl="0">
              <a:spcBef>
                <a:spcPts val="700"/>
              </a:spcBef>
              <a:spcAft>
                <a:spcPts val="0"/>
              </a:spcAft>
              <a:buSzPct val="59999"/>
              <a:buChar char="◻"/>
            </a:pPr>
            <a:r>
              <a:rPr lang="el-GR"/>
              <a:t>Χυμό cranberry ή λήψη δισκίων συμπληρώματος cranberry (?)</a:t>
            </a:r>
            <a:endParaRPr/>
          </a:p>
          <a:p>
            <a:pPr marL="320040" lvl="0" indent="-320040" algn="l" rtl="0">
              <a:spcBef>
                <a:spcPts val="700"/>
              </a:spcBef>
              <a:spcAft>
                <a:spcPts val="0"/>
              </a:spcAft>
              <a:buSzPct val="59999"/>
              <a:buChar char="◻"/>
            </a:pPr>
            <a:r>
              <a:rPr lang="el-GR"/>
              <a:t>Κατανάλωση επαρκούς ποσότητας νερού</a:t>
            </a:r>
            <a:endParaRPr/>
          </a:p>
          <a:p>
            <a:pPr marL="320040" lvl="0" indent="-320040" algn="l" rtl="0">
              <a:spcBef>
                <a:spcPts val="700"/>
              </a:spcBef>
              <a:spcAft>
                <a:spcPts val="0"/>
              </a:spcAft>
              <a:buSzPct val="59999"/>
              <a:buChar char="◻"/>
            </a:pPr>
            <a:r>
              <a:rPr lang="el-GR"/>
              <a:t>Διατήρηση της περιοχής των γεννητικών οργάνων καθαρή.</a:t>
            </a:r>
            <a:endParaRPr/>
          </a:p>
          <a:p>
            <a:pPr marL="320040" lvl="0" indent="-226123" algn="l" rtl="0">
              <a:spcBef>
                <a:spcPts val="700"/>
              </a:spcBef>
              <a:spcAft>
                <a:spcPts val="0"/>
              </a:spcAft>
              <a:buSzPct val="59999"/>
              <a:buNone/>
            </a:pPr>
            <a:endParaRPr/>
          </a:p>
        </p:txBody>
      </p:sp>
      <p:pic>
        <p:nvPicPr>
          <p:cNvPr id="224" name="Google Shape;224;p11" descr="https://www.paidiatriki.gr/wp-content/uploads/3_19_2.jpg"/>
          <p:cNvPicPr preferRelativeResize="0"/>
          <p:nvPr/>
        </p:nvPicPr>
        <p:blipFill rotWithShape="1">
          <a:blip r:embed="rId3">
            <a:alphaModFix/>
          </a:blip>
          <a:srcRect/>
          <a:stretch/>
        </p:blipFill>
        <p:spPr>
          <a:xfrm>
            <a:off x="10733421" y="21411"/>
            <a:ext cx="1464413" cy="1662110"/>
          </a:xfrm>
          <a:prstGeom prst="rect">
            <a:avLst/>
          </a:prstGeom>
          <a:noFill/>
          <a:ln>
            <a:noFill/>
          </a:ln>
        </p:spPr>
      </p:pic>
      <p:pic>
        <p:nvPicPr>
          <p:cNvPr id="225" name="Google Shape;225;p11"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2"/>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Λοιμώξεις αναπνευστικού</a:t>
            </a:r>
            <a:endParaRPr/>
          </a:p>
        </p:txBody>
      </p:sp>
      <p:sp>
        <p:nvSpPr>
          <p:cNvPr id="232" name="Google Shape;232;p12"/>
          <p:cNvSpPr txBox="1">
            <a:spLocks noGrp="1"/>
          </p:cNvSpPr>
          <p:nvPr>
            <p:ph type="body" idx="1"/>
          </p:nvPr>
        </p:nvSpPr>
        <p:spPr>
          <a:xfrm>
            <a:off x="1809720" y="1600200"/>
            <a:ext cx="8501122" cy="5114948"/>
          </a:xfrm>
          <a:prstGeom prst="rect">
            <a:avLst/>
          </a:prstGeom>
          <a:noFill/>
          <a:ln>
            <a:noFill/>
          </a:ln>
        </p:spPr>
        <p:txBody>
          <a:bodyPr spcFirstLastPara="1" wrap="square" lIns="91425" tIns="45700" rIns="91425" bIns="45700" anchor="t" anchorCtr="0">
            <a:normAutofit fontScale="92500" lnSpcReduction="10000"/>
          </a:bodyPr>
          <a:lstStyle/>
          <a:p>
            <a:pPr marL="320040" lvl="0" indent="-320059" algn="l" rtl="0">
              <a:spcBef>
                <a:spcPts val="0"/>
              </a:spcBef>
              <a:spcAft>
                <a:spcPts val="0"/>
              </a:spcAft>
              <a:buSzPct val="59999"/>
              <a:buChar char="◻"/>
            </a:pPr>
            <a:r>
              <a:rPr lang="el-GR"/>
              <a:t>Κύρια αιτία θανάτου για το </a:t>
            </a:r>
            <a:r>
              <a:rPr lang="el-GR" b="1"/>
              <a:t>1/3</a:t>
            </a:r>
            <a:r>
              <a:rPr lang="el-GR"/>
              <a:t> των ατόμων ηλικίας 65+ ετών</a:t>
            </a:r>
            <a:endParaRPr/>
          </a:p>
          <a:p>
            <a:pPr marL="320040" lvl="0" indent="-320059" algn="l" rtl="0">
              <a:spcBef>
                <a:spcPts val="700"/>
              </a:spcBef>
              <a:spcAft>
                <a:spcPts val="0"/>
              </a:spcAft>
              <a:buSzPct val="59999"/>
              <a:buChar char="◻"/>
            </a:pPr>
            <a:r>
              <a:rPr lang="el-GR"/>
              <a:t>Ευρύ πλέγμα παθήσεων, από ένα κοινό κρυολόγημα μέχρι μια πνευμονία</a:t>
            </a:r>
            <a:endParaRPr/>
          </a:p>
          <a:p>
            <a:pPr marL="320040" lvl="0" indent="-320059" algn="l" rtl="0">
              <a:spcBef>
                <a:spcPts val="700"/>
              </a:spcBef>
              <a:spcAft>
                <a:spcPts val="0"/>
              </a:spcAft>
              <a:buSzPct val="59999"/>
              <a:buChar char="◻"/>
            </a:pPr>
            <a:r>
              <a:rPr lang="el-GR"/>
              <a:t>Η </a:t>
            </a:r>
            <a:r>
              <a:rPr lang="el-GR" b="1"/>
              <a:t>πρόληψη</a:t>
            </a:r>
            <a:r>
              <a:rPr lang="el-GR"/>
              <a:t> </a:t>
            </a:r>
            <a:r>
              <a:rPr lang="el-GR" b="1"/>
              <a:t>συνίσταται στην τήρηση των βασικών κανόνων υγιεινής και τον αντιγριπικό εμβολιασμό.</a:t>
            </a:r>
            <a:endParaRPr/>
          </a:p>
          <a:p>
            <a:pPr marL="640080" lvl="1" indent="-274320" algn="l" rtl="0">
              <a:spcBef>
                <a:spcPts val="550"/>
              </a:spcBef>
              <a:spcAft>
                <a:spcPts val="0"/>
              </a:spcAft>
              <a:buSzPct val="70000"/>
              <a:buChar char="🞑"/>
            </a:pPr>
            <a:r>
              <a:rPr lang="el-GR"/>
              <a:t>αποφυγή επαφής με άλλους αρρώστους, </a:t>
            </a:r>
            <a:endParaRPr/>
          </a:p>
          <a:p>
            <a:pPr marL="640080" lvl="1" indent="-274320" algn="l" rtl="0">
              <a:spcBef>
                <a:spcPts val="550"/>
              </a:spcBef>
              <a:spcAft>
                <a:spcPts val="0"/>
              </a:spcAft>
              <a:buSzPct val="70000"/>
              <a:buChar char="🞑"/>
            </a:pPr>
            <a:r>
              <a:rPr lang="el-GR"/>
              <a:t>μείωση ή και την αποφυγή χρήσης των μέσων μαζικής μεταφοράς</a:t>
            </a:r>
            <a:endParaRPr/>
          </a:p>
          <a:p>
            <a:pPr marL="640080" lvl="1" indent="-274320" algn="l" rtl="0">
              <a:spcBef>
                <a:spcPts val="550"/>
              </a:spcBef>
              <a:spcAft>
                <a:spcPts val="0"/>
              </a:spcAft>
              <a:buSzPct val="70000"/>
              <a:buChar char="🞑"/>
            </a:pPr>
            <a:r>
              <a:rPr lang="el-GR"/>
              <a:t>σχολαστικό πλύσιμο των χεριών, την αποφυγή επαφής τους με τα μάτια, το στόμα και τη μύτη και </a:t>
            </a:r>
            <a:endParaRPr/>
          </a:p>
          <a:p>
            <a:pPr marL="640080" lvl="1" indent="-274320" algn="l" rtl="0">
              <a:spcBef>
                <a:spcPts val="550"/>
              </a:spcBef>
              <a:spcAft>
                <a:spcPts val="0"/>
              </a:spcAft>
              <a:buSzPct val="70000"/>
              <a:buChar char="🞑"/>
            </a:pPr>
            <a:r>
              <a:rPr lang="el-GR"/>
              <a:t>κάλυψη στόματος &amp; μύτης με τον αγκώνα κατά τον πταρμό ή τον βήχα. </a:t>
            </a:r>
            <a:endParaRPr/>
          </a:p>
        </p:txBody>
      </p:sp>
      <p:pic>
        <p:nvPicPr>
          <p:cNvPr id="233" name="Google Shape;233;p12" descr="Ποιές τροφές βοηθούν το αναπνευστικό σύστημα; - Προϊόντα της Φύσης"/>
          <p:cNvPicPr preferRelativeResize="0"/>
          <p:nvPr/>
        </p:nvPicPr>
        <p:blipFill rotWithShape="1">
          <a:blip r:embed="rId3">
            <a:alphaModFix/>
          </a:blip>
          <a:srcRect/>
          <a:stretch/>
        </p:blipFill>
        <p:spPr>
          <a:xfrm>
            <a:off x="10927035" y="0"/>
            <a:ext cx="1285852" cy="1285860"/>
          </a:xfrm>
          <a:prstGeom prst="rect">
            <a:avLst/>
          </a:prstGeom>
          <a:noFill/>
          <a:ln>
            <a:noFill/>
          </a:ln>
        </p:spPr>
      </p:pic>
      <p:pic>
        <p:nvPicPr>
          <p:cNvPr id="234" name="Google Shape;234;p12"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3"/>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Εμβόλιο κατά της Γρίπης</a:t>
            </a:r>
            <a:endParaRPr/>
          </a:p>
        </p:txBody>
      </p:sp>
      <p:sp>
        <p:nvSpPr>
          <p:cNvPr id="241" name="Google Shape;241;p13"/>
          <p:cNvSpPr txBox="1">
            <a:spLocks noGrp="1"/>
          </p:cNvSpPr>
          <p:nvPr>
            <p:ph type="body" idx="1"/>
          </p:nvPr>
        </p:nvSpPr>
        <p:spPr>
          <a:xfrm>
            <a:off x="1809720" y="1643050"/>
            <a:ext cx="6929486" cy="4786346"/>
          </a:xfrm>
          <a:prstGeom prst="rect">
            <a:avLst/>
          </a:prstGeom>
          <a:noFill/>
          <a:ln>
            <a:noFill/>
          </a:ln>
        </p:spPr>
        <p:txBody>
          <a:bodyPr spcFirstLastPara="1" wrap="square" lIns="91425" tIns="45700" rIns="91425" bIns="45700" anchor="t" anchorCtr="0">
            <a:normAutofit fontScale="47500" lnSpcReduction="20000"/>
          </a:bodyPr>
          <a:lstStyle/>
          <a:p>
            <a:pPr marL="320040" lvl="0" indent="-320040" algn="l" rtl="0">
              <a:spcBef>
                <a:spcPts val="0"/>
              </a:spcBef>
              <a:spcAft>
                <a:spcPts val="0"/>
              </a:spcAft>
              <a:buSzPct val="60000"/>
              <a:buNone/>
            </a:pPr>
            <a:endParaRPr sz="4000"/>
          </a:p>
          <a:p>
            <a:pPr marL="320040" lvl="0" indent="-320059" algn="l" rtl="0">
              <a:spcBef>
                <a:spcPts val="700"/>
              </a:spcBef>
              <a:spcAft>
                <a:spcPts val="0"/>
              </a:spcAft>
              <a:buSzPct val="59999"/>
              <a:buChar char="◻"/>
            </a:pPr>
            <a:r>
              <a:rPr lang="el-GR" sz="4900">
                <a:latin typeface="Calibri"/>
                <a:ea typeface="Calibri"/>
                <a:cs typeface="Calibri"/>
                <a:sym typeface="Calibri"/>
              </a:rPr>
              <a:t>Η γρίπη μπορεί να είναι θανατηφόρα για τα άτομα &gt; 65 ετών. </a:t>
            </a:r>
            <a:endParaRPr/>
          </a:p>
          <a:p>
            <a:pPr marL="320040" lvl="0" indent="-320059" algn="l" rtl="0">
              <a:spcBef>
                <a:spcPts val="700"/>
              </a:spcBef>
              <a:spcAft>
                <a:spcPts val="0"/>
              </a:spcAft>
              <a:buSzPct val="59999"/>
              <a:buChar char="◻"/>
            </a:pPr>
            <a:r>
              <a:rPr lang="el-GR" sz="4900">
                <a:latin typeface="Calibri"/>
                <a:ea typeface="Calibri"/>
                <a:cs typeface="Calibri"/>
                <a:sym typeface="Calibri"/>
              </a:rPr>
              <a:t>Ο εμβολιασμός μειώνει:</a:t>
            </a:r>
            <a:endParaRPr/>
          </a:p>
          <a:p>
            <a:pPr marL="640080" lvl="1" indent="-274342" algn="l" rtl="0">
              <a:spcBef>
                <a:spcPts val="550"/>
              </a:spcBef>
              <a:spcAft>
                <a:spcPts val="0"/>
              </a:spcAft>
              <a:buSzPct val="70000"/>
              <a:buChar char="🞑"/>
            </a:pPr>
            <a:r>
              <a:rPr lang="el-GR" sz="4900">
                <a:latin typeface="Calibri"/>
                <a:ea typeface="Calibri"/>
                <a:cs typeface="Calibri"/>
                <a:sym typeface="Calibri"/>
              </a:rPr>
              <a:t> τη σοβαρότητα της γρίπης</a:t>
            </a:r>
            <a:endParaRPr/>
          </a:p>
          <a:p>
            <a:pPr marL="640080" lvl="1" indent="-274342" algn="l" rtl="0">
              <a:spcBef>
                <a:spcPts val="550"/>
              </a:spcBef>
              <a:spcAft>
                <a:spcPts val="0"/>
              </a:spcAft>
              <a:buSzPct val="70000"/>
              <a:buChar char="🞑"/>
            </a:pPr>
            <a:r>
              <a:rPr lang="el-GR" sz="4900">
                <a:latin typeface="Calibri"/>
                <a:ea typeface="Calibri"/>
                <a:cs typeface="Calibri"/>
                <a:sym typeface="Calibri"/>
              </a:rPr>
              <a:t> τις πιθανότητες επιπλοκών και θανάτου</a:t>
            </a:r>
            <a:endParaRPr/>
          </a:p>
          <a:p>
            <a:pPr marL="640080" lvl="1" indent="-274342" algn="l" rtl="0">
              <a:spcBef>
                <a:spcPts val="550"/>
              </a:spcBef>
              <a:spcAft>
                <a:spcPts val="0"/>
              </a:spcAft>
              <a:buSzPct val="70000"/>
              <a:buChar char="🞑"/>
            </a:pPr>
            <a:r>
              <a:rPr lang="el-GR" sz="4900">
                <a:latin typeface="Calibri"/>
                <a:ea typeface="Calibri"/>
                <a:cs typeface="Calibri"/>
                <a:sym typeface="Calibri"/>
              </a:rPr>
              <a:t> την κοινωνική επιβάρυνση λόγω της νόσησης</a:t>
            </a:r>
            <a:endParaRPr sz="4900">
              <a:latin typeface="Calibri"/>
              <a:ea typeface="Calibri"/>
              <a:cs typeface="Calibri"/>
              <a:sym typeface="Calibri"/>
            </a:endParaRPr>
          </a:p>
          <a:p>
            <a:pPr marL="320040" lvl="0" indent="-320059" algn="l" rtl="0">
              <a:spcBef>
                <a:spcPts val="700"/>
              </a:spcBef>
              <a:spcAft>
                <a:spcPts val="0"/>
              </a:spcAft>
              <a:buSzPct val="59999"/>
              <a:buChar char="◻"/>
            </a:pPr>
            <a:r>
              <a:rPr lang="el-GR" sz="4900">
                <a:latin typeface="Calibri"/>
                <a:ea typeface="Calibri"/>
                <a:cs typeface="Calibri"/>
                <a:sym typeface="Calibri"/>
              </a:rPr>
              <a:t> Κάθε χρόνο επειδή ο ιός της γρίπης μεταλλάσσεται σε διαφορετικούς υπο-ορότυπους, υπάρχει η ανάγκη για  εκ νέου εμβολιασμό που εμπεριέχει τα εγκεκριμένα στελέχη του ιού.</a:t>
            </a:r>
            <a:endParaRPr/>
          </a:p>
          <a:p>
            <a:pPr marL="320040" lvl="0" indent="-320040" algn="l" rtl="0">
              <a:spcBef>
                <a:spcPts val="700"/>
              </a:spcBef>
              <a:spcAft>
                <a:spcPts val="0"/>
              </a:spcAft>
              <a:buSzPct val="59999"/>
              <a:buNone/>
            </a:pPr>
            <a:endParaRPr sz="3400" b="1"/>
          </a:p>
          <a:p>
            <a:pPr marL="320040" lvl="0" indent="-320040" algn="l" rtl="0">
              <a:spcBef>
                <a:spcPts val="700"/>
              </a:spcBef>
              <a:spcAft>
                <a:spcPts val="0"/>
              </a:spcAft>
              <a:buSzPct val="59999"/>
              <a:buNone/>
            </a:pPr>
            <a:br>
              <a:rPr lang="el-GR" sz="3400"/>
            </a:br>
            <a:endParaRPr sz="3400"/>
          </a:p>
        </p:txBody>
      </p:sp>
      <p:sp>
        <p:nvSpPr>
          <p:cNvPr id="242" name="Google Shape;242;p13"/>
          <p:cNvSpPr/>
          <p:nvPr/>
        </p:nvSpPr>
        <p:spPr>
          <a:xfrm>
            <a:off x="2452662" y="5357826"/>
            <a:ext cx="7715304"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accent2"/>
              </a:buClr>
              <a:buSzPts val="2000"/>
              <a:buFont typeface="Twentieth Century"/>
              <a:buNone/>
            </a:pPr>
            <a:r>
              <a:rPr lang="el-GR" sz="2000" b="1">
                <a:solidFill>
                  <a:schemeClr val="accent2"/>
                </a:solidFill>
                <a:latin typeface="Twentieth Century"/>
                <a:ea typeface="Twentieth Century"/>
                <a:cs typeface="Twentieth Century"/>
                <a:sym typeface="Twentieth Century"/>
              </a:rPr>
              <a:t>O  αποτελεσματικότερος τρόπος πρόληψης είναι ο εμβολιασμός με το αντιγριπικό εμβόλιο! Εμβολιασμός ανά έτος!!!</a:t>
            </a:r>
            <a:endParaRPr/>
          </a:p>
        </p:txBody>
      </p:sp>
      <p:pic>
        <p:nvPicPr>
          <p:cNvPr id="243" name="Google Shape;243;p13"/>
          <p:cNvPicPr preferRelativeResize="0"/>
          <p:nvPr/>
        </p:nvPicPr>
        <p:blipFill rotWithShape="1">
          <a:blip r:embed="rId3">
            <a:alphaModFix/>
          </a:blip>
          <a:srcRect/>
          <a:stretch/>
        </p:blipFill>
        <p:spPr>
          <a:xfrm>
            <a:off x="11046038" y="46352"/>
            <a:ext cx="1145962" cy="1205061"/>
          </a:xfrm>
          <a:prstGeom prst="rect">
            <a:avLst/>
          </a:prstGeom>
          <a:noFill/>
          <a:ln>
            <a:noFill/>
          </a:ln>
        </p:spPr>
      </p:pic>
      <p:pic>
        <p:nvPicPr>
          <p:cNvPr id="244" name="Google Shape;244;p13"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4"/>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Αντιγριπικός Εμβολιασμός</a:t>
            </a:r>
            <a:endParaRPr/>
          </a:p>
        </p:txBody>
      </p:sp>
      <p:pic>
        <p:nvPicPr>
          <p:cNvPr id="250" name="Google Shape;250;p14"/>
          <p:cNvPicPr preferRelativeResize="0">
            <a:picLocks noGrp="1"/>
          </p:cNvPicPr>
          <p:nvPr>
            <p:ph type="body" idx="1"/>
          </p:nvPr>
        </p:nvPicPr>
        <p:blipFill rotWithShape="1">
          <a:blip r:embed="rId3">
            <a:alphaModFix/>
          </a:blip>
          <a:srcRect/>
          <a:stretch/>
        </p:blipFill>
        <p:spPr>
          <a:xfrm>
            <a:off x="2222501" y="1600200"/>
            <a:ext cx="7980363" cy="4495800"/>
          </a:xfrm>
          <a:prstGeom prst="rect">
            <a:avLst/>
          </a:prstGeom>
          <a:noFill/>
          <a:ln>
            <a:noFill/>
          </a:ln>
        </p:spPr>
      </p:pic>
      <p:pic>
        <p:nvPicPr>
          <p:cNvPr id="251" name="Google Shape;251;p14"/>
          <p:cNvPicPr preferRelativeResize="0"/>
          <p:nvPr/>
        </p:nvPicPr>
        <p:blipFill rotWithShape="1">
          <a:blip r:embed="rId4">
            <a:alphaModFix/>
          </a:blip>
          <a:srcRect/>
          <a:stretch/>
        </p:blipFill>
        <p:spPr>
          <a:xfrm>
            <a:off x="11042399" y="14139"/>
            <a:ext cx="1145962" cy="1205061"/>
          </a:xfrm>
          <a:prstGeom prst="rect">
            <a:avLst/>
          </a:prstGeom>
          <a:noFill/>
          <a:ln>
            <a:noFill/>
          </a:ln>
        </p:spPr>
      </p:pic>
      <p:pic>
        <p:nvPicPr>
          <p:cNvPr id="252" name="Google Shape;252;p14" descr="C:\Users\emakraki\Desktop\logo\7YPE new logo-2.png"/>
          <p:cNvPicPr preferRelativeResize="0"/>
          <p:nvPr/>
        </p:nvPicPr>
        <p:blipFill rotWithShape="1">
          <a:blip r:embed="rId5">
            <a:alphaModFix/>
          </a:blip>
          <a:srcRect/>
          <a:stretch/>
        </p:blipFill>
        <p:spPr>
          <a:xfrm>
            <a:off x="11372556" y="6401936"/>
            <a:ext cx="840331" cy="4818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5000"/>
                                        <p:tgtEl>
                                          <p:spTgt spid="2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1"/>
                                        </p:tgtEl>
                                        <p:attrNameLst>
                                          <p:attrName>style.visibility</p:attrName>
                                        </p:attrNameLst>
                                      </p:cBhvr>
                                      <p:to>
                                        <p:strVal val="visible"/>
                                      </p:to>
                                    </p:set>
                                    <p:animEffect transition="in" filter="fade">
                                      <p:cBhvr>
                                        <p:cTn id="12" dur="5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5"/>
          <p:cNvSpPr txBox="1">
            <a:spLocks noGrp="1"/>
          </p:cNvSpPr>
          <p:nvPr>
            <p:ph type="title"/>
          </p:nvPr>
        </p:nvSpPr>
        <p:spPr>
          <a:xfrm>
            <a:off x="1666844" y="228600"/>
            <a:ext cx="8286808"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Twentieth Century"/>
              <a:buNone/>
            </a:pPr>
            <a:r>
              <a:rPr lang="el-GR"/>
              <a:t>Εμβόλιο κατά του Πνευμονιόκοκκου</a:t>
            </a:r>
            <a:endParaRPr/>
          </a:p>
        </p:txBody>
      </p:sp>
      <p:sp>
        <p:nvSpPr>
          <p:cNvPr id="259" name="Google Shape;259;p15"/>
          <p:cNvSpPr txBox="1">
            <a:spLocks noGrp="1"/>
          </p:cNvSpPr>
          <p:nvPr>
            <p:ph type="body" idx="1"/>
          </p:nvPr>
        </p:nvSpPr>
        <p:spPr>
          <a:xfrm>
            <a:off x="1952596" y="1785926"/>
            <a:ext cx="8429684" cy="4786346"/>
          </a:xfrm>
          <a:prstGeom prst="rect">
            <a:avLst/>
          </a:prstGeom>
          <a:noFill/>
          <a:ln>
            <a:noFill/>
          </a:ln>
        </p:spPr>
        <p:txBody>
          <a:bodyPr spcFirstLastPara="1" wrap="square" lIns="91425" tIns="45700" rIns="91425" bIns="45700" anchor="t" anchorCtr="0">
            <a:normAutofit fontScale="77500" lnSpcReduction="20000"/>
          </a:bodyPr>
          <a:lstStyle/>
          <a:p>
            <a:pPr marL="320040" lvl="0" indent="-320059" algn="l" rtl="0">
              <a:spcBef>
                <a:spcPts val="0"/>
              </a:spcBef>
              <a:spcAft>
                <a:spcPts val="0"/>
              </a:spcAft>
              <a:buSzPct val="59999"/>
              <a:buChar char="◻"/>
            </a:pPr>
            <a:r>
              <a:rPr lang="el-GR"/>
              <a:t>Μια από τις επιπλοκές της γρίπης είναι η λοίμωξη των πνευμόνων από το μικρόβιο του πνευμονιόκοκκου- Στρεπτόκοκκος της πνευμονίας (Streptococcus pneumoniae)</a:t>
            </a:r>
            <a:endParaRPr/>
          </a:p>
          <a:p>
            <a:pPr marL="320040" lvl="0" indent="-320059" algn="l" rtl="0">
              <a:spcBef>
                <a:spcPts val="700"/>
              </a:spcBef>
              <a:spcAft>
                <a:spcPts val="0"/>
              </a:spcAft>
              <a:buSzPct val="59999"/>
              <a:buChar char="◻"/>
            </a:pPr>
            <a:r>
              <a:rPr lang="el-GR"/>
              <a:t>Είναι η συχνότερη αιτία μικροβιακής πνευμονίας στους ενήλικες και πολύ συχνή στα άτομα &gt;65. </a:t>
            </a:r>
            <a:endParaRPr/>
          </a:p>
          <a:p>
            <a:pPr marL="320040" lvl="0" indent="-320059" algn="l" rtl="0">
              <a:spcBef>
                <a:spcPts val="700"/>
              </a:spcBef>
              <a:spcAft>
                <a:spcPts val="0"/>
              </a:spcAft>
              <a:buSzPct val="59999"/>
              <a:buChar char="◻"/>
            </a:pPr>
            <a:r>
              <a:rPr lang="el-GR"/>
              <a:t>Υπολογίζεται ότι συνολικά, ευθύνεται για τον θάνατο σε περισσότερο από το 20% των προσβληθέντων</a:t>
            </a:r>
            <a:endParaRPr/>
          </a:p>
          <a:p>
            <a:pPr marL="320040" lvl="0" indent="-320059" algn="l" rtl="0">
              <a:spcBef>
                <a:spcPts val="700"/>
              </a:spcBef>
              <a:spcAft>
                <a:spcPts val="0"/>
              </a:spcAft>
              <a:buSzPct val="59999"/>
              <a:buChar char="◻"/>
            </a:pPr>
            <a:r>
              <a:rPr lang="el-GR" b="1"/>
              <a:t>Σε όλους &gt;65 ετών</a:t>
            </a:r>
            <a:endParaRPr/>
          </a:p>
          <a:p>
            <a:pPr marL="320040" lvl="0" indent="-320040" algn="l" rtl="0">
              <a:spcBef>
                <a:spcPts val="700"/>
              </a:spcBef>
              <a:spcAft>
                <a:spcPts val="0"/>
              </a:spcAft>
              <a:buSzPct val="59999"/>
              <a:buNone/>
            </a:pPr>
            <a:endParaRPr b="1"/>
          </a:p>
          <a:p>
            <a:pPr marL="320040" lvl="0" indent="-320040" algn="ctr" rtl="0">
              <a:spcBef>
                <a:spcPts val="700"/>
              </a:spcBef>
              <a:spcAft>
                <a:spcPts val="0"/>
              </a:spcAft>
              <a:buSzPct val="59999"/>
              <a:buNone/>
            </a:pPr>
            <a:r>
              <a:rPr lang="el-GR" b="1">
                <a:solidFill>
                  <a:schemeClr val="accent2"/>
                </a:solidFill>
              </a:rPr>
              <a:t>Το εμβόλιο του κατά Πνευμονιόκοκκου προφυλάσσει από το επικίνδυνο μικρόβιο, αφού μειώνει τον κίνδυνο να νοσήσει κανείς καθώς και τον κίνδυνο επιπλοκών κατά περίπου 80%!</a:t>
            </a:r>
            <a:br>
              <a:rPr lang="el-GR"/>
            </a:br>
            <a:endParaRPr/>
          </a:p>
        </p:txBody>
      </p:sp>
      <p:pic>
        <p:nvPicPr>
          <p:cNvPr id="260" name="Google Shape;260;p15"/>
          <p:cNvPicPr preferRelativeResize="0"/>
          <p:nvPr/>
        </p:nvPicPr>
        <p:blipFill rotWithShape="1">
          <a:blip r:embed="rId3">
            <a:alphaModFix/>
          </a:blip>
          <a:srcRect/>
          <a:stretch/>
        </p:blipFill>
        <p:spPr>
          <a:xfrm>
            <a:off x="10992544" y="14139"/>
            <a:ext cx="1145962" cy="1205061"/>
          </a:xfrm>
          <a:prstGeom prst="rect">
            <a:avLst/>
          </a:prstGeom>
          <a:noFill/>
          <a:ln>
            <a:noFill/>
          </a:ln>
        </p:spPr>
      </p:pic>
      <p:pic>
        <p:nvPicPr>
          <p:cNvPr id="261" name="Google Shape;261;p15"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5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6"/>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Λοιμώξεις του δέρματος</a:t>
            </a:r>
            <a:endParaRPr/>
          </a:p>
        </p:txBody>
      </p:sp>
      <p:sp>
        <p:nvSpPr>
          <p:cNvPr id="267" name="Google Shape;267;p16"/>
          <p:cNvSpPr txBox="1">
            <a:spLocks noGrp="1"/>
          </p:cNvSpPr>
          <p:nvPr>
            <p:ph type="body" idx="1"/>
          </p:nvPr>
        </p:nvSpPr>
        <p:spPr>
          <a:xfrm>
            <a:off x="2136648" y="2428868"/>
            <a:ext cx="5673864" cy="3667132"/>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a:t>Η ακεραιότητα του δέρματος μειώνεται με την ηλικία, γεγονός που επιτρέπει την ευκολότερη είσοδο παθογόνων μικροοργανισμών στο δέρμα</a:t>
            </a:r>
            <a:endParaRPr/>
          </a:p>
          <a:p>
            <a:pPr marL="320040" lvl="0" indent="-209550" algn="l" rtl="0">
              <a:spcBef>
                <a:spcPts val="700"/>
              </a:spcBef>
              <a:spcAft>
                <a:spcPts val="0"/>
              </a:spcAft>
              <a:buSzPts val="1740"/>
              <a:buNone/>
            </a:pPr>
            <a:endParaRPr/>
          </a:p>
          <a:p>
            <a:pPr marL="320040" lvl="0" indent="-209550" algn="l" rtl="0">
              <a:spcBef>
                <a:spcPts val="700"/>
              </a:spcBef>
              <a:spcAft>
                <a:spcPts val="0"/>
              </a:spcAft>
              <a:buSzPts val="1740"/>
              <a:buNone/>
            </a:pPr>
            <a:endParaRPr/>
          </a:p>
          <a:p>
            <a:pPr marL="320040" lvl="0" indent="-209550" algn="l" rtl="0">
              <a:spcBef>
                <a:spcPts val="700"/>
              </a:spcBef>
              <a:spcAft>
                <a:spcPts val="0"/>
              </a:spcAft>
              <a:buSzPts val="1740"/>
              <a:buNone/>
            </a:pPr>
            <a:endParaRPr/>
          </a:p>
        </p:txBody>
      </p:sp>
      <p:pic>
        <p:nvPicPr>
          <p:cNvPr id="268" name="Google Shape;268;p16" descr="https://drkyritsis.gr/wp-content/uploads/2023/03/DrKyritsis_derma.jpg"/>
          <p:cNvPicPr preferRelativeResize="0"/>
          <p:nvPr/>
        </p:nvPicPr>
        <p:blipFill rotWithShape="1">
          <a:blip r:embed="rId3">
            <a:alphaModFix/>
          </a:blip>
          <a:srcRect/>
          <a:stretch/>
        </p:blipFill>
        <p:spPr>
          <a:xfrm>
            <a:off x="10909475" y="17740"/>
            <a:ext cx="1262038" cy="1201460"/>
          </a:xfrm>
          <a:prstGeom prst="rect">
            <a:avLst/>
          </a:prstGeom>
          <a:noFill/>
          <a:ln>
            <a:noFill/>
          </a:ln>
        </p:spPr>
      </p:pic>
      <p:pic>
        <p:nvPicPr>
          <p:cNvPr id="269" name="Google Shape;269;p16"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7"/>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Έρπητας Ζωστήρα</a:t>
            </a:r>
            <a:endParaRPr/>
          </a:p>
        </p:txBody>
      </p:sp>
      <p:pic>
        <p:nvPicPr>
          <p:cNvPr id="276" name="Google Shape;276;p17"/>
          <p:cNvPicPr preferRelativeResize="0">
            <a:picLocks noGrp="1"/>
          </p:cNvPicPr>
          <p:nvPr>
            <p:ph type="body" idx="1"/>
          </p:nvPr>
        </p:nvPicPr>
        <p:blipFill rotWithShape="1">
          <a:blip r:embed="rId3">
            <a:alphaModFix/>
          </a:blip>
          <a:srcRect/>
          <a:stretch/>
        </p:blipFill>
        <p:spPr>
          <a:xfrm>
            <a:off x="2351585" y="1676377"/>
            <a:ext cx="7857629" cy="4419623"/>
          </a:xfrm>
          <a:prstGeom prst="rect">
            <a:avLst/>
          </a:prstGeom>
          <a:noFill/>
          <a:ln>
            <a:noFill/>
          </a:ln>
        </p:spPr>
      </p:pic>
      <p:pic>
        <p:nvPicPr>
          <p:cNvPr id="277" name="Google Shape;277;p17" descr="https://drkyritsis.gr/wp-content/uploads/2023/03/DrKyritsis_derma.jpg"/>
          <p:cNvPicPr preferRelativeResize="0"/>
          <p:nvPr/>
        </p:nvPicPr>
        <p:blipFill rotWithShape="1">
          <a:blip r:embed="rId4">
            <a:alphaModFix/>
          </a:blip>
          <a:srcRect/>
          <a:stretch/>
        </p:blipFill>
        <p:spPr>
          <a:xfrm>
            <a:off x="10917814" y="17740"/>
            <a:ext cx="1262038" cy="1201460"/>
          </a:xfrm>
          <a:prstGeom prst="rect">
            <a:avLst/>
          </a:prstGeom>
          <a:noFill/>
          <a:ln>
            <a:noFill/>
          </a:ln>
        </p:spPr>
      </p:pic>
      <p:pic>
        <p:nvPicPr>
          <p:cNvPr id="278" name="Google Shape;278;p17" descr="C:\Users\emakraki\Desktop\logo\7YPE new logo-2.png"/>
          <p:cNvPicPr preferRelativeResize="0"/>
          <p:nvPr/>
        </p:nvPicPr>
        <p:blipFill rotWithShape="1">
          <a:blip r:embed="rId5">
            <a:alphaModFix/>
          </a:blip>
          <a:srcRect/>
          <a:stretch/>
        </p:blipFill>
        <p:spPr>
          <a:xfrm>
            <a:off x="11372556" y="6401936"/>
            <a:ext cx="840331" cy="4818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50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8"/>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Twentieth Century"/>
              <a:buNone/>
            </a:pPr>
            <a:r>
              <a:rPr lang="el-GR" sz="4000"/>
              <a:t>Τι είναι ο έρπητας ζωστήρας;</a:t>
            </a:r>
            <a:endParaRPr/>
          </a:p>
        </p:txBody>
      </p:sp>
      <p:sp>
        <p:nvSpPr>
          <p:cNvPr id="285" name="Google Shape;285;p18"/>
          <p:cNvSpPr txBox="1">
            <a:spLocks noGrp="1"/>
          </p:cNvSpPr>
          <p:nvPr>
            <p:ph type="body" idx="1"/>
          </p:nvPr>
        </p:nvSpPr>
        <p:spPr>
          <a:xfrm>
            <a:off x="1881158" y="2000240"/>
            <a:ext cx="5429288" cy="4495800"/>
          </a:xfrm>
          <a:prstGeom prst="rect">
            <a:avLst/>
          </a:prstGeom>
          <a:noFill/>
          <a:ln>
            <a:noFill/>
          </a:ln>
        </p:spPr>
        <p:txBody>
          <a:bodyPr spcFirstLastPara="1" wrap="square" lIns="91425" tIns="45700" rIns="91425" bIns="45700" anchor="t" anchorCtr="0">
            <a:normAutofit fontScale="92500"/>
          </a:bodyPr>
          <a:lstStyle/>
          <a:p>
            <a:pPr marL="320040" lvl="0" indent="-320040" algn="l" rtl="0">
              <a:spcBef>
                <a:spcPts val="0"/>
              </a:spcBef>
              <a:spcAft>
                <a:spcPts val="0"/>
              </a:spcAft>
              <a:buSzPct val="59999"/>
              <a:buChar char="◻"/>
            </a:pPr>
            <a:r>
              <a:rPr lang="el-GR" sz="2400"/>
              <a:t>Ιογενής νόσος που προκαλείται από έναν ερπητοιό, τον ιό της ανεμευλογιάς- έρπητα ζωστήρα (</a:t>
            </a:r>
            <a:r>
              <a:rPr lang="el-GR" sz="2400" b="1"/>
              <a:t>VZV</a:t>
            </a:r>
            <a:r>
              <a:rPr lang="el-GR" sz="2400"/>
              <a:t>, Varicella Zoster Virus). </a:t>
            </a:r>
            <a:endParaRPr/>
          </a:p>
          <a:p>
            <a:pPr marL="320040" lvl="0" indent="-320040" algn="l" rtl="0">
              <a:spcBef>
                <a:spcPts val="700"/>
              </a:spcBef>
              <a:spcAft>
                <a:spcPts val="0"/>
              </a:spcAft>
              <a:buSzPct val="59999"/>
              <a:buChar char="◻"/>
            </a:pPr>
            <a:r>
              <a:rPr lang="el-GR" sz="2400"/>
              <a:t>Η νόσος είναι αρκετά συχνή ανάμεσα στα άτομα ηλικίας άνω των 50 ετών και η συχνότητα της αυξάνεται με την ηλικία. </a:t>
            </a:r>
            <a:endParaRPr/>
          </a:p>
          <a:p>
            <a:pPr marL="320040" lvl="0" indent="-320040" algn="l" rtl="0">
              <a:spcBef>
                <a:spcPts val="700"/>
              </a:spcBef>
              <a:spcAft>
                <a:spcPts val="0"/>
              </a:spcAft>
              <a:buSzPct val="59999"/>
              <a:buChar char="◻"/>
            </a:pPr>
            <a:r>
              <a:rPr lang="el-GR" sz="2400">
                <a:solidFill>
                  <a:srgbClr val="000000"/>
                </a:solidFill>
              </a:rPr>
              <a:t>Μπορεί να είναι μεταδοτικός</a:t>
            </a:r>
            <a:endParaRPr sz="2400"/>
          </a:p>
          <a:p>
            <a:pPr marL="320040" lvl="0" indent="-320040" algn="l" rtl="0">
              <a:spcBef>
                <a:spcPts val="700"/>
              </a:spcBef>
              <a:spcAft>
                <a:spcPts val="0"/>
              </a:spcAft>
              <a:buSzPct val="59999"/>
              <a:buChar char="◻"/>
            </a:pPr>
            <a:r>
              <a:rPr lang="el-GR" sz="2400">
                <a:solidFill>
                  <a:srgbClr val="000000"/>
                </a:solidFill>
              </a:rPr>
              <a:t>Ο έρπητας ζωστήρας μπορεί να οδηγήσει σε σοβαρές, μακροχρόνιες βλάβες.</a:t>
            </a:r>
            <a:br>
              <a:rPr lang="el-GR" sz="2400"/>
            </a:br>
            <a:endParaRPr sz="2400"/>
          </a:p>
        </p:txBody>
      </p:sp>
      <p:pic>
        <p:nvPicPr>
          <p:cNvPr id="286" name="Google Shape;286;p18" descr="shingles blisters bullae.jpg"/>
          <p:cNvPicPr preferRelativeResize="0"/>
          <p:nvPr/>
        </p:nvPicPr>
        <p:blipFill rotWithShape="1">
          <a:blip r:embed="rId3">
            <a:alphaModFix/>
          </a:blip>
          <a:srcRect/>
          <a:stretch/>
        </p:blipFill>
        <p:spPr>
          <a:xfrm>
            <a:off x="8239140" y="2857496"/>
            <a:ext cx="1804002" cy="1634458"/>
          </a:xfrm>
          <a:prstGeom prst="rect">
            <a:avLst/>
          </a:prstGeom>
          <a:noFill/>
          <a:ln>
            <a:noFill/>
          </a:ln>
        </p:spPr>
      </p:pic>
      <p:pic>
        <p:nvPicPr>
          <p:cNvPr id="287" name="Google Shape;287;p18" descr="https://drkyritsis.gr/wp-content/uploads/2023/03/DrKyritsis_derma.jpg"/>
          <p:cNvPicPr preferRelativeResize="0"/>
          <p:nvPr/>
        </p:nvPicPr>
        <p:blipFill rotWithShape="1">
          <a:blip r:embed="rId4">
            <a:alphaModFix/>
          </a:blip>
          <a:srcRect/>
          <a:stretch/>
        </p:blipFill>
        <p:spPr>
          <a:xfrm>
            <a:off x="10917689" y="17740"/>
            <a:ext cx="1262038" cy="1201460"/>
          </a:xfrm>
          <a:prstGeom prst="rect">
            <a:avLst/>
          </a:prstGeom>
          <a:noFill/>
          <a:ln>
            <a:noFill/>
          </a:ln>
        </p:spPr>
      </p:pic>
      <p:pic>
        <p:nvPicPr>
          <p:cNvPr id="288" name="Google Shape;288;p18" descr="C:\Users\emakraki\Desktop\logo\7YPE new logo-2.png"/>
          <p:cNvPicPr preferRelativeResize="0"/>
          <p:nvPr/>
        </p:nvPicPr>
        <p:blipFill rotWithShape="1">
          <a:blip r:embed="rId5">
            <a:alphaModFix/>
          </a:blip>
          <a:srcRect/>
          <a:stretch/>
        </p:blipFill>
        <p:spPr>
          <a:xfrm>
            <a:off x="11372556" y="6401936"/>
            <a:ext cx="840331" cy="48185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9"/>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Έρπητας ζωστήρα</a:t>
            </a:r>
            <a:endParaRPr/>
          </a:p>
        </p:txBody>
      </p:sp>
      <p:sp>
        <p:nvSpPr>
          <p:cNvPr id="295" name="Google Shape;295;p19"/>
          <p:cNvSpPr txBox="1">
            <a:spLocks noGrp="1"/>
          </p:cNvSpPr>
          <p:nvPr>
            <p:ph type="body" idx="1"/>
          </p:nvPr>
        </p:nvSpPr>
        <p:spPr>
          <a:xfrm>
            <a:off x="2136648" y="1600200"/>
            <a:ext cx="6623648" cy="4495800"/>
          </a:xfrm>
          <a:prstGeom prst="rect">
            <a:avLst/>
          </a:prstGeom>
          <a:noFill/>
          <a:ln>
            <a:noFill/>
          </a:ln>
        </p:spPr>
        <p:txBody>
          <a:bodyPr spcFirstLastPara="1" wrap="square" lIns="91425" tIns="45700" rIns="91425" bIns="45700" anchor="t" anchorCtr="0">
            <a:normAutofit fontScale="85000" lnSpcReduction="10000"/>
          </a:bodyPr>
          <a:lstStyle/>
          <a:p>
            <a:pPr marL="320040" lvl="0" indent="-320040" algn="l" rtl="0">
              <a:spcBef>
                <a:spcPts val="0"/>
              </a:spcBef>
              <a:spcAft>
                <a:spcPts val="0"/>
              </a:spcAft>
              <a:buSzPct val="59999"/>
              <a:buChar char="◻"/>
            </a:pPr>
            <a:r>
              <a:rPr lang="el-GR"/>
              <a:t>Εμφανίζεται απροειδοποίητα, με ένα ιδιαίτερα επώδυνο εξάνθημα που χαρακτηρίζεται από φυσαλίδες και συνήθως εμφανίζεται μόνο στη μία πλευρά του προσώπου ή του σώματος. </a:t>
            </a:r>
            <a:endParaRPr/>
          </a:p>
          <a:p>
            <a:pPr marL="320040" lvl="0" indent="-320040" algn="l" rtl="0">
              <a:spcBef>
                <a:spcPts val="700"/>
              </a:spcBef>
              <a:spcAft>
                <a:spcPts val="0"/>
              </a:spcAft>
              <a:buSzPct val="59999"/>
              <a:buChar char="◻"/>
            </a:pPr>
            <a:r>
              <a:rPr lang="el-GR"/>
              <a:t>Το εξάνθημα συχνά είναι αυτοπεριοριζόμενο</a:t>
            </a:r>
            <a:endParaRPr/>
          </a:p>
          <a:p>
            <a:pPr marL="320040" lvl="0" indent="-320040" algn="l" rtl="0">
              <a:spcBef>
                <a:spcPts val="700"/>
              </a:spcBef>
              <a:spcAft>
                <a:spcPts val="0"/>
              </a:spcAft>
              <a:buSzPct val="59999"/>
              <a:buChar char="◻"/>
            </a:pPr>
            <a:r>
              <a:rPr lang="el-GR"/>
              <a:t>Παρουσία νευρολογικών συμπτωμάτων στην περιοχή, κυρίως πόνου, για μεγάλο χρονικό διάστημα, μέχρι και χρόνια, μετά την εξαφάνιση του εξανθήματος.</a:t>
            </a:r>
            <a:endParaRPr/>
          </a:p>
          <a:p>
            <a:pPr marL="320040" lvl="0" indent="-320040" algn="l" rtl="0">
              <a:spcBef>
                <a:spcPts val="700"/>
              </a:spcBef>
              <a:spcAft>
                <a:spcPts val="0"/>
              </a:spcAft>
              <a:buClr>
                <a:srgbClr val="DD8047"/>
              </a:buClr>
              <a:buSzPct val="59999"/>
              <a:buChar char="◻"/>
            </a:pPr>
            <a:r>
              <a:rPr lang="el-GR">
                <a:solidFill>
                  <a:srgbClr val="000000"/>
                </a:solidFill>
              </a:rPr>
              <a:t>Ο πόνος μπορεί να είναι αφόρητος και διαρκεί από εβδομάδες μέχρι και χρόνια (μεθερπητική νευραλγία). </a:t>
            </a:r>
            <a:endParaRPr/>
          </a:p>
          <a:p>
            <a:pPr marL="0" lvl="0" indent="0" algn="l" rtl="0">
              <a:spcBef>
                <a:spcPts val="700"/>
              </a:spcBef>
              <a:spcAft>
                <a:spcPts val="0"/>
              </a:spcAft>
              <a:buSzPct val="59999"/>
              <a:buNone/>
            </a:pPr>
            <a:endParaRPr/>
          </a:p>
          <a:p>
            <a:pPr marL="0" lvl="0" indent="0" algn="l" rtl="0">
              <a:spcBef>
                <a:spcPts val="700"/>
              </a:spcBef>
              <a:spcAft>
                <a:spcPts val="0"/>
              </a:spcAft>
              <a:buSzPct val="59999"/>
              <a:buNone/>
            </a:pPr>
            <a:endParaRPr/>
          </a:p>
        </p:txBody>
      </p:sp>
      <p:pic>
        <p:nvPicPr>
          <p:cNvPr id="296" name="Google Shape;296;p19" descr="shingles blisters bullae.jpg"/>
          <p:cNvPicPr preferRelativeResize="0"/>
          <p:nvPr/>
        </p:nvPicPr>
        <p:blipFill rotWithShape="1">
          <a:blip r:embed="rId3">
            <a:alphaModFix/>
          </a:blip>
          <a:srcRect/>
          <a:stretch/>
        </p:blipFill>
        <p:spPr>
          <a:xfrm>
            <a:off x="8760296" y="3030871"/>
            <a:ext cx="1804002" cy="1634458"/>
          </a:xfrm>
          <a:prstGeom prst="rect">
            <a:avLst/>
          </a:prstGeom>
          <a:noFill/>
          <a:ln>
            <a:noFill/>
          </a:ln>
        </p:spPr>
      </p:pic>
      <p:pic>
        <p:nvPicPr>
          <p:cNvPr id="297" name="Google Shape;297;p19" descr="https://drkyritsis.gr/wp-content/uploads/2023/03/DrKyritsis_derma.jpg"/>
          <p:cNvPicPr preferRelativeResize="0"/>
          <p:nvPr/>
        </p:nvPicPr>
        <p:blipFill rotWithShape="1">
          <a:blip r:embed="rId4">
            <a:alphaModFix/>
          </a:blip>
          <a:srcRect/>
          <a:stretch/>
        </p:blipFill>
        <p:spPr>
          <a:xfrm>
            <a:off x="10929962" y="17740"/>
            <a:ext cx="1262038" cy="1201460"/>
          </a:xfrm>
          <a:prstGeom prst="rect">
            <a:avLst/>
          </a:prstGeom>
          <a:noFill/>
          <a:ln>
            <a:noFill/>
          </a:ln>
        </p:spPr>
      </p:pic>
      <p:pic>
        <p:nvPicPr>
          <p:cNvPr id="298" name="Google Shape;298;p19" descr="C:\Users\emakraki\Desktop\logo\7YPE new logo-2.png"/>
          <p:cNvPicPr preferRelativeResize="0"/>
          <p:nvPr/>
        </p:nvPicPr>
        <p:blipFill rotWithShape="1">
          <a:blip r:embed="rId5">
            <a:alphaModFix/>
          </a:blip>
          <a:srcRect/>
          <a:stretch/>
        </p:blipFill>
        <p:spPr>
          <a:xfrm>
            <a:off x="11372556" y="6401936"/>
            <a:ext cx="840331" cy="4818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Ας γνωριστούμε και ας συζητήσουμε…</a:t>
            </a:r>
            <a:endParaRPr/>
          </a:p>
        </p:txBody>
      </p:sp>
      <p:sp>
        <p:nvSpPr>
          <p:cNvPr id="133" name="Google Shape;133;p2"/>
          <p:cNvSpPr txBox="1">
            <a:spLocks noGrp="1"/>
          </p:cNvSpPr>
          <p:nvPr>
            <p:ph type="body" idx="1"/>
          </p:nvPr>
        </p:nvSpPr>
        <p:spPr>
          <a:xfrm>
            <a:off x="2738414" y="2357430"/>
            <a:ext cx="7715304" cy="2257428"/>
          </a:xfrm>
          <a:prstGeom prst="rect">
            <a:avLst/>
          </a:prstGeom>
          <a:noFill/>
          <a:ln>
            <a:noFill/>
          </a:ln>
        </p:spPr>
        <p:txBody>
          <a:bodyPr spcFirstLastPara="1" wrap="square" lIns="91425" tIns="45700" rIns="91425" bIns="45700" anchor="t" anchorCtr="0">
            <a:normAutofit lnSpcReduction="10000"/>
          </a:bodyPr>
          <a:lstStyle/>
          <a:p>
            <a:pPr marL="320040" lvl="0" indent="-320040" algn="l" rtl="0">
              <a:spcBef>
                <a:spcPts val="0"/>
              </a:spcBef>
              <a:spcAft>
                <a:spcPts val="0"/>
              </a:spcAft>
              <a:buSzPct val="60000"/>
              <a:buNone/>
            </a:pPr>
            <a:r>
              <a:rPr lang="el-GR" sz="3200" b="1">
                <a:solidFill>
                  <a:srgbClr val="548BB7"/>
                </a:solidFill>
              </a:rPr>
              <a:t>Για τις λοιμώξεις &amp; τις ιώσεις…</a:t>
            </a:r>
            <a:endParaRPr/>
          </a:p>
          <a:p>
            <a:pPr marL="320040" lvl="0" indent="-320040" algn="l" rtl="0">
              <a:spcBef>
                <a:spcPts val="700"/>
              </a:spcBef>
              <a:spcAft>
                <a:spcPts val="0"/>
              </a:spcAft>
              <a:buSzPct val="60000"/>
              <a:buNone/>
            </a:pPr>
            <a:r>
              <a:rPr lang="el-GR" sz="3200" b="1">
                <a:solidFill>
                  <a:srgbClr val="548BB7"/>
                </a:solidFill>
              </a:rPr>
              <a:t>                          …για την πρόληψή τους!</a:t>
            </a:r>
            <a:endParaRPr/>
          </a:p>
          <a:p>
            <a:pPr marL="320040" lvl="0" indent="-320040" algn="l" rtl="0">
              <a:spcBef>
                <a:spcPts val="700"/>
              </a:spcBef>
              <a:spcAft>
                <a:spcPts val="0"/>
              </a:spcAft>
              <a:buSzPct val="60000"/>
              <a:buNone/>
            </a:pPr>
            <a:endParaRPr sz="3200" b="1">
              <a:solidFill>
                <a:srgbClr val="548BB7"/>
              </a:solidFill>
            </a:endParaRPr>
          </a:p>
          <a:p>
            <a:pPr marL="320040" lvl="0" indent="-320040" algn="l" rtl="0">
              <a:spcBef>
                <a:spcPts val="700"/>
              </a:spcBef>
              <a:spcAft>
                <a:spcPts val="0"/>
              </a:spcAft>
              <a:buSzPct val="60000"/>
              <a:buNone/>
            </a:pPr>
            <a:r>
              <a:rPr lang="el-GR" sz="3200" b="1">
                <a:solidFill>
                  <a:srgbClr val="548BB7"/>
                </a:solidFill>
              </a:rPr>
              <a:t>                                     Τι γνωρίζουμε λοιπόν;</a:t>
            </a:r>
            <a:endParaRPr sz="3200" b="1">
              <a:solidFill>
                <a:srgbClr val="548BB7"/>
              </a:solidFill>
            </a:endParaRPr>
          </a:p>
        </p:txBody>
      </p:sp>
      <p:pic>
        <p:nvPicPr>
          <p:cNvPr id="134" name="Google Shape;134;p2" descr="https://www.reporter.gr/media/k2/items/cache/6c50ed426359b721eef88d101bf661d5_XL.jpg?t=20200331_124123"/>
          <p:cNvPicPr preferRelativeResize="0"/>
          <p:nvPr/>
        </p:nvPicPr>
        <p:blipFill rotWithShape="1">
          <a:blip r:embed="rId3">
            <a:alphaModFix/>
          </a:blip>
          <a:srcRect/>
          <a:stretch/>
        </p:blipFill>
        <p:spPr>
          <a:xfrm>
            <a:off x="1738283" y="4500571"/>
            <a:ext cx="2872299" cy="2083333"/>
          </a:xfrm>
          <a:prstGeom prst="rect">
            <a:avLst/>
          </a:prstGeom>
          <a:noFill/>
          <a:ln>
            <a:noFill/>
          </a:ln>
        </p:spPr>
      </p:pic>
      <p:pic>
        <p:nvPicPr>
          <p:cNvPr id="135" name="Google Shape;135;p2"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C8AA0D-56FF-4782-A4AE-86D358C051B6}"/>
              </a:ext>
            </a:extLst>
          </p:cNvPr>
          <p:cNvSpPr>
            <a:spLocks noGrp="1"/>
          </p:cNvSpPr>
          <p:nvPr>
            <p:ph type="title"/>
          </p:nvPr>
        </p:nvSpPr>
        <p:spPr/>
        <p:txBody>
          <a:bodyPr>
            <a:normAutofit/>
          </a:bodyPr>
          <a:lstStyle/>
          <a:p>
            <a:r>
              <a:rPr lang="el-GR" sz="2400" b="1" dirty="0"/>
              <a:t>Εθνική Επιτροπή Εμβολιασμών - Εθνικό Πρόγραμμα Εμβολιασμών Ενηλίκων 2025</a:t>
            </a:r>
          </a:p>
        </p:txBody>
      </p:sp>
      <p:sp>
        <p:nvSpPr>
          <p:cNvPr id="3" name="Θέση κειμένου 2">
            <a:extLst>
              <a:ext uri="{FF2B5EF4-FFF2-40B4-BE49-F238E27FC236}">
                <a16:creationId xmlns:a16="http://schemas.microsoft.com/office/drawing/2014/main" id="{9822A461-476A-4A56-A18C-6376C960A68B}"/>
              </a:ext>
            </a:extLst>
          </p:cNvPr>
          <p:cNvSpPr>
            <a:spLocks noGrp="1"/>
          </p:cNvSpPr>
          <p:nvPr>
            <p:ph type="body" idx="1"/>
          </p:nvPr>
        </p:nvSpPr>
        <p:spPr/>
        <p:txBody>
          <a:bodyPr/>
          <a:lstStyle/>
          <a:p>
            <a:endParaRPr lang="el-GR" dirty="0"/>
          </a:p>
        </p:txBody>
      </p:sp>
      <p:pic>
        <p:nvPicPr>
          <p:cNvPr id="4" name="Εικόνα 3">
            <a:extLst>
              <a:ext uri="{FF2B5EF4-FFF2-40B4-BE49-F238E27FC236}">
                <a16:creationId xmlns:a16="http://schemas.microsoft.com/office/drawing/2014/main" id="{93B401D7-69FC-438C-8B7F-CCE5C68FB2AD}"/>
              </a:ext>
            </a:extLst>
          </p:cNvPr>
          <p:cNvPicPr>
            <a:picLocks noChangeAspect="1"/>
          </p:cNvPicPr>
          <p:nvPr/>
        </p:nvPicPr>
        <p:blipFill>
          <a:blip r:embed="rId2"/>
          <a:stretch>
            <a:fillRect/>
          </a:stretch>
        </p:blipFill>
        <p:spPr>
          <a:xfrm>
            <a:off x="816865" y="1562469"/>
            <a:ext cx="10921940" cy="5066931"/>
          </a:xfrm>
          <a:prstGeom prst="rect">
            <a:avLst/>
          </a:prstGeom>
        </p:spPr>
      </p:pic>
    </p:spTree>
    <p:extLst>
      <p:ext uri="{BB962C8B-B14F-4D97-AF65-F5344CB8AC3E}">
        <p14:creationId xmlns:p14="http://schemas.microsoft.com/office/powerpoint/2010/main" val="3804034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2"/>
          <p:cNvSpPr txBox="1">
            <a:spLocks noGrp="1"/>
          </p:cNvSpPr>
          <p:nvPr>
            <p:ph type="title"/>
          </p:nvPr>
        </p:nvSpPr>
        <p:spPr>
          <a:xfrm>
            <a:off x="1696956" y="160338"/>
            <a:ext cx="81534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Twentieth Century"/>
              <a:buNone/>
            </a:pPr>
            <a:r>
              <a:rPr lang="el-GR"/>
              <a:t>Προστασία Δέρματος Ηλικιωμένων</a:t>
            </a:r>
            <a:endParaRPr/>
          </a:p>
        </p:txBody>
      </p:sp>
      <p:sp>
        <p:nvSpPr>
          <p:cNvPr id="322" name="Google Shape;322;p22"/>
          <p:cNvSpPr txBox="1">
            <a:spLocks noGrp="1"/>
          </p:cNvSpPr>
          <p:nvPr>
            <p:ph type="body" idx="1"/>
          </p:nvPr>
        </p:nvSpPr>
        <p:spPr>
          <a:xfrm>
            <a:off x="229875" y="1643050"/>
            <a:ext cx="9620700" cy="3786300"/>
          </a:xfrm>
          <a:prstGeom prst="rect">
            <a:avLst/>
          </a:prstGeom>
          <a:noFill/>
          <a:ln>
            <a:noFill/>
          </a:ln>
        </p:spPr>
        <p:txBody>
          <a:bodyPr spcFirstLastPara="1" wrap="square" lIns="91425" tIns="45700" rIns="91425" bIns="45700" anchor="t" anchorCtr="0">
            <a:normAutofit/>
          </a:bodyPr>
          <a:lstStyle/>
          <a:p>
            <a:pPr marL="320040" lvl="0" indent="-374650" algn="l" rtl="0">
              <a:spcBef>
                <a:spcPts val="700"/>
              </a:spcBef>
              <a:spcAft>
                <a:spcPts val="0"/>
              </a:spcAft>
              <a:buSzPts val="2600"/>
              <a:buFont typeface="Twentieth Century"/>
              <a:buChar char="◻"/>
            </a:pPr>
            <a:r>
              <a:rPr lang="el-GR" sz="2600"/>
              <a:t>αποφυγή χρήσης αλκοολούχων και αντιβακτηριακών προϊόντων  </a:t>
            </a:r>
            <a:endParaRPr sz="2600"/>
          </a:p>
          <a:p>
            <a:pPr marL="320040" lvl="0" indent="-374650" algn="l" rtl="0">
              <a:spcBef>
                <a:spcPts val="700"/>
              </a:spcBef>
              <a:spcAft>
                <a:spcPts val="0"/>
              </a:spcAft>
              <a:buSzPts val="2600"/>
              <a:buFont typeface="Twentieth Century"/>
              <a:buChar char="◻"/>
            </a:pPr>
            <a:r>
              <a:rPr lang="el-GR" sz="2600"/>
              <a:t>Κατά το μπάνιο χρήση απαλού σφουγγαριού, στέγνωμα με πετσέτα πετσέτα, χωρίς τρίψιμο.</a:t>
            </a:r>
            <a:endParaRPr sz="2600"/>
          </a:p>
          <a:p>
            <a:pPr marL="320040" lvl="0" indent="-374650" algn="l" rtl="0">
              <a:spcBef>
                <a:spcPts val="700"/>
              </a:spcBef>
              <a:spcAft>
                <a:spcPts val="0"/>
              </a:spcAft>
              <a:buSzPts val="2600"/>
              <a:buChar char="◻"/>
            </a:pPr>
            <a:r>
              <a:rPr lang="el-GR" sz="2600"/>
              <a:t>Ενυδάτωση  μετά το μπάνιο καθώς και κατά τη διάρκεια της ημέρας σε περίπτωση ανάγκης</a:t>
            </a:r>
            <a:endParaRPr sz="2600"/>
          </a:p>
          <a:p>
            <a:pPr marL="320040" lvl="0" indent="-374650" algn="l" rtl="0">
              <a:spcBef>
                <a:spcPts val="700"/>
              </a:spcBef>
              <a:spcAft>
                <a:spcPts val="0"/>
              </a:spcAft>
              <a:buSzPts val="2600"/>
              <a:buFont typeface="Twentieth Century"/>
              <a:buChar char="◻"/>
            </a:pPr>
            <a:r>
              <a:rPr lang="el-GR" sz="2600"/>
              <a:t>Προστασία από τον ήλιο (καπέλο, αντιηλιακή προϊόντα )</a:t>
            </a:r>
            <a:endParaRPr sz="2600"/>
          </a:p>
          <a:p>
            <a:pPr marL="320040" lvl="0" indent="-374650" algn="l" rtl="0">
              <a:spcBef>
                <a:spcPts val="700"/>
              </a:spcBef>
              <a:spcAft>
                <a:spcPts val="0"/>
              </a:spcAft>
              <a:buSzPts val="2600"/>
              <a:buFont typeface="Twentieth Century"/>
              <a:buChar char="◻"/>
            </a:pPr>
            <a:r>
              <a:rPr lang="el-GR" sz="2600"/>
              <a:t>Προσοχή σε ερεθισμούς και εξανθήματα</a:t>
            </a:r>
            <a:endParaRPr sz="2600"/>
          </a:p>
          <a:p>
            <a:pPr marL="320040" lvl="0" indent="0" algn="l" rtl="0">
              <a:spcBef>
                <a:spcPts val="700"/>
              </a:spcBef>
              <a:spcAft>
                <a:spcPts val="0"/>
              </a:spcAft>
              <a:buNone/>
            </a:pPr>
            <a:r>
              <a:rPr lang="el-GR" sz="2400"/>
              <a:t>                                                                </a:t>
            </a:r>
            <a:r>
              <a:rPr lang="el-GR" sz="1800"/>
              <a:t>  (Yagodina et al., 2022)</a:t>
            </a:r>
            <a:endParaRPr sz="1800"/>
          </a:p>
        </p:txBody>
      </p:sp>
      <p:sp>
        <p:nvSpPr>
          <p:cNvPr id="323" name="Google Shape;323;p22"/>
          <p:cNvSpPr/>
          <p:nvPr/>
        </p:nvSpPr>
        <p:spPr>
          <a:xfrm>
            <a:off x="1679575" y="5380675"/>
            <a:ext cx="8274000" cy="1477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800" b="1" i="1">
                <a:solidFill>
                  <a:schemeClr val="accent2"/>
                </a:solidFill>
                <a:latin typeface="Twentieth Century"/>
                <a:ea typeface="Twentieth Century"/>
                <a:cs typeface="Twentieth Century"/>
                <a:sym typeface="Twentieth Century"/>
              </a:rPr>
              <a:t>Είναι σημαντικό να έχετε υπόψη ότι αυτές είναι γενικές κατευθυντήριες αρχές και οι ατομικές ανάγκες και προτιμήσεις μπορεί να διαφέρουν. Συνιστάται να συμβουλευτείτε έναν ιατρό ή έναν δερματολόγο για προσαρμοσμένες συστάσεις βασισμένες στις ατομικές σας ανάγκες και προβλήματα δέρματος.</a:t>
            </a:r>
            <a:endParaRPr/>
          </a:p>
        </p:txBody>
      </p:sp>
      <p:sp>
        <p:nvSpPr>
          <p:cNvPr id="324" name="Google Shape;324;p22" descr="data:image/jpeg;base64,/9j/4AAQSkZJRgABAQAAAQABAAD/2wCEAAoHCBUWEhgVFhYZGBgYFRgaGBkYGBERGBgYGBgZGRgYGBgcIS4lHB4rIRgYJjgmKy8xNTU1GiQ7QDs0Py40NTEBDAwMEA8QHxISHzQrISs0NDQ0NDQ0NDQ0NjQ0NDQ0NDQ0NDQ0NDU0NDQ0NDQ0NTQ0NDQ0NDQ0NDQxNDQ0NDQ0NP/AABEIALcBEwMBIgACEQEDEQH/xAAcAAABBQEBAQAAAAAAAAAAAAAEAAIDBQYHAQj/xAA5EAACAQIEBAIIBQQCAwEAAAABAgADEQQSITEFQVFhBnETIjKBkaGx0RRCUsHwB2Jy4RUjksLxJP/EABoBAAMBAQEBAAAAAAAAAAAAAAACAwEEBQb/xAArEQACAgEDAwMEAQUAAAAAAAAAAQIRAxIhMQRBURMiYQUycaGBFCNCkfD/2gAMAwEAAhEDEQA/AKipwUYiiKyspc6+rb+eYmbrUWRsrCxH80l1R4rSWz0x6NibOi3CN0ZR+U35QnGZK62OjcjJttfg+rzdG86c41q+DNT0R1aiyNlYTwTTx2nF0xCJ0vPYpgpW4mjaC03IMuqqXErK9Gxl4StUzmywp2grD1jLGliT1lCjwpK8aUSXJosJitd5qsBihYaznNKqby5wuOYCTcTJROh08Wp5wpHvMNhcWxM0vD8TteLRNqi6AijUqXEcIGCJiQT0iMNQCABKiSqIKlWEo0AJbSNkkgMdACJUkirPSJ6sAIa1EGUXEsBmB0mkaDV6YMAOe1aDobEXEYHHNZr8TgweUBfho6RjDPHIeUjNBDsZeVOFDpBKnCzALABRa1g2kgq8OvuLywPD2EacO46zQKd+FDpBanB16S/LuNxGmt1WbqYGa/4YRTSekTpFN1sKMvhcEMtiNeXW/KG06hUlW0I0IOk2OCw9FHHqgHS0wviLiBOMqnb18v8A4gL+050mz7h54dPVKl5LP8P6ZGH5lFx9pSie4bipQ3B338pJXsTnXZtfIzdLR53XvHlfqQ57jBHARgkizGechZYJjE0h4EZVp3EIypmTjaooFGsJpU46tQsbySi06nK1scWmnTCqFOWeFoCV1JpY0atpGTY9Wi8wtJRLbDJ0mWTGES54Vi2c2AvbUnkB1J5Rbrkm4N8Gmw4MJDgSLDNTGjOT/iP3M8rJTJ0dwPJCfrM1x8h6E/B5WxIkCZmMPwnBQ4zK+Y/pYZfmDJ/w2XQixjJ2SlFxdMGSnaEI08FMk2hVKhbeBgkEdaSaCIawAeiTx0tJKce6wAGg9Z5JiCRK9qlzAD1jeNIkqiIiaYRZRI3QdJIxjSYAQmiIx8KJIzRueAAr4EHlB34aOkss89zQsCn/AOJHSKXOaKbYHK/+Vc2zMSRsecz3EsUWqs3MsTDhvKesLufOPjSs+g+o55yxxjfcSsbEy44TWzLlP86SqqrlXzk/DXswmzSaZxdM3HKovuqf8lyBJFnrjXz1+M9UTlZaUdMmn2HLHARKI8CKBBVo3lfVp5ZcgQfF0tI8J06J5MdqwDD1NZYI8qF9Vpd8JyXzuLqNl5E9+0tOkrIYoSnLTHkKwmAd1LhSEHtOdFH3PYQ2piMi5V0XkOZ/ubv9IsbxN3W2yrso0A90qDicwnK25/g9fD0qxK5chJ4w40ud9ZMnFWOobXzlHir77R+EKAEszBrerlAIOuuYRnjjVl0k+xrsD4tqJ6pIZdiCBqPOH0vFzqQEF0J9l/8AsX3HQj4zGfhKj+wM4OxW1yO67iajg3g7Emk1RgoYKSlMsCzHlmtoPj8IrjtsyGTHhW8klZYYjjDpVJB3ynkSMyg2v2vLDD+IybZnHkVvf3zA1sTUDkMtnB9dXBVr+R2k6Yp7ZwjZQbFgGsD57REpLhiT6bG+UdPp4tKlsjWa2oN8v+pLTJ7HuCGHxE5xhONsmqPrzvrfrvJjx6oSpU2N909T6SiyNco4sn05/wCLOnU2kpMr8DWLU0Y7sik+ZAhSvLLc81qnQqtK8rq+GtrLRXjaiAwFKcNPC8IxFGV7sQZphI5kZaLPI3MAPHMjvHZSeUeuHY8oAQExBoScIRvPEorzMDaIs0UL9EnWKAUcVfTWVai5J6kyzxrWQkfy8rMMdJSHDZ7nWV6sY/FjcWdhJMIdR5yOuLmSURHf2nHC/Ws0jDRT2iWXnCeCGthS49oAlfdKTKQSDoQbEd5w2m2jv6lJZHQ9RHgRqx4iskOUTysnqx6x1QaTE9wMxjTZpYYN7KPifKAY5LuB1Mskuuq8uU65P2pG9CqnKb4WwZVq/p1vIClx/BIsp1ZN/wAyfus8p1mY3H2kUq4O2U/duethSATfXlIaNInQ6Eb3lhSqciI5Kq8xr3hbNU1YPRrMjXU2I+c2PhjxSwYK+8y9Q0ythv16eUgpvlcG2nv3itXuuR5xjmjpaOycR4TRxqB8oDrqj2BPkeqyjxXHzhT6FlykWuMose69u8F8OeIkCGmzZWI9Vr3APQjkJPxvEUMWgp1LpVW4WotmXyIJBKnTTfSJKm07pnDjjPG/Tyq4dvj5IsVxDAYkA1KYV/1L/wBbH4b+8Q7hXC8ELFWueQdlK/IC/vmFqeG8Trem5sxXMAWBKm2nbvIvwOIpmzq69LhhHp88lHhxyWmM2l4s6840vpbsR8pGlWYrgFGs1RWbMEU3N72Ntrd5pw+spGTa4PE6jFHFKlKy0FSe+lgK1I5aTt2EYgTVqwMAekWOgllSwVt4SlICBtFPT4eTvCaeAAlgVjTMsKBlwyiOygcpKZG80wq+KVrEDrAEsdY/xHoof9Jv8IBhMWjC6tcGBTS3G0H5B/LxSP0y9Z7NFpnIuE4J8QjoouVXN8DaViUmRyrCx76Tpf8ATvgbUab1Kgys4ACncKNdfOWHifwmldSyDK41BHPzja0m12PY9JzjGT+5L/ZymphyNY6jT1EKxNXITTdbMpsZHhnBMZt0UjjxeoqZ1r+nzA0Mh5Eyl8Z8HNOp6RR6re1bkesf4GxmVivkZ0LGYJK1OxANxOFr3MfrY6Mt9mcWWSCaDifhSojn0YuvQ7iU9bBVENmRh7iRC0zmsiWeudI1rjcEe4wZmdzlRSx7TYqwckgP0V6hbko+Zk2aw8o80GQFHFmvdh9BC6OUqOspKVHo4cDjiV99wMPY5gLLse3fyj1pDMGXrt9pf8K4OcSbAWW+rEGw7ADczYcN8N4eiPVRWP6nGY+4HQe6T12Ty5I41pe5znJmBIUnyBMYvD3cew9x/Y/2nZaPRQPha0LWg3O/0jRs4JdTXb9nEV4TX39DU88lT7Q2jw2oFs1J7He6P9p2f0e1o4jS/TtrHcbMXXyXb9nEv+Br2L0VLhd12Ye7mJecG4XVezMjqdPa0XTRjfmLzpuIwtOoLOiOP70RvqJDheGUKZ9SnTS/JRl+VrRXC+Rp/UJSjVbgtOoFVVveygX62Frxr1gZclAeQHcG+nlHMg/+aSiPMabdszlR7z2jhi3lLevhUdr2sR2385KtMLpNFoEpYMCThLSUxtoAMMURYdYs46wATSNo9mEY0AIzI2krCRkQAq+L4bPTI7Tl+K4BiUclCbXNrEidgZZBUwq9ID48rx8HIfwuP6v8Yp1b8KvSKFlf6l+EOpUrQjJFTYGTMIp6jlucj/qbwnI61lHtaGZDB3ABO07H43wIq4VxbUC4905FhV9UqZVP20KsX91TXdftGr4DiwjBr6ETf4DxCpUAGcdwGIKkodjtNDwd2zHXS858kKdo9HLGPUwUuGtmvk6xh8YrakXkz06TbgTJ4bHBF1MCxniUKbAyKbZxf0cpSqJrMZhqCqSQnvAmLfiCJUbKFHlaVmN487jcyoLkm5MfTJ8nb030+MXcuT3HVi9R2J3YmF8C4c1Z9fVRfab/ANV7/SQcPwDV6q015+0f0jmZ0TDYJKaKiCwUfE8ye5mzaSpDdVmUPbHkJwQRECouVVFh1PnPcVxBV6jTyklAhRtKXjK89pDejydpS3L/AIXxFGHtWl4nEAwsSG8tDOccOUlR5298MfHshyjQ9eceORrYlkwRb2OhiuhWxNr8ucpsXVenUy5iVOx+8zGD4uxtc6y3q4svTsdxt5iM8lol6Ol7gGN8RvSqMjg2IuCNdeoMdQ8Su4IQ+yL62257ypxmKV8jtawco/OwZbgwWnXFMggDS4I8r3t7j8oup+SyhFrg0KeIbizi3uvYnkbwHG8ZVTYaX2ZWYWP+PODVcYjC5AI2v23Hwldi66nS2xOvabbCMI3wWWG8TVkPtlhNFwfj7VHAbY9dN5z7BKC1z1lpwviKq1u1x2tNUmmbkxxa43OoMdzBKlfvIsJj1dUufaHzEKfBjcToTs8tpp0wT0g6zxnHWKpQ5SA4YzQ2JfSdDHpiOsAeky6yNKxJtzmX5NrwXd9LyM7R1NLIJ4200wiiqT0jWNq7wAjyxT28UAIkE9apyglDEXjK+KAYDrFPcrc9x5zIVPMTkPFcEadRhbS5tOt1zcXmH8U0wVJ5xovcvjSexi8OtzNBRxWSnYbylwgAPvhjNNmrOrpYpQt8hBxjkasZHeQZ4hUk9J1RnFBAEmwmHao4RBdj8u57SHC03qOEQXYnT7ntOhcF4QuGTq7e037DtFnLSvkln6qOOO3ITwfhaUECjVjYs3U/aWip2jaFO/kZPe385SHO7PCyZHJtvkawF7cjBcXhlfcQspfn74zEuAL9vpNeyJJ7lSKSojJy116HcSnxz3JPMAGP4rjLs2Xna/3lRVre0b/kiJWXXlk1GtZjbrCqnFipCnn/APT9JS06tlBJsNTeA4ivmcvyAt5D7mUULCXIccbmVx1yfS0h/GkkA/oF/PWD4ZWILAalhYeU8xNEKylmCgDW51t5bnntKKCugYVTxBIt2iatf4TR8D8ItWpLV9IERxdfVYsVva9ja17aTQUvBeGVSGzuxFs2fKR3AG03QRlmjF02czGIOawNgo18+nujaeLIN+ui/uZdeIvDBwyZy4ZC2VWAa97EgOoFgTbe9pk0Qu12J0GgBjqCZaMlJWt0dL4BjQ9MIdzquvPlb6TRYPjDp6p9Yd95yzhuLZHUjkdJvvTh1Vx+dQT/AJc/v75LeLIZoI0qcUptuCJJ+LpW0MzCP3k6uesopWcco0XT4xAN7ytfGLmsi27wZ1PMwVzbaa2JRp8JUulo9oNw1CtMCFOIxhEOs8cayRBGPvACOKK8UAMlh8bK7jfEspDA7GBYDEXBPaVnE62amT3mqO59DHdmwwHEg9PflKHj7XDeUp+D48r6pMJ4tibqfKbpqRRe12Zc1LEyZashtc3kgjNIjjyO3uShpJSUswVRck2AEgWbLwtw7IM7D1jtfkJObUVZaWao2XPh3hQw6BjYu256dhLpAW7a/KDJraWNFLCce8nbPPnkbdvkfSQ2sY8obbx19AY2q3TaNpIOVjHey/zlKviOM9XTmJLxSsQht0lF6e9ME72ivcpFdwKuPVPeAYpTlIHMgQl3Jv8AzeVfiDHZFyL7bfIdY8IuUkkPKSjG2QY6pchV9ldPM8zG5yRlAFt9v2Ez6Yll2JELp8UcdD7j+xnY8LS2ILqYvm0WzpUcWucvQafSQ1cKE1YZmPspuT3boJZ+HqtXEl0pqM6Jm3JJ12W97GA4imbm+bNezA6EHmCN7yW6dM6YSjJWnZrfCXih0CpVa6aKAbCx2Fuk6OGBAI1BFx75wNKRzC2wIPznZPC+JL4VCdxpDhnN1eKKWpfyGcUwSVqT0nF1cW7g7hh3BsZw3GI1KoaZGqkg3BBGvOdyxeJVEZ3IVVBZidAAJxXFY41671m3diSOnIAdgABGQvSN012HYBmZgCLe+azA8QWnTWm+hH1IH8+MzvC6N6gtsNT9v298vMRhi9Uoq5jsAOemshke50SruWiYpDsw+MmTEDrBsL4RA9ao5B/Sht8TLSnwaiv5b+ZJmxizjnON7EFTGIBqw+MA/wCTDOFTXXeXDcOondFntPh9JTdUA8tI+lktSL3BPdB5SVm3geGxSAWOkIZtI4hIrRjRrnSOLQAZaKRmrFAU4vwXFkkr2kuKFkYSi4ZiclRWOwOvlNBxe242YXEs1Uj3cU9SspUexhNSuWW3XSAk6x1NtR5xqGlPYuzwc+hzDfeU63vbnNngMUr07dpBhuGItQva9zpITlp5PKxylKbQPwXg9rO415LNTg1g1FNZY4VJySbk9zqulQfh1AhecAQBVhBAtGSojKVsmFS+nKB18SBpfWR4iraU+IxPrjXnFY8UPxeKOo5SqFTS0m4hihaw6wAPMUR0yWvUCAsdpmsWc7l23Py7STiuOLvlB9VfmYGKk6scHFX3ElJPYiqYWQNhYd6SK8spNE3jjI139K6VqlVugUfWdCx/C6FbWpTVja2a2Vv/ACGswn9NmHpKg7KfrOh5vvJSdyZGdwl7WYrivhB1a9H116EgMv7Ed5qeA4NqFAI1sxNzbW1+UMU/eC8Ux60aT1X2RS1trnZVHckge+YopMHmnNKDML/UTjJeoMMh9RLM9vzORdVPYAg+Z7TJYejduh7SR8W9ao7tq7uWaw2J6DpJ1QKN9B7bdf7BCTrY9FRUIpL/AJltw1PWVV6gD+5zoT5AH4mdB4JgBTptVIu7sbdgOQmX8H4AvU9IRZaYNv8AI3yj9/hNxSb/AKyn5lOnkecVR3s4s899KAK9TXqegg5znZPjLzDYAAX5wj8KI5zGWdag/KJA+IYbqRNe2GHSMq4BG5TKCzJDGA/7hOFx2U9V5jpCeI8EB1XQ9pQtTdHyNvyPWZuhtma5muARsZ650gXDwfRrfvCa59WMTGqIp6GigB86S7weIz0ih3XVfLpKQwnBVsrAzpas9LDLTKiRt4+jTLGwk74cs/q7HWX3DsGqDv1k5zUUdMpJIk4RhGRdTqZcIshpiF05xybk7Zy2o8BFEQtK1oCa1pC+JvzmJCtl0MSpjXxFhvKf01hIquK03msEkHVq5N9ZUYgjNe+08OK7ypxOKNyIRibZLWqZm8jA+I4zKuUbn5SM1wq3MqKtUsSTzlYwtmSlSETPLzy8RM6CNnuaPDyK89BhRqkbP+nVe2JYfqT6H/c6Zm+c474RxGTEof7rH36fadfVvp9ZGX3MXMtkyUNeZn+oBb8G1tvSJm/xuf8A2yzSIfkJFi8KlSm1NxmV1IYbaHvyMCeOWmSl4OK4fDguAPtJ6TZ6gRfYU6d7bsfnadF4V4So0amfMz9FcIR79PWhCeFcMlRaiKVIa+S90vy0IvYHW15js7JdTAtOGYcUqCJaxsC1v1HU3+nulHj+MFcZZTYgWHQ9QZo6x1A7TmfHmYV2PNWJvMlstjmxLXJ2dS4Zxqm4Cscj9DsfIy0LiciwXF1ayvo3fn5GXWH4k6+y5t0b1h84ql5CeJrg6HmkD1rHaZKl4irDcI3xEe3iap+hPiY1onpZqXNxKLjaICrswXKb9z2A5ymxPiKsfzKn+I1+cz+I4gXqAZi7E7k3tNsNLN7hquZQbWB2HQcpLXbQQXBH1FHYSZmu3kPrNEH3ikOcRQA+fiIdgcAzm+wh2C4XzaXFOiBoseeWtkeio1uzzD0AoAEPprIkoyYNbScz3BysI5T2nX5QQ1eUaW5iakIwx3g1RrSB6xg714JGBf4nlB3r6wKq8GNY3jqIWHVcToZXs9zfnGvUvPMN7VzyjxiNBOUqLzCcJDLdtzy6T2r4dU7CR0cbbnLCjxHvNpo7tEKqilreG2G0Cq8EqCbWnjgZL6ZDyhqZOXTwfY50/Dag/LImwrjdTOkGmh5Rj4RD0ja2TfSR7MwfCmZah0IO48xOy8KxIekjj8yj5CYXiGARULi2ktPBnEfVekT7JzL5H/clJ+6xM+HTi/Bs7/Mz3NvIVfXyEcraDzmnmkp3AjjqRIle5jqb6mACAuxmW47wcuWdd9reU1FNvVv1uY2ml115zHubGTi7RyDE0ir5XBBHWOGJdPZc26HUTomP4SlR/WUHQ+cocZ4TAPqki5/3McTpjmi17jPJxar0B+IjW4vVOyj5mWbeHKgu381klPw84GvYfHT94V8A5xKP0lV/aawvsNJfcD4ccwNuf0ljhuAAMM3Ifz6S+oYYI1gNgP3m0SlNdgmkuUAdJ7nFr9SYqh9U/D4ym8TY70OFdhobADzOgmkgTF+LKKOyXvlNtIpyipiySdYpf0kbsbIdI+i0UU5DvZOasierFFBCsgNWetUNooporITWgFSrrPIo8QZH6U3kVR9Yoo6MYwPpErxRR4l8JMtaTJiTFFNZe2FJjDCUx5nsUVoZNhFPHQn8ZpPIorGsgx+KvTYdpXYDGmnVSoNtM3dTvFFFkthZbxdnSaNe6/5H5QlKvrHtb7xRRI8HjT5JKdTTz1nqv6jHmb2nsUYUexsg8o9TZYooAD0Rdrx2JXTvbT36RRQAhcDQdSPv+08cC4FuZMUUAPaRGp6mNVrs3w/nxiigAsRoB/kPlr+0y39Qm/8Axn/IfWKKNHlAcyoYPMoa+9/kbRRRTptgf//Z"/>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pic>
        <p:nvPicPr>
          <p:cNvPr id="325" name="Google Shape;325;p22" descr="https://encrypted-tbn0.gstatic.com/images?q=tbn:ANd9GcRwN1QVDsxo0kWAjafRQ041Eey6p4K1y0WHBg&amp;usqp=CAU"/>
          <p:cNvPicPr preferRelativeResize="0"/>
          <p:nvPr/>
        </p:nvPicPr>
        <p:blipFill rotWithShape="1">
          <a:blip r:embed="rId3">
            <a:alphaModFix/>
          </a:blip>
          <a:srcRect/>
          <a:stretch/>
        </p:blipFill>
        <p:spPr>
          <a:xfrm>
            <a:off x="9850362" y="2464645"/>
            <a:ext cx="2143125" cy="2143125"/>
          </a:xfrm>
          <a:prstGeom prst="rect">
            <a:avLst/>
          </a:prstGeom>
          <a:noFill/>
          <a:ln>
            <a:noFill/>
          </a:ln>
        </p:spPr>
      </p:pic>
      <p:pic>
        <p:nvPicPr>
          <p:cNvPr id="326" name="Google Shape;326;p22" descr="https://drkyritsis.gr/wp-content/uploads/2023/03/DrKyritsis_derma.jpg"/>
          <p:cNvPicPr preferRelativeResize="0"/>
          <p:nvPr/>
        </p:nvPicPr>
        <p:blipFill rotWithShape="1">
          <a:blip r:embed="rId4">
            <a:alphaModFix/>
          </a:blip>
          <a:srcRect/>
          <a:stretch/>
        </p:blipFill>
        <p:spPr>
          <a:xfrm>
            <a:off x="10929962" y="54908"/>
            <a:ext cx="1262038" cy="1201460"/>
          </a:xfrm>
          <a:prstGeom prst="rect">
            <a:avLst/>
          </a:prstGeom>
          <a:noFill/>
          <a:ln>
            <a:noFill/>
          </a:ln>
        </p:spPr>
      </p:pic>
      <p:pic>
        <p:nvPicPr>
          <p:cNvPr id="327" name="Google Shape;327;p22" descr="C:\Users\emakraki\Desktop\logo\7YPE new logo-2.png"/>
          <p:cNvPicPr preferRelativeResize="0"/>
          <p:nvPr/>
        </p:nvPicPr>
        <p:blipFill rotWithShape="1">
          <a:blip r:embed="rId5">
            <a:alphaModFix/>
          </a:blip>
          <a:srcRect/>
          <a:stretch/>
        </p:blipFill>
        <p:spPr>
          <a:xfrm>
            <a:off x="11372556" y="6401936"/>
            <a:ext cx="840331" cy="48185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3"/>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Πρόληψη ξηροστομίας </a:t>
            </a:r>
            <a:endParaRPr/>
          </a:p>
        </p:txBody>
      </p:sp>
      <p:sp>
        <p:nvSpPr>
          <p:cNvPr id="334" name="Google Shape;334;p23"/>
          <p:cNvSpPr txBox="1">
            <a:spLocks noGrp="1"/>
          </p:cNvSpPr>
          <p:nvPr>
            <p:ph type="body" idx="1"/>
          </p:nvPr>
        </p:nvSpPr>
        <p:spPr>
          <a:xfrm>
            <a:off x="114950" y="1666600"/>
            <a:ext cx="11972700" cy="3991200"/>
          </a:xfrm>
          <a:prstGeom prst="rect">
            <a:avLst/>
          </a:prstGeom>
          <a:noFill/>
          <a:ln>
            <a:noFill/>
          </a:ln>
        </p:spPr>
        <p:txBody>
          <a:bodyPr spcFirstLastPara="1" wrap="square" lIns="91425" tIns="45700" rIns="91425" bIns="45700" anchor="t" anchorCtr="0">
            <a:normAutofit fontScale="85000" lnSpcReduction="20000"/>
          </a:bodyPr>
          <a:lstStyle/>
          <a:p>
            <a:pPr marL="320040" lvl="0" indent="-320040" algn="l" rtl="0">
              <a:spcBef>
                <a:spcPts val="0"/>
              </a:spcBef>
              <a:spcAft>
                <a:spcPts val="0"/>
              </a:spcAft>
              <a:buSzPct val="59999"/>
              <a:buNone/>
            </a:pPr>
            <a:r>
              <a:rPr lang="el-GR"/>
              <a:t>Η ξηροστομία είναι μια κοινή πρόκληση για πολλούς ηλικιωμένους.</a:t>
            </a:r>
            <a:endParaRPr/>
          </a:p>
          <a:p>
            <a:pPr marL="320040" lvl="0" indent="-320040" algn="l" rtl="0">
              <a:spcBef>
                <a:spcPts val="700"/>
              </a:spcBef>
              <a:spcAft>
                <a:spcPts val="0"/>
              </a:spcAft>
              <a:buSzPct val="59999"/>
              <a:buNone/>
            </a:pPr>
            <a:r>
              <a:rPr lang="el-GR" b="1" u="sng">
                <a:solidFill>
                  <a:schemeClr val="accent2"/>
                </a:solidFill>
              </a:rPr>
              <a:t>Μέτρα Πρόληψης</a:t>
            </a:r>
            <a:endParaRPr/>
          </a:p>
          <a:p>
            <a:pPr marL="320040" lvl="0" indent="-303466" algn="l" rtl="0">
              <a:spcBef>
                <a:spcPts val="700"/>
              </a:spcBef>
              <a:spcAft>
                <a:spcPts val="0"/>
              </a:spcAft>
              <a:buSzPct val="59999"/>
              <a:buChar char="◻"/>
            </a:pPr>
            <a:r>
              <a:rPr lang="el-GR"/>
              <a:t>Επαρκής ενυδάτωση</a:t>
            </a:r>
            <a:endParaRPr/>
          </a:p>
          <a:p>
            <a:pPr marL="320040" lvl="0" indent="-303466" algn="l" rtl="0">
              <a:spcBef>
                <a:spcPts val="700"/>
              </a:spcBef>
              <a:spcAft>
                <a:spcPts val="0"/>
              </a:spcAft>
              <a:buSzPct val="59999"/>
              <a:buChar char="◻"/>
            </a:pPr>
            <a:r>
              <a:rPr lang="el-GR"/>
              <a:t>Αποφυγή ερεθιστικών παραγόντων</a:t>
            </a:r>
            <a:endParaRPr/>
          </a:p>
          <a:p>
            <a:pPr marL="320040" lvl="0" indent="-303466" algn="l" rtl="0">
              <a:spcBef>
                <a:spcPts val="700"/>
              </a:spcBef>
              <a:spcAft>
                <a:spcPts val="0"/>
              </a:spcAft>
              <a:buSzPct val="59999"/>
              <a:buChar char="◻"/>
            </a:pPr>
            <a:r>
              <a:rPr lang="el-GR"/>
              <a:t>Υγιεινή στο στόμα</a:t>
            </a:r>
            <a:endParaRPr/>
          </a:p>
          <a:p>
            <a:pPr marL="320040" lvl="0" indent="-303466" algn="l" rtl="0">
              <a:spcBef>
                <a:spcPts val="700"/>
              </a:spcBef>
              <a:spcAft>
                <a:spcPts val="0"/>
              </a:spcAft>
              <a:buSzPct val="59999"/>
              <a:buChar char="◻"/>
            </a:pPr>
            <a:r>
              <a:rPr lang="el-GR"/>
              <a:t>Χρήση ενυδατικών προϊόντων</a:t>
            </a:r>
            <a:endParaRPr/>
          </a:p>
          <a:p>
            <a:pPr marL="320040" lvl="0" indent="-303466" algn="l" rtl="0">
              <a:spcBef>
                <a:spcPts val="700"/>
              </a:spcBef>
              <a:spcAft>
                <a:spcPts val="0"/>
              </a:spcAft>
              <a:buSzPct val="59999"/>
              <a:buChar char="◻"/>
            </a:pPr>
            <a:r>
              <a:rPr lang="el-GR"/>
              <a:t>Αντιμετώπιση ελκών και ερεθισμάτων </a:t>
            </a:r>
            <a:endParaRPr/>
          </a:p>
          <a:p>
            <a:pPr marL="320040" lvl="0" indent="-303466" algn="l" rtl="0">
              <a:spcBef>
                <a:spcPts val="700"/>
              </a:spcBef>
              <a:spcAft>
                <a:spcPts val="0"/>
              </a:spcAft>
              <a:buSzPct val="86666"/>
              <a:buChar char="◻"/>
            </a:pPr>
            <a:r>
              <a:rPr lang="el-GR"/>
              <a:t>Επώδυνα και μη επουλωτικά έλκη (που διαρκούν περισσότερο από επτά ημέρες) θα πρέπει να εξετάζονται ιατρικά το συντομότερο      </a:t>
            </a:r>
            <a:br>
              <a:rPr lang="el-GR"/>
            </a:br>
            <a:r>
              <a:rPr lang="el-GR"/>
              <a:t>                                                                </a:t>
            </a:r>
            <a:r>
              <a:rPr lang="el-GR" sz="2007"/>
              <a:t>  Australian Commission on Safety and Quality in Health Care 2024</a:t>
            </a:r>
            <a:endParaRPr sz="2007"/>
          </a:p>
        </p:txBody>
      </p:sp>
      <p:sp>
        <p:nvSpPr>
          <p:cNvPr id="335" name="Google Shape;335;p23"/>
          <p:cNvSpPr/>
          <p:nvPr/>
        </p:nvSpPr>
        <p:spPr>
          <a:xfrm>
            <a:off x="2309786" y="5657672"/>
            <a:ext cx="7643866"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800" b="1" i="1">
                <a:solidFill>
                  <a:schemeClr val="accent2"/>
                </a:solidFill>
                <a:latin typeface="Twentieth Century"/>
                <a:ea typeface="Twentieth Century"/>
                <a:cs typeface="Twentieth Century"/>
                <a:sym typeface="Twentieth Century"/>
              </a:rPr>
              <a:t>Είναι σημαντικό να σημειωθεί ότι αυτές είναι γενικές συστάσεις και η συμβουλή ενός ιατρού ή ενός οδοντιάτρου είναι σημαντική για προσαρμοσμένες συστάσεις βασισμένες στην κατάσταση και τις ανάγκες του κάθε ατόμου.</a:t>
            </a:r>
            <a:endParaRPr/>
          </a:p>
        </p:txBody>
      </p:sp>
      <p:sp>
        <p:nvSpPr>
          <p:cNvPr id="336" name="Google Shape;336;p23" descr="data:image/jpeg;base64,/9j/4AAQSkZJRgABAQAAAQABAAD/2wCEAAoHCBYVFRgVFRYZGRgaGhoaHBwaGhgaHB8eGBoZGhgaHBocIS4lHB4rIRgYJjgmKy8xNTU1GiQ7QDs0Py40NTQBDAwMEA8QHhISHzQkJCs0NDQ0NDQ0NDQ0NDQ0NDQ0NDQ0NDQ0NDQ0NDQ0NDQxNDQ0NDQ0NDQ0NDQ0NDQ0NDQ0NP/AABEIAMkA+wMBIgACEQEDEQH/xAAbAAACAwEBAQAAAAAAAAAAAAADBAECBQYAB//EADkQAAIBAgUDAgMGBQQDAQEAAAECEQADBBIhMUEiUWEFcTKBsRNCkaHB0QYjUuHwFGJysjOS8RVT/8QAGQEAAwEBAQAAAAAAAAAAAAAAAAECAwQF/8QAIhEBAQACAgIDAQADAAAAAAAAAAECESExEkEDUWETIjJx/9oADAMBAAIRAxEAPwDucVfYs/URBManiszE4lgyHM20fEaZxjhXYTqSwPbUml3SVj+nUT2rmu3q4YzUM/6ttJZo51NVv3HUjqbXbqNCK7wdGGs8R2pXEXdANYnQ/vT0rHGfRzD3nLNqwU7nMdCKucSwGcMzJsZJ08+9I2mOsNMnVTsfNOtjLYXK5AA42/GnsXH8KPiLiETcLKfJ2P60X7dpChnAPJY60W7ZV00YFeCPypXHpcW3IAngmjlWsZFf9Q4JUlgeOpv3olvEk9BZsw7sdayVx95gGgFhvQr2NuMZOUToSN6OT1G8cQy7s0/d1NDOJLCCzBuIYx86wkxF5RAcMB3irj1B9OlQDvS0c19N3/8ATKwrMx0gan8ao/qLDLLsY4zGubxGJdjAPzpEJcknO55FPn7TfH6dra9RMk5mDdpP471K+oyIZmBH3sx1rir+MxBjJlnkx9avhPU7kkOg07U+U7xt6dkuMnTM0c9R180VMZmnqYD/AJGuSX1FjoF270U+pMdAF2pbqrMXU/6snTM0bfEaWuX2knO0f8j+9c23qVyNQoXnvS2Jus+hcweKW6Wp6jaxHqRUkm4QvHUf3pW76jI/8pk/7j+9ZS+mqyw0z70O/wClKADJOv0o79i7npsLjWAyl2/9j+9WX1F5hXaToTmP71hfYT79p1pc4J0OdCZ5BOlORGWWvTplxDDXO0D/AHHWiN6g8CXb/wBm/eudteokaFR766e1aOFvKRvMHmq8de0eW701DjLhgFnHbqb96LYx9wHLmbz1HWs67fJGp9qst2IjU0rFcOhTFM2zt7ZjQrmIdjAdp/5Gk7dw6fnRDcieTU0tKY245gZ3A56jWp6bdJtrJbnk9zSK9Q2/Gt301f5a9I5+ppRGRW9b6mLaks23uaVvMVEGfB8eaexLQ5YcltPmaAzyIOp2pxvh1CLsD0yAR3296XvXWXaHJ0A4NLY/FojFFkMNNeQaFbx7KQVADDY07Wk01ytzKXdFQroBNYeNxQYaAlplu1GvXnumXYsTvVEtBRIo3CvlptYfGoiqEM6arxRXxqNq0kARl4HtWHZSDtRjcE6fPxT8hMZ7HIUPI000HEVH+lDHp54oauAQTv271drhPw6HtU2tMcQTg50AJPagDDnUbeDTyhxDTqdj+9Su5D/F371KtM9UEQF12k0J7ZOmbWtexhwZVmA51oNvCqzMCwVRqGOxPaacFxkZb5gZVdIilbtsk5gB/etl8KQCVYb78HwKRxFuAS0xz2p+WkXD3Cn2ZAhtDM+DXktEnMNNYFOWMPmAOYa9/FeuuFnrDDnvp2o5TNAtancSxMePwpprKp8UDTY70q+d2DJ0/wBPfSjJhQxLPLOe/NK6VjjQ8RlBGVtDxyKtcc6AKYP4+9MmxlMgRPijKS49tKODuPLOFsMQPhO+Y8+Ks+F4UzOtO4izAy6HkeKAqAgZZzDc8DxTtT4EHwuokfvQMRgwwLSZHb9a1cQwLA9xuaXuiJjY705WWWDnMT6les6AKw4JrV9G9cDrLKFYdqHi8IroV5A0rnFtMkkexq+3Llcscvx9FsX88GRFMfYdq5T0T1wKFDJ/t/vXbWdV4PMDtUZN8bMpuPWxsJ05rfwCj7NdTz9TWRasyINbvpzfy1+f1NTNFmSxbKGYttJj3k1iet4k20Bt/G5kDsK1PUrqqWZjEZoHmTXJ3bzu2ZzJO0cDtVLxnELrLSzavyaIrV50IHvrUWrJbU1NaYmlc7CilDxVbSAe1NGBSXCtxXgUBVI+laboDSzqfhbntVGrbQcGnEUDq5pW1ppTSR8XNJaLhGwnXk0NzJAB+dXuuSNduPFUsXioIygyNzx7UqqKKilsp1nmrNb+5oVGsfrVlvhfiWRHH1oOGAKsQ0NPPagVcYZDM6aaQaTutcK5CspuIp29acAMYykQT+1Lq7gaHbadqC1sglnMYmNduKs2GCsQfun5UdlUt1wsDjmrYZkBfOrRHT5PmmnWlbbrqFHXEgjarWHMAspB4q9ooFkKc/PYeKu7EjrIAbtuPalYc64WW4wAJYa/d8VLXCTkUQDr/wDKXOUamTA0orOygEQBoR3o3B4qhu41Gmu/vU4ZyksAGB+6dteaPjbqyrnSRx2O80GAwUIYGb725mmWvsK4AwzEAQYVf6vIoVxRJ096bxCZGAnOBoB29qXtuVJEb88+1G02M8oJk7VjepWSjHTeugxwAIYbcxxS2OsC4mnyqpdOb5MdzUJfwlZDl1KhvB48ium9JQq7CTppWB/CQKFydGBiunwtwZyN2O/allVfDj/i14gdq1/Tv/Gvz+prIGsfrWxg26Br3+pqYj5HK/xOGZe+V2n2msNLukVuesmWuQfiLR7gmubRp2+fyqu1daOBxtUox2pdaumpJo0uUwKMtzgaikS396cstIjikucj2n4ojMBoeaEiwas9nzTUgDWisp+R5/Shsh4+dFX4AJ1nakrFDtIg6RvVCANBVncBRGrH4h27VRhqIOp2qWkSSG5qmQan5R+tGtXlzdSyCIMfd81W+yq0qZH1FMthi9lYEjMg0y0cYm2SSUI108Cl/s5Yldf9vIqsoRpq06r4o2m4yjYjCrmVgRlOuu9X+y0BKkg/D5NL3lSJEjiKK2IbICGznt/TRwV3CoeDBgMDBFO4jDwpLssgSI88Ukzgg9Eseai6EAUnqI+IUH0GXECN9oP1q9p9l3bWB71W7bB6guUcd/nVwYynvyN6nqqnI6WlWDIadz7UPEKpll3nQVfDqCfhkE/h5NRcvMSUEETTCLQRlgSHGpnaKCbZ34PJ59qI9jTiOTV0vRAY5lAgeKaLCmJSFBjfalUnanMSwkRtxSYGpp7Y5TkewgBPmtf0+yBrBk1m4dZIit3Agg+RU0Y3g66HmmMGGyD3b/saUuP86Zwd4ZBry3/Y0RlmVxnpgzMxOktH41xePUpdYEQp1FfQHcZ3BkjMfrXP/wASYHOpIXUajxVy8jmybc8l2dO1MI4Iisuy5I80xbuTRTlaOUcbVdGP50HDuIjcmmTZkRNJtDlvUUx9kIkcb0gggQDPamcMzawdY52oVIKUmANtye1DbLm6Dm7tx8qrdxBIKjbnvPioUSNoFG1yew1IYmBrx5irW3npRTm5LcR2qbLFARGpOjdqsQgMmY3j+9S0j2HQ6k7g6nia9eURIjv5BqikqNHgMZy+1WayHiDlG7SYimmxTPEOG6+woToVfO4g9hoDV7uHykZhvqpGoPaouY5jIYAjSe/ypf8ARr6Gu4q2Y6SO4OtLNdUHpBiZI5NXe4raroexqHYZQ50o2NDs9okFVZBySdqEzpmAQgjknml7UuD1AKD8z/apYJEbEdtjRtMxHv4ZSAyMCnPcUpesZDMyRqNfrRrCLlYsSpGwHNLlfuhSZOn9zRVSDo7vDHoJ2C7H3qBYgHTKOZ59qvdEZVV5j4m7HsKh1Ynr6o7frQAiOdY4FSjQsmCDtFGN0fCYKDnmaEiCcvB2+dBBMdAY3pZzAPvTmMMQg1g6fqKUeCY4FVGGRv0/4vFb2EUkmsX0ZAXit9Qyid+1TWexkQBfPNaGEw65B8/qazk1PjmtDCXegdJ5+ppROQaoSXAPVmb6mpNsAAOd+9QzIhLA9RJ1+ZothQ2hPG5qvZbut+nA/wAUYA2budPgfQ+9ZCGOd6+jesenrdRrbRk/MNwa+b4my1p/s3EFToe44q+0265N4a5sRprrWtZuToOKwg0GRzT+EuRSsbYZ7aoXx86IzaRyOaFauA0V2GtTW0COgzCr2bk76nePNSg5obLHkn8hSaQVxprvP4+1QhKqVgHNr59hVrt3MqrACrqI3nmaurkySOraR/mlCpvXMCeAF6YPc1TELLbfjTN63mKpm1A6gNYPAFTesMkM2x/H8KKJYXtXnUZZDL5+7/xpe24DSVnuO4pl4ybxJ070MBC8lpHJilun4zlUW1dsq9M6iePBNKlZbKTIX8KYulGkAFROnc1ZWytGUaCmNIv4LKy5hOYSKrYJVjER7UR7hDjQyNgeKquJdHzZRJ3HFBauhgqsNiDz5qjquWDoTsf0owxDs/wiTsO1TdQkENpP4yKWj6L2VUKVKz2PnmoUsg6fhfcUbCCUbUAA7nehXIXbVT37+KY9pRFKlwIjQDv5qt6AkHXXfzQAwjSTPPAoi3SBOkbGlsrC2LtHMpYx+dCuXAUAAgqSJ70xiwwAkeUPilEU7nerjmz7P+mEB8w5Gtbxu9MViehIC5JGkfnWyw/b2qazFWcsg1pYJzkHz+prPSCIP41rYFhkHUvP1NTE53RS4irMToSZ+Z2oi31YgrMRr3qLl3VgANzAPAk1COuYEfPwe1XexOjJIKwo1871yH8Wehs4zIZdNR58V11l4YiAT34iovW9WgCDz2p70n8fIUuk6j4gYZe1PJc5rU/i30cIwvWBLffUc+QKw7Lz1H8O3vVdxONuNa9q8du9OW3rIw93ia0LbHSk6cctnLdyJnaqr1H2196qXnSrpbneorowotsA85VbTN2p6xYDMCSAjCASY22JpXDhWVgTDL1AHZlG48GiWsQqhbwAIIgofunvFEnJZW3euwTcCX2AEgaflvUlGuHqY6HpHg0G6ym2YBDkli3jtWilz+Xb+zEtuTwQNxRDuWvROxhgbhVjsNxtTn+mZjlVVURuaEcMxVrkwobb7x7irXlLHMG0VMwEx8j5pi5b6pe/hwDGbbc+aM6BYLLpwRuTxNACtkgqSGIbNyD2qcVjSWGZcrAAeI8+aD53pNliXJIAIGs8ClCoOfXqG340TE4sak6aRH0qtwsqr0wTrruRSVNr4JXdcoEkGS3aeDRb2GIhifB11kc+1D9NvsmZsshzDL94RzHarPjAWJCcBZPijjSP8ti+l2VYvmXOT8PalMTZgi353GseKawWKFtGH32PSv60omHZuosTmkyNqL0Mf9rTN10RciKS3J40pe2gcEHers7hBmiJMdz71bDIAQxE/wBIHB80DeiOIXKuUk6bTx4pBn/Kn/VleRmI6u3HvSGDw5dwh25I7U4w+S8uk9Kw8WlbYnWm21mRrVkTpB2XYUIBgdN6msoYtoMuv4Vp4GyuQad/qaysQ4KngjcU/wCmR9msN3/7GljBkDcBLGR95hPzNeYKDA35ol5oZtJXMT+dAvOZEL71VPHmQZrwCgLz+dSllzJLfKlftw2qronenrNwlRlGrcdqBeCuJbIhAHUd23rg/WvSmRjeQSrfGv6ivoOLBkK1De2jqEjfc+KqZaTcdx83sOF26hWjh7kwRtTnrH8Ni0GewZjXJwRzFYmEu6SvO68g1XCcbcbqt5Msa70TOKRsX9KObgbiKVdOGRlSQGMiOZ3+VPYRlglgBKkL/urKS5Om8UdXBZVPwDbuKh0dwfOv2LFgCxYLPCjTppgk5SlqQog+Qe/tSbMFfKvUoMn+lj3PkUyl8gM3cZW+e0USpuPsaygB1Mga76E0veQNdCk6EySPHFWS8oRF4BnyavjLymCIVhsPFMTcpi9iP/5iB/Sf+wpFdcxcSDsexFRex3Ya9+9Q15chjaNR2NFoxx0BYKs2ZwCqGfcjaiYy6XcMx3I07dqL6WlrKWc6Ebcz3pS6dddRqFHMUr0fFy5GxTZLqvO++XtVvUkG66LAIA38zQsU6kKwUjIBpya890OCzAr3iga6ql5v5QYmWc5VPIjeacNroRF2AmBuT5pHE3AWAQAKIgck960b19U+EQ0DN49qaQMOCykmAEMGd58VbDgAyOn+9K4a58UmAe/NQ2LygqsRxzSOhevgKRqCSPw80/6DZCWxp1NqTWPiLZd0Seq40E9hXVLbCABR8GnvFG3P8l5RdcaKNt/aoUktPahNdkkAQTwaNbYqYEefFSiF7uKSSTuK3cDhlKKQN5P4k1zuJsoXE99YroMBhP5a5XMax+JqojOhYtzmOwTMwJ+Zpd7pyEKNS0Zj2pjGdRZeAxJ/E0lcuTlUbxRe14TiD2EC9A1P3jxrV0xAVig0I0nnWqYZSg0EzRbFtZ6lJIG/vxS2dUvqYHVIB3o4ywMupI+QoOKTIoUbMfwotsCQI6Y09+9F7LfC160IURr5rkPX/wCHvs2+3T4iepByO4ruAA0A7jX8KQn7R2J1y6U5dI1t87W6ZPjjke9P2nkVu+sejI4zrCvtI58EVzV/C3LRh0PuKrcqsbcTuaNqIrxzM0rau5hoZq4aKiurDLcN206mjQRoKPdAyauJ3jj50tZJI0qb7hlAPB7U40o+Q6PwRoP2q+HtIysWBkbefFDtJnZV4jipa6RoNANDQdu+HrGEzSA0RqSePFCdMs5TKk6eTTOFvlFZRBzHWaHeuFdWXQ/DRwU3tY4dFyq7S51YDZV8mh2wAc0GNQjGoaApEanc15rv8v7MiIMqex/agcyGlbMrM0BgAFHfzStwlyo0kwumx7zU4l/hiNFgxz5pVWESZGv+RS2VnsdWRHJ4TQz9KpcyE5sxOfQAcULE3JRQF2aSeSPNRbulHlAGIHyH96e0bTdyq2U7Lp86s7hUJgIvP9R9q9YuW5L3zC7gDdm4HtU4S3nYO65VnpX6TQWWcnB30TDtJvOu4hJ4HetJ7gy76zFWuPoRt4obOCIAkUrXPebtCRuTr3oqEasOKEsbVVjA3ian2foIWmJzKRHY1uem2W+zX5/U1mYW1Ike9beDunINDz9TVSoyjPvGbjJByknXuZpdkCM2YQDGX37UyXklhooZgF+ZpfE6EM2ubVR2oq8KYSRCBtdzHA7U3bbTwNPY1nu2QdIltwffcU5hQNARodT70oWUBxYISOCaMjsQQI6Y18UvirpYzwp0oyknmMw1o9nrh44rnn60DB3AC43b4gKstvK2Ubd+Jr2LtqoJ2aNGHJ7GlyOF7Cgqxbc6/wDyobCkgMdo0nmqYIhtGOUqNaZ+0y9LSw+7FOFdy8MbHegqwDKuRid18+KSHoNzYQ1dWtxToN6dssNdQBG/NOTdK53GdPn7WL1onoK9zvQ3vBhBEGe1d3dILQRI70M4FCxZgoBEAU9NJ8/uxxjXBoQSD+BqLd7uQQK6u/6NZLfBMCZFLv6PYDDp07D6Uaq58+P05tLgY7fKil4Ohgng66e1dJ/+baBJVANNvNet4G2Zm2Ae/c0tL/vO9OetBAZahXbgc9id/biulsYW3tlGbzQr3pqMZZNeYpD+0305mV1gVNu4qsCy5gPu9zxXTJ6dZJjJFFTCIh+Eac+KCy+XfGnJuLrtmKFmMiQIAHAir2vTHPgc9661UWDOk0qr7yNODT2z87emXhPSUWSes/dY7DxFeBBYk8H/ACKZxDECRyflQraTJ070bZ01iWWVM7il3YgmNjXr6jKI96GRHUTJPHip2cGtuBo3yoGJux7USIM7z+VLXTLEcAU4LwftBgog68Vs4F3+zWR3+prAw1ksBlaY5rf9OzfZrPn6miJyZWLuRdIAmCxPbc1NhNCTqToJpdVzPcYGOpgPaTpTlq6FUsdgNJ7nkU6qcRaVQA7tO1eFxyC0QD/kVRBKktudZ+lRnOmvk0qoS25Jbbx7UwG2588Vn2/vNrqdBTRsNAkwBrFBXR23JGgoV62dFG25qJOhDba17DgiWYjU/hQnpUhWHYgxNEts4+6GG016+65SCNjOnNFV5Ay9PejQt46eVVYCRlINSLEE5TM8VRgGEEkRrXrdtYlTr3micp5S6hiF2I3ql5QR1ArGk1OYrGYankfrVmWSSzSpoNnX7DRKu0jUdiKqv2gnINTvPB70y1sMpgsF7UE3oIUMV02PIo20nIdv7XlxPIpi27BdGB7z3pDFYvKxzgHKvSwHfYV6wPg6hm3Y8fhQevs0+IBjMJH9Q7+apcxTjWB59qIy5s07duD7VV1BUADUbTRRx9LYJgw+LXzxRrpEgsaURF0zjKZMxsaM5GwPT271IQz9ULqeO1J3A4O+nIpp1YwRp28d6gldlG287mgEr6Bsqjf9KlliCNAuhozqWOmnaq5dTmnzTLSt4ToB5mq5ZA+tEDmJEdqoi8EkfSkNIZdDHas1ZJJAnvT+JYZT9aXwKE+B381WPTPLsaxfWdDHcVvYHHnIvT3+prnblrM+jAONY4IrqfT1/lrK9/qaqRGTExhyuwyhVBMAe53qrnOyg7Aae1TibOZmLH4mOnI1NCsEhmVjquk0VrjxBQ2UcnWB7U0YjcH60qt0Lp2MxV8PiJckLK89hUqFS3EAtrvAphHBPnaKFbYZsx1/pqXfICq6kmSe09qCFvJzzzVYGUaHfarMxC+frPepXN97fZRxRocpz5jCjSj9SmQPf96H9nlG8d6lboJKqT07k0SJvPS5aCTMzxFeOUf8jtUWrnj50E4gljAHg0tiY3qCrKjqb5c1DjXNJ144pdHbNqJY/wCaVa8GaONdhz709n48rsR3BPbihXCdoDCqsYbLl171U3oMQRHPBpbXIWxdp2YMuXpEEeP3quHsKo6lPXrJ70wjEk6CJ3FSlwHMAZ7g96NqezHaV028UC9bz5Sz5WHI2qzZR1FCSdDG1XLgHIAPY0tgVNekmcvPeqC6AYBEfSoCBo0KkfnVTEzlk7RQkw6tIgig4lNQIg8kV6zlOinUbg1GILjQkaUhAZIJ/wA+dVFwzEzVlE6g6c0K8hjSmdXfQQd6hHMTEjtVC+nVuBVYPGxoSWx75YA1nirWZIg7RtSz6vB1H51dmgRr71euGd7ERM+sDp/Gup9Jb+Uup5+prnMOVBG/6GuhwN5cg+f1NOJumVfB+0Y5gILDXnU0hi0IYZBI+8exrs8Vuv8AnNetbGq0Jnw5OwoJK7sOaYw8KdBJnatrAbmnrW/zpaO56c69zWD8Z4GwqjOcwXfTU10R/wDIaqm5pWCfJ+OfLwd/c/pTOcxKSTx4rZt/rTNveiYlfl1OmA6sPjfTxUJlkiYG5P6VtXdz71a5saPEv6cdMJsQWG3ML/eh31YkToBvXSpsKrcpXET5fxgqxzdIGUDfmpshgJUiOSa3uKg/AacxH9fxgsxBljM7GqrbCzmM1vNsKm5tSuJ/1/HPKix06AHWq3100G/Irdt/CfejW9qPE/7a9OdtWjDAmR/m1AAO34HmusG3ypddh70eJz5rfTmcjctRCp0IOo/OuiO5qG2FLxP+v45zMDqNDNQ0N1Ew20frW6v3veg3fjFLQ8+GDdQqZX5jvVc+Yzx2rrH3Ht+lKLVeI/ptz4AykzNDfgA10dr4TQre3zo0VrmCoziTUNdVTKazoQ1dPe3FK3dx71U7Z5Vm3cNEagA9q2vTcMPs16u/1NMXv2q1A2//2Q=="/>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pic>
        <p:nvPicPr>
          <p:cNvPr id="337" name="Google Shape;337;p23" descr="https://www.gperio.gr/wp-content/uploads/2015/06/progression-of-dry-mouth.jpg"/>
          <p:cNvPicPr preferRelativeResize="0"/>
          <p:nvPr/>
        </p:nvPicPr>
        <p:blipFill rotWithShape="1">
          <a:blip r:embed="rId3">
            <a:alphaModFix/>
          </a:blip>
          <a:srcRect/>
          <a:stretch/>
        </p:blipFill>
        <p:spPr>
          <a:xfrm>
            <a:off x="9587324" y="2294421"/>
            <a:ext cx="2500332" cy="1134590"/>
          </a:xfrm>
          <a:prstGeom prst="rect">
            <a:avLst/>
          </a:prstGeom>
          <a:noFill/>
          <a:ln>
            <a:noFill/>
          </a:ln>
        </p:spPr>
      </p:pic>
      <p:pic>
        <p:nvPicPr>
          <p:cNvPr id="338" name="Google Shape;338;p23"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327187c1ab5_0_0"/>
          <p:cNvSpPr txBox="1">
            <a:spLocks noGrp="1"/>
          </p:cNvSpPr>
          <p:nvPr>
            <p:ph type="title"/>
          </p:nvPr>
        </p:nvSpPr>
        <p:spPr>
          <a:xfrm>
            <a:off x="816864" y="228600"/>
            <a:ext cx="10871100" cy="990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l-GR"/>
              <a:t>Πρόληψη Φλεγμονών Στόματος</a:t>
            </a:r>
            <a:endParaRPr/>
          </a:p>
        </p:txBody>
      </p:sp>
      <p:sp>
        <p:nvSpPr>
          <p:cNvPr id="345" name="Google Shape;345;g327187c1ab5_0_0"/>
          <p:cNvSpPr txBox="1">
            <a:spLocks noGrp="1"/>
          </p:cNvSpPr>
          <p:nvPr>
            <p:ph type="body" idx="1"/>
          </p:nvPr>
        </p:nvSpPr>
        <p:spPr>
          <a:xfrm>
            <a:off x="299651" y="1581050"/>
            <a:ext cx="11692200" cy="5181300"/>
          </a:xfrm>
          <a:prstGeom prst="rect">
            <a:avLst/>
          </a:prstGeom>
        </p:spPr>
        <p:txBody>
          <a:bodyPr spcFirstLastPara="1" wrap="square" lIns="91425" tIns="45700" rIns="91425" bIns="45700" anchor="t" anchorCtr="0">
            <a:normAutofit fontScale="92500"/>
          </a:bodyPr>
          <a:lstStyle/>
          <a:p>
            <a:pPr marL="0" lvl="0" indent="0" algn="l" rtl="0">
              <a:lnSpc>
                <a:spcPct val="107916"/>
              </a:lnSpc>
              <a:spcBef>
                <a:spcPts val="0"/>
              </a:spcBef>
              <a:spcAft>
                <a:spcPts val="0"/>
              </a:spcAft>
              <a:buNone/>
            </a:pPr>
            <a:r>
              <a:rPr lang="el-GR" sz="2708"/>
              <a:t>-Τακτικές επίσκεψεις στον οδοντίατρο  </a:t>
            </a:r>
            <a:endParaRPr sz="2708"/>
          </a:p>
          <a:p>
            <a:pPr marL="0" lvl="0" indent="0" algn="l" rtl="0">
              <a:lnSpc>
                <a:spcPct val="107916"/>
              </a:lnSpc>
              <a:spcBef>
                <a:spcPts val="800"/>
              </a:spcBef>
              <a:spcAft>
                <a:spcPts val="0"/>
              </a:spcAft>
              <a:buNone/>
            </a:pPr>
            <a:r>
              <a:rPr lang="el-GR" sz="2708"/>
              <a:t>-Αντικατάσταση οδοντόβουρτσας όταν οι τρίχες είναι ξεφτισμένες και μετά από μόλυνση, όπως κρυολόγημα ή στοματιτιδα</a:t>
            </a:r>
            <a:endParaRPr sz="2708"/>
          </a:p>
          <a:p>
            <a:pPr marL="0" lvl="0" indent="0" algn="l" rtl="0">
              <a:spcBef>
                <a:spcPts val="800"/>
              </a:spcBef>
              <a:spcAft>
                <a:spcPts val="0"/>
              </a:spcAft>
              <a:buNone/>
            </a:pPr>
            <a:r>
              <a:rPr lang="el-GR" sz="2708"/>
              <a:t>-Ενθάρρυνση της τακτικής στοματικής υγιεινής για τα φυσικά δόντια</a:t>
            </a:r>
            <a:endParaRPr sz="2708"/>
          </a:p>
          <a:p>
            <a:pPr marL="0" lvl="0" indent="0" algn="l" rtl="0">
              <a:spcBef>
                <a:spcPts val="700"/>
              </a:spcBef>
              <a:spcAft>
                <a:spcPts val="0"/>
              </a:spcAft>
              <a:buNone/>
            </a:pPr>
            <a:r>
              <a:rPr lang="el-GR" sz="2708"/>
              <a:t>-Καλό ξεπλυμα των οδοντοστοιχιών  μετά το φαγητό </a:t>
            </a:r>
            <a:endParaRPr sz="2708"/>
          </a:p>
          <a:p>
            <a:pPr marL="0" lvl="0" indent="0" algn="l" rtl="0">
              <a:spcBef>
                <a:spcPts val="700"/>
              </a:spcBef>
              <a:spcAft>
                <a:spcPts val="0"/>
              </a:spcAft>
              <a:buNone/>
            </a:pPr>
            <a:r>
              <a:rPr lang="el-GR" sz="2708"/>
              <a:t>-Βούρτσισμα οδοντοστοιχιών δύο φορές την ημέρα, </a:t>
            </a:r>
            <a:endParaRPr sz="2708"/>
          </a:p>
          <a:p>
            <a:pPr marL="0" lvl="0" indent="0" algn="l" rtl="0">
              <a:spcBef>
                <a:spcPts val="700"/>
              </a:spcBef>
              <a:spcAft>
                <a:spcPts val="0"/>
              </a:spcAft>
              <a:buNone/>
            </a:pPr>
            <a:r>
              <a:rPr lang="el-GR" sz="2708"/>
              <a:t>-Καθαρισμό των ούλων, της γλώσσας και/ή των καρφιών εμφύτευσης</a:t>
            </a:r>
            <a:endParaRPr sz="2708"/>
          </a:p>
          <a:p>
            <a:pPr marL="0" lvl="0" indent="0" algn="l" rtl="0">
              <a:spcBef>
                <a:spcPts val="700"/>
              </a:spcBef>
              <a:spcAft>
                <a:spcPts val="0"/>
              </a:spcAft>
              <a:buNone/>
            </a:pPr>
            <a:r>
              <a:rPr lang="el-GR" sz="2708"/>
              <a:t>-Αφαίρεση και μούλιασμα της οδοντοστοιχίας σε νερό ή σε διάλυμα εμποτισμού οδοντοστοιχιών όλη τη νύχτα </a:t>
            </a:r>
            <a:endParaRPr sz="2708"/>
          </a:p>
          <a:p>
            <a:pPr marL="0" lvl="0" indent="0" algn="l" rtl="0">
              <a:lnSpc>
                <a:spcPct val="107916"/>
              </a:lnSpc>
              <a:spcBef>
                <a:spcPts val="0"/>
              </a:spcBef>
              <a:spcAft>
                <a:spcPts val="0"/>
              </a:spcAft>
              <a:buNone/>
            </a:pPr>
            <a:r>
              <a:rPr lang="el-GR" sz="2700"/>
              <a:t>                                                                                  </a:t>
            </a:r>
            <a:endParaRPr sz="1100">
              <a:latin typeface="Calibri"/>
              <a:ea typeface="Calibri"/>
              <a:cs typeface="Calibri"/>
              <a:sym typeface="Calibri"/>
            </a:endParaRPr>
          </a:p>
          <a:p>
            <a:pPr marL="0" lvl="0" indent="0" algn="l" rtl="0">
              <a:lnSpc>
                <a:spcPct val="107916"/>
              </a:lnSpc>
              <a:spcBef>
                <a:spcPts val="800"/>
              </a:spcBef>
              <a:spcAft>
                <a:spcPts val="0"/>
              </a:spcAft>
              <a:buNone/>
            </a:pPr>
            <a:r>
              <a:rPr lang="el-GR" sz="2700"/>
              <a:t>                                Australian Commission on Safety and Quality in Health Care 2024</a:t>
            </a:r>
            <a:endParaRPr sz="2700"/>
          </a:p>
          <a:p>
            <a:pPr marL="0" lvl="0" indent="0" algn="l" rtl="0">
              <a:lnSpc>
                <a:spcPct val="107916"/>
              </a:lnSpc>
              <a:spcBef>
                <a:spcPts val="800"/>
              </a:spcBef>
              <a:spcAft>
                <a:spcPts val="800"/>
              </a:spcAft>
              <a:buClr>
                <a:schemeClr val="dk1"/>
              </a:buClr>
              <a:buSzPct val="40740"/>
              <a:buFont typeface="Arial"/>
              <a:buNone/>
            </a:pPr>
            <a:endParaRPr sz="27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4"/>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ΜΕΤΡΑ ΠΡΟΦΥΛΑΞΗΣ ΛΟΙΜΩΞΕΩΝ</a:t>
            </a:r>
            <a:endParaRPr/>
          </a:p>
        </p:txBody>
      </p:sp>
      <p:sp>
        <p:nvSpPr>
          <p:cNvPr id="352" name="Google Shape;352;p24"/>
          <p:cNvSpPr txBox="1">
            <a:spLocks noGrp="1"/>
          </p:cNvSpPr>
          <p:nvPr>
            <p:ph type="body" idx="1"/>
          </p:nvPr>
        </p:nvSpPr>
        <p:spPr>
          <a:xfrm>
            <a:off x="1809720" y="1600200"/>
            <a:ext cx="8643998" cy="4829196"/>
          </a:xfrm>
          <a:prstGeom prst="rect">
            <a:avLst/>
          </a:prstGeom>
          <a:noFill/>
          <a:ln>
            <a:noFill/>
          </a:ln>
        </p:spPr>
        <p:txBody>
          <a:bodyPr spcFirstLastPara="1" wrap="square" lIns="91425" tIns="45700" rIns="91425" bIns="45700" anchor="t" anchorCtr="0">
            <a:normAutofit fontScale="92500" lnSpcReduction="10000"/>
          </a:bodyPr>
          <a:lstStyle/>
          <a:p>
            <a:pPr marL="320040" lvl="0" indent="-320059" algn="l" rtl="0">
              <a:spcBef>
                <a:spcPts val="0"/>
              </a:spcBef>
              <a:spcAft>
                <a:spcPts val="0"/>
              </a:spcAft>
              <a:buSzPct val="59999"/>
              <a:buChar char="◻"/>
            </a:pPr>
            <a:r>
              <a:rPr lang="el-GR"/>
              <a:t>Πλένετε συχνά τα χέρια. Ζητήστε και από άλλους να καθαρίζουν τακτικά τα χέρια τους</a:t>
            </a:r>
            <a:endParaRPr/>
          </a:p>
          <a:p>
            <a:pPr marL="320040" lvl="0" indent="-320059" algn="l" rtl="0">
              <a:spcBef>
                <a:spcPts val="700"/>
              </a:spcBef>
              <a:spcAft>
                <a:spcPts val="0"/>
              </a:spcAft>
              <a:buSzPct val="59999"/>
              <a:buChar char="◻"/>
            </a:pPr>
            <a:r>
              <a:rPr lang="el-GR"/>
              <a:t>Καθαρίστε τις επιφάνειες υψηλής αφής</a:t>
            </a:r>
            <a:endParaRPr/>
          </a:p>
          <a:p>
            <a:pPr marL="320040" lvl="0" indent="-320059" algn="l" rtl="0">
              <a:spcBef>
                <a:spcPts val="700"/>
              </a:spcBef>
              <a:spcAft>
                <a:spcPts val="0"/>
              </a:spcAft>
              <a:buSzPct val="59999"/>
              <a:buChar char="◻"/>
            </a:pPr>
            <a:r>
              <a:rPr lang="el-GR"/>
              <a:t>Φροντίστε τις πληγές </a:t>
            </a:r>
            <a:endParaRPr/>
          </a:p>
          <a:p>
            <a:pPr marL="320040" lvl="0" indent="-320059" algn="l" rtl="0">
              <a:spcBef>
                <a:spcPts val="700"/>
              </a:spcBef>
              <a:spcAft>
                <a:spcPts val="0"/>
              </a:spcAft>
              <a:buSzPct val="59999"/>
              <a:buChar char="◻"/>
            </a:pPr>
            <a:r>
              <a:rPr lang="el-GR"/>
              <a:t>Τελειώστε τα αντιβιοτικά που σας έχουν συνταγογραφηθεί</a:t>
            </a:r>
            <a:endParaRPr/>
          </a:p>
          <a:p>
            <a:pPr marL="320040" lvl="0" indent="-320059" algn="l" rtl="0">
              <a:spcBef>
                <a:spcPts val="700"/>
              </a:spcBef>
              <a:spcAft>
                <a:spcPts val="0"/>
              </a:spcAft>
              <a:buSzPct val="59999"/>
              <a:buChar char="◻"/>
            </a:pPr>
            <a:r>
              <a:rPr lang="el-GR"/>
              <a:t>Κάλυψη βήχα/φταρνίσματος. Βήχετε ή φτερνίζεστε στον αγκώνα ή σε χαρτομάντιλο</a:t>
            </a:r>
            <a:endParaRPr/>
          </a:p>
          <a:p>
            <a:pPr marL="320040" lvl="0" indent="-320059" algn="l" rtl="0">
              <a:spcBef>
                <a:spcPts val="700"/>
              </a:spcBef>
              <a:spcAft>
                <a:spcPts val="0"/>
              </a:spcAft>
              <a:buSzPct val="59999"/>
              <a:buChar char="◻"/>
            </a:pPr>
            <a:r>
              <a:rPr lang="el-GR"/>
              <a:t>Αποφύγετε άτομα που είναι άρρωστα</a:t>
            </a:r>
            <a:endParaRPr/>
          </a:p>
          <a:p>
            <a:pPr marL="320040" lvl="0" indent="-320059" algn="l" rtl="0">
              <a:spcBef>
                <a:spcPts val="700"/>
              </a:spcBef>
              <a:spcAft>
                <a:spcPts val="0"/>
              </a:spcAft>
              <a:buSzPct val="59999"/>
              <a:buChar char="◻"/>
            </a:pPr>
            <a:r>
              <a:rPr lang="el-GR"/>
              <a:t>Μιλήστε για τις ανησυχίες ή  τα συμπτώματα σας με τον γιατρό σας</a:t>
            </a:r>
            <a:endParaRPr/>
          </a:p>
        </p:txBody>
      </p:sp>
      <p:pic>
        <p:nvPicPr>
          <p:cNvPr id="353" name="Google Shape;353;p24" descr="C:\Users\emakraki\Desktop\logo\7YPE new logo-2.png"/>
          <p:cNvPicPr preferRelativeResize="0"/>
          <p:nvPr/>
        </p:nvPicPr>
        <p:blipFill rotWithShape="1">
          <a:blip r:embed="rId3">
            <a:alphaModFix/>
          </a:blip>
          <a:srcRect/>
          <a:stretch/>
        </p:blipFill>
        <p:spPr>
          <a:xfrm>
            <a:off x="11372556" y="6401936"/>
            <a:ext cx="840331" cy="48185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5"/>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ΓΕΝΙΚΑ ΜΕΤΡΑ ΠΡΟΦΥΛΑΞΗΣ</a:t>
            </a:r>
            <a:endParaRPr/>
          </a:p>
        </p:txBody>
      </p:sp>
      <p:sp>
        <p:nvSpPr>
          <p:cNvPr id="359" name="Google Shape;359;p25"/>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a:t>Εφαρμογή μέτρων ενίσχυσης του ανοσοποιητικού συστήματος</a:t>
            </a:r>
            <a:endParaRPr/>
          </a:p>
          <a:p>
            <a:pPr marL="640080" lvl="1" indent="-274320" algn="l" rtl="0">
              <a:spcBef>
                <a:spcPts val="550"/>
              </a:spcBef>
              <a:spcAft>
                <a:spcPts val="0"/>
              </a:spcAft>
              <a:buSzPts val="1820"/>
              <a:buChar char="🞑"/>
            </a:pPr>
            <a:r>
              <a:rPr lang="el-GR"/>
              <a:t>η ισορροπημένη διατροφή</a:t>
            </a:r>
            <a:endParaRPr/>
          </a:p>
          <a:p>
            <a:pPr marL="640080" lvl="1" indent="-238759" algn="l" rtl="0">
              <a:spcBef>
                <a:spcPts val="550"/>
              </a:spcBef>
              <a:spcAft>
                <a:spcPts val="0"/>
              </a:spcAft>
              <a:buSzPts val="1260"/>
              <a:buChar char="🞑"/>
            </a:pPr>
            <a:r>
              <a:rPr lang="el-GR"/>
              <a:t>η καλή στοματική υγεία </a:t>
            </a:r>
            <a:endParaRPr/>
          </a:p>
          <a:p>
            <a:pPr marL="640080" lvl="1" indent="-274320" algn="l" rtl="0">
              <a:spcBef>
                <a:spcPts val="550"/>
              </a:spcBef>
              <a:spcAft>
                <a:spcPts val="0"/>
              </a:spcAft>
              <a:buSzPts val="1820"/>
              <a:buChar char="🞑"/>
            </a:pPr>
            <a:r>
              <a:rPr lang="el-GR"/>
              <a:t>η καθημερινή άσκηση</a:t>
            </a:r>
            <a:endParaRPr/>
          </a:p>
          <a:p>
            <a:pPr marL="640080" lvl="1" indent="-274320" algn="l" rtl="0">
              <a:spcBef>
                <a:spcPts val="550"/>
              </a:spcBef>
              <a:spcAft>
                <a:spcPts val="0"/>
              </a:spcAft>
              <a:buSzPts val="1820"/>
              <a:buChar char="🞑"/>
            </a:pPr>
            <a:r>
              <a:rPr lang="el-GR"/>
              <a:t>η διατήρηση φυσιολογικού σωματικού βάρους</a:t>
            </a:r>
            <a:endParaRPr/>
          </a:p>
          <a:p>
            <a:pPr marL="640080" lvl="1" indent="-274320" algn="l" rtl="0">
              <a:spcBef>
                <a:spcPts val="550"/>
              </a:spcBef>
              <a:spcAft>
                <a:spcPts val="0"/>
              </a:spcAft>
              <a:buSzPts val="1820"/>
              <a:buChar char="🞑"/>
            </a:pPr>
            <a:r>
              <a:rPr lang="el-GR"/>
              <a:t>η αποφυγή ψυχικής και σωματικής καταπόνησης</a:t>
            </a:r>
            <a:endParaRPr/>
          </a:p>
          <a:p>
            <a:pPr marL="640080" lvl="1" indent="-158750" algn="l" rtl="0">
              <a:spcBef>
                <a:spcPts val="550"/>
              </a:spcBef>
              <a:spcAft>
                <a:spcPts val="0"/>
              </a:spcAft>
              <a:buSzPts val="1820"/>
              <a:buNone/>
            </a:pPr>
            <a:endParaRPr/>
          </a:p>
          <a:p>
            <a:pPr marL="640080" lvl="1" indent="-158750" algn="l" rtl="0">
              <a:spcBef>
                <a:spcPts val="550"/>
              </a:spcBef>
              <a:spcAft>
                <a:spcPts val="0"/>
              </a:spcAft>
              <a:buSzPts val="1820"/>
              <a:buNone/>
            </a:pPr>
            <a:endParaRPr/>
          </a:p>
          <a:p>
            <a:pPr marL="640080" lvl="1" indent="-158750" algn="l" rtl="0">
              <a:spcBef>
                <a:spcPts val="550"/>
              </a:spcBef>
              <a:spcAft>
                <a:spcPts val="0"/>
              </a:spcAft>
              <a:buSzPts val="1820"/>
              <a:buNone/>
            </a:pPr>
            <a:r>
              <a:rPr lang="el-GR"/>
              <a:t>                                                                              (ACSQHC, 2024)</a:t>
            </a:r>
            <a:endParaRPr/>
          </a:p>
        </p:txBody>
      </p:sp>
      <p:pic>
        <p:nvPicPr>
          <p:cNvPr id="360" name="Google Shape;360;p25" descr="https://encrypted-tbn0.gstatic.com/images?q=tbn:ANd9GcTmkzIuRPs6oRmaFXu1WHTZfaOu4okwqSz1FfUjzskwx6aQGIipEULbTYzHE-8L4KPEOR0&amp;usqp=CAU"/>
          <p:cNvPicPr preferRelativeResize="0"/>
          <p:nvPr/>
        </p:nvPicPr>
        <p:blipFill rotWithShape="1">
          <a:blip r:embed="rId3">
            <a:alphaModFix/>
          </a:blip>
          <a:srcRect/>
          <a:stretch/>
        </p:blipFill>
        <p:spPr>
          <a:xfrm>
            <a:off x="4738678" y="4643446"/>
            <a:ext cx="2357454" cy="1857388"/>
          </a:xfrm>
          <a:prstGeom prst="rect">
            <a:avLst/>
          </a:prstGeom>
          <a:noFill/>
          <a:ln>
            <a:noFill/>
          </a:ln>
        </p:spPr>
      </p:pic>
      <p:pic>
        <p:nvPicPr>
          <p:cNvPr id="361" name="Google Shape;361;p25"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6"/>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Εμβολιασμός ως μέτρο πρόληψης</a:t>
            </a:r>
            <a:endParaRPr/>
          </a:p>
        </p:txBody>
      </p:sp>
      <p:sp>
        <p:nvSpPr>
          <p:cNvPr id="367" name="Google Shape;367;p26"/>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620"/>
              <a:buChar char="◻"/>
            </a:pPr>
            <a:r>
              <a:rPr lang="el-GR" sz="2700"/>
              <a:t>Ο εμβολιασμός που μπορεί να αυξήσει την ποιότητα και τη διάρκεια της ζωής.</a:t>
            </a:r>
            <a:endParaRPr/>
          </a:p>
          <a:p>
            <a:pPr marL="320040" lvl="0" indent="-320040" algn="l" rtl="0">
              <a:spcBef>
                <a:spcPts val="700"/>
              </a:spcBef>
              <a:spcAft>
                <a:spcPts val="0"/>
              </a:spcAft>
              <a:buSzPts val="1620"/>
              <a:buChar char="◻"/>
            </a:pPr>
            <a:r>
              <a:rPr lang="el-GR" sz="2700"/>
              <a:t> Με δεδομένο ότι το ανοσοποιητικό σύστημα εξασθενεί με την πάροδο της ηλικίας, αλλά και τις χρόνιες ασθένειες που εμφανίζουν οι άνθρωποι και οι οποίες τους θέτουν σε αυξημένο κίνδυνο για λοιμώδη νοσήματα, οι εμβολιασμοί αποκτούν ολοένα και μεγαλύτερη σημασία, καθώς η αποτελεσματικότητα της αντιβιοτικής θεραπείας μειώνεται και τα ανθεκτικά μικροβιακά στελέχη γίνονται ολοένα και πιο δυνατά.</a:t>
            </a:r>
            <a:endParaRPr/>
          </a:p>
          <a:p>
            <a:pPr marL="320040" lvl="0" indent="-209550" algn="l" rtl="0">
              <a:spcBef>
                <a:spcPts val="700"/>
              </a:spcBef>
              <a:spcAft>
                <a:spcPts val="0"/>
              </a:spcAft>
              <a:buSzPts val="1740"/>
              <a:buNone/>
            </a:pPr>
            <a:endParaRPr/>
          </a:p>
        </p:txBody>
      </p:sp>
      <p:pic>
        <p:nvPicPr>
          <p:cNvPr id="368" name="Google Shape;368;p26" descr="C:\Users\emakraki\Desktop\logo\7YPE new logo-2.png"/>
          <p:cNvPicPr preferRelativeResize="0"/>
          <p:nvPr/>
        </p:nvPicPr>
        <p:blipFill rotWithShape="1">
          <a:blip r:embed="rId3">
            <a:alphaModFix/>
          </a:blip>
          <a:srcRect/>
          <a:stretch/>
        </p:blipFill>
        <p:spPr>
          <a:xfrm>
            <a:off x="11372556" y="6401936"/>
            <a:ext cx="840331" cy="48185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25F7E109-3DC7-43F6-9A85-556AE0860E60}"/>
              </a:ext>
            </a:extLst>
          </p:cNvPr>
          <p:cNvPicPr>
            <a:picLocks noChangeAspect="1"/>
          </p:cNvPicPr>
          <p:nvPr/>
        </p:nvPicPr>
        <p:blipFill>
          <a:blip r:embed="rId2"/>
          <a:stretch>
            <a:fillRect/>
          </a:stretch>
        </p:blipFill>
        <p:spPr>
          <a:xfrm>
            <a:off x="621437" y="133165"/>
            <a:ext cx="10857390" cy="6724835"/>
          </a:xfrm>
          <a:prstGeom prst="rect">
            <a:avLst/>
          </a:prstGeom>
        </p:spPr>
      </p:pic>
    </p:spTree>
    <p:extLst>
      <p:ext uri="{BB962C8B-B14F-4D97-AF65-F5344CB8AC3E}">
        <p14:creationId xmlns:p14="http://schemas.microsoft.com/office/powerpoint/2010/main" val="1828680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8"/>
          <p:cNvSpPr txBox="1">
            <a:spLocks noGrp="1"/>
          </p:cNvSpPr>
          <p:nvPr>
            <p:ph type="title"/>
          </p:nvPr>
        </p:nvSpPr>
        <p:spPr>
          <a:xfrm>
            <a:off x="2066991" y="264367"/>
            <a:ext cx="6447501" cy="1320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5400"/>
              <a:buFont typeface="Twentieth Century"/>
              <a:buNone/>
            </a:pPr>
            <a:r>
              <a:rPr lang="el-GR" sz="5400" b="1"/>
              <a:t>Εμβολιάσου σήμερα!</a:t>
            </a:r>
            <a:endParaRPr/>
          </a:p>
        </p:txBody>
      </p:sp>
      <p:pic>
        <p:nvPicPr>
          <p:cNvPr id="383" name="Google Shape;383;p28" descr="C:\Users\neidikotita\Desktop\Ευρωπαική Ημέρα\istockphoto-1300825810-612x612.jpg"/>
          <p:cNvPicPr preferRelativeResize="0"/>
          <p:nvPr/>
        </p:nvPicPr>
        <p:blipFill rotWithShape="1">
          <a:blip r:embed="rId3">
            <a:alphaModFix/>
          </a:blip>
          <a:srcRect/>
          <a:stretch/>
        </p:blipFill>
        <p:spPr>
          <a:xfrm>
            <a:off x="4095737" y="1571612"/>
            <a:ext cx="4113091" cy="3525416"/>
          </a:xfrm>
          <a:prstGeom prst="rect">
            <a:avLst/>
          </a:prstGeom>
          <a:noFill/>
          <a:ln>
            <a:noFill/>
          </a:ln>
        </p:spPr>
      </p:pic>
      <p:pic>
        <p:nvPicPr>
          <p:cNvPr id="384" name="Google Shape;384;p28"/>
          <p:cNvPicPr preferRelativeResize="0"/>
          <p:nvPr/>
        </p:nvPicPr>
        <p:blipFill rotWithShape="1">
          <a:blip r:embed="rId4">
            <a:alphaModFix/>
          </a:blip>
          <a:srcRect/>
          <a:stretch/>
        </p:blipFill>
        <p:spPr>
          <a:xfrm>
            <a:off x="11053551" y="13686"/>
            <a:ext cx="1145962" cy="1205061"/>
          </a:xfrm>
          <a:prstGeom prst="rect">
            <a:avLst/>
          </a:prstGeom>
          <a:noFill/>
          <a:ln>
            <a:noFill/>
          </a:ln>
        </p:spPr>
      </p:pic>
      <p:sp>
        <p:nvSpPr>
          <p:cNvPr id="385" name="Google Shape;385;p28"/>
          <p:cNvSpPr/>
          <p:nvPr/>
        </p:nvSpPr>
        <p:spPr>
          <a:xfrm>
            <a:off x="3095605" y="5429265"/>
            <a:ext cx="595566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3200" b="1">
                <a:solidFill>
                  <a:schemeClr val="accent2"/>
                </a:solidFill>
                <a:latin typeface="Twentieth Century"/>
                <a:ea typeface="Twentieth Century"/>
                <a:cs typeface="Twentieth Century"/>
                <a:sym typeface="Twentieth Century"/>
              </a:rPr>
              <a:t>Λάβετε τα συνιστώμενα εμβόλια!</a:t>
            </a:r>
            <a:endParaRPr/>
          </a:p>
        </p:txBody>
      </p:sp>
      <p:pic>
        <p:nvPicPr>
          <p:cNvPr id="386" name="Google Shape;386;p28" descr="C:\Users\emakraki\Desktop\logo\7YPE new logo-2.png"/>
          <p:cNvPicPr preferRelativeResize="0"/>
          <p:nvPr/>
        </p:nvPicPr>
        <p:blipFill rotWithShape="1">
          <a:blip r:embed="rId5">
            <a:alphaModFix/>
          </a:blip>
          <a:srcRect/>
          <a:stretch/>
        </p:blipFill>
        <p:spPr>
          <a:xfrm>
            <a:off x="11372556" y="6401936"/>
            <a:ext cx="840331" cy="4818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4"/>
                                        </p:tgtEl>
                                        <p:attrNameLst>
                                          <p:attrName>style.visibility</p:attrName>
                                        </p:attrNameLst>
                                      </p:cBhvr>
                                      <p:to>
                                        <p:strVal val="visible"/>
                                      </p:to>
                                    </p:set>
                                    <p:animEffect transition="in" filter="fade">
                                      <p:cBhvr>
                                        <p:cTn id="7" dur="500"/>
                                        <p:tgtEl>
                                          <p:spTgt spid="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9"/>
          <p:cNvSpPr txBox="1">
            <a:spLocks noGrp="1"/>
          </p:cNvSpPr>
          <p:nvPr>
            <p:ph type="ctrTitle"/>
          </p:nvPr>
        </p:nvSpPr>
        <p:spPr>
          <a:xfrm>
            <a:off x="2772551" y="-97688"/>
            <a:ext cx="6773021" cy="1857388"/>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accent2"/>
              </a:buClr>
              <a:buSzPts val="4400"/>
              <a:buFont typeface="Twentieth Century"/>
              <a:buNone/>
            </a:pPr>
            <a:r>
              <a:rPr lang="el-GR" b="1">
                <a:solidFill>
                  <a:schemeClr val="accent2"/>
                </a:solidFill>
              </a:rPr>
              <a:t>Ο ΡΟΛΟΣ ΤΗΣ ΔΙΑΤΡΟΦΗΣ </a:t>
            </a:r>
            <a:endParaRPr/>
          </a:p>
        </p:txBody>
      </p:sp>
      <p:sp>
        <p:nvSpPr>
          <p:cNvPr id="393" name="Google Shape;393;p29"/>
          <p:cNvSpPr txBox="1">
            <a:spLocks noGrp="1"/>
          </p:cNvSpPr>
          <p:nvPr>
            <p:ph type="subTitle" idx="1"/>
          </p:nvPr>
        </p:nvSpPr>
        <p:spPr>
          <a:xfrm>
            <a:off x="3149600" y="6050037"/>
            <a:ext cx="8940800" cy="685800"/>
          </a:xfrm>
          <a:prstGeom prst="rect">
            <a:avLst/>
          </a:prstGeom>
          <a:noFill/>
          <a:ln>
            <a:noFill/>
          </a:ln>
        </p:spPr>
        <p:txBody>
          <a:bodyPr spcFirstLastPara="1" wrap="square" lIns="91425" tIns="45700" rIns="91425" bIns="45700" anchor="ctr" anchorCtr="0">
            <a:normAutofit fontScale="77500" lnSpcReduction="20000"/>
          </a:bodyPr>
          <a:lstStyle/>
          <a:p>
            <a:pPr marL="0" lvl="0" indent="0" algn="ctr" rtl="0">
              <a:spcBef>
                <a:spcPts val="0"/>
              </a:spcBef>
              <a:spcAft>
                <a:spcPts val="0"/>
              </a:spcAft>
              <a:buSzPct val="60000"/>
              <a:buNone/>
            </a:pPr>
            <a:r>
              <a:rPr lang="el-GR"/>
              <a:t>Σταύρου Μαρία, Νοσηλεύτρια ΤΕ, PHN/CN, MSc </a:t>
            </a:r>
            <a:endParaRPr baseline="-25000"/>
          </a:p>
          <a:p>
            <a:pPr marL="0" lvl="0" indent="0" algn="ctr" rtl="0">
              <a:spcBef>
                <a:spcPts val="700"/>
              </a:spcBef>
              <a:spcAft>
                <a:spcPts val="0"/>
              </a:spcAft>
              <a:buSzPct val="60000"/>
              <a:buNone/>
            </a:pPr>
            <a:r>
              <a:rPr lang="el-GR"/>
              <a:t>Διεύθυνση Δημόσιας Υγείας 7</a:t>
            </a:r>
            <a:r>
              <a:rPr lang="el-GR" baseline="30000"/>
              <a:t>ης</a:t>
            </a:r>
            <a:r>
              <a:rPr lang="el-GR"/>
              <a:t> ΥΠΕ Κρήτης</a:t>
            </a:r>
            <a:endParaRPr/>
          </a:p>
        </p:txBody>
      </p:sp>
      <p:pic>
        <p:nvPicPr>
          <p:cNvPr id="394" name="Google Shape;394;p29" descr="C:\Users\emakraki\Desktop\logo\7YPE new logo-2.png"/>
          <p:cNvPicPr preferRelativeResize="0"/>
          <p:nvPr/>
        </p:nvPicPr>
        <p:blipFill rotWithShape="1">
          <a:blip r:embed="rId3">
            <a:alphaModFix/>
          </a:blip>
          <a:srcRect/>
          <a:stretch/>
        </p:blipFill>
        <p:spPr>
          <a:xfrm>
            <a:off x="119336" y="116632"/>
            <a:ext cx="2491682" cy="1428749"/>
          </a:xfrm>
          <a:prstGeom prst="rect">
            <a:avLst/>
          </a:prstGeom>
          <a:noFill/>
          <a:ln>
            <a:noFill/>
          </a:ln>
        </p:spPr>
      </p:pic>
      <p:pic>
        <p:nvPicPr>
          <p:cNvPr id="395" name="Google Shape;395;p29" descr="https://hellasorl.gr/wp-content/uploads/2020/09/elderly-1024x576.jpg"/>
          <p:cNvPicPr preferRelativeResize="0"/>
          <p:nvPr/>
        </p:nvPicPr>
        <p:blipFill rotWithShape="1">
          <a:blip r:embed="rId4">
            <a:alphaModFix/>
          </a:blip>
          <a:srcRect/>
          <a:stretch/>
        </p:blipFill>
        <p:spPr>
          <a:xfrm>
            <a:off x="2738415" y="2000241"/>
            <a:ext cx="6849343" cy="385275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Twentieth Century"/>
              <a:buNone/>
            </a:pPr>
            <a:r>
              <a:rPr lang="el-GR"/>
              <a:t>Γιατί είναι σημαντική η πρόληψη των λοιμώξεων;</a:t>
            </a:r>
            <a:endParaRPr/>
          </a:p>
        </p:txBody>
      </p:sp>
      <p:sp>
        <p:nvSpPr>
          <p:cNvPr id="142" name="Google Shape;142;p3"/>
          <p:cNvSpPr txBox="1">
            <a:spLocks noGrp="1"/>
          </p:cNvSpPr>
          <p:nvPr>
            <p:ph type="body" idx="1"/>
          </p:nvPr>
        </p:nvSpPr>
        <p:spPr>
          <a:xfrm>
            <a:off x="2095472" y="2071678"/>
            <a:ext cx="4535416" cy="4495800"/>
          </a:xfrm>
          <a:prstGeom prst="rect">
            <a:avLst/>
          </a:prstGeom>
          <a:noFill/>
          <a:ln>
            <a:noFill/>
          </a:ln>
        </p:spPr>
        <p:txBody>
          <a:bodyPr spcFirstLastPara="1" wrap="square" lIns="91425" tIns="45700" rIns="91425" bIns="45700" anchor="t" anchorCtr="0">
            <a:normAutofit lnSpcReduction="10000"/>
          </a:bodyPr>
          <a:lstStyle/>
          <a:p>
            <a:pPr marL="320040" lvl="0" indent="-320040" algn="l" rtl="0">
              <a:spcBef>
                <a:spcPts val="0"/>
              </a:spcBef>
              <a:spcAft>
                <a:spcPts val="0"/>
              </a:spcAft>
              <a:buSzPts val="1740"/>
              <a:buChar char="◻"/>
            </a:pPr>
            <a:r>
              <a:rPr lang="el-GR"/>
              <a:t>Οι μολυσματικές ασθένειες ευθύνονται για το </a:t>
            </a:r>
            <a:r>
              <a:rPr lang="el-GR" b="1"/>
              <a:t>1/3</a:t>
            </a:r>
            <a:r>
              <a:rPr lang="el-GR"/>
              <a:t> </a:t>
            </a:r>
            <a:r>
              <a:rPr lang="el-GR" b="1"/>
              <a:t>όλων των θανάτων </a:t>
            </a:r>
            <a:r>
              <a:rPr lang="el-GR"/>
              <a:t>σε άτομα ηλικίας </a:t>
            </a:r>
            <a:r>
              <a:rPr lang="el-GR" b="1"/>
              <a:t>&gt;65 ετών</a:t>
            </a:r>
            <a:r>
              <a:rPr lang="el-GR"/>
              <a:t> </a:t>
            </a:r>
            <a:endParaRPr/>
          </a:p>
          <a:p>
            <a:pPr marL="320040" lvl="0" indent="-320040" algn="l" rtl="0">
              <a:spcBef>
                <a:spcPts val="700"/>
              </a:spcBef>
              <a:spcAft>
                <a:spcPts val="0"/>
              </a:spcAft>
              <a:buSzPts val="1740"/>
              <a:buChar char="◻"/>
            </a:pPr>
            <a:r>
              <a:rPr lang="el-GR" b="1"/>
              <a:t>Λοιμώξεις: αυξημένη νοσηρότητα </a:t>
            </a:r>
            <a:r>
              <a:rPr lang="el-GR"/>
              <a:t>&amp; </a:t>
            </a:r>
            <a:r>
              <a:rPr lang="el-GR" b="1"/>
              <a:t>θνητότητα</a:t>
            </a:r>
            <a:r>
              <a:rPr lang="el-GR"/>
              <a:t> στα υπερήλικα άτομα - </a:t>
            </a:r>
            <a:r>
              <a:rPr lang="el-GR" b="1"/>
              <a:t>30% των θανάτων  </a:t>
            </a:r>
            <a:r>
              <a:rPr lang="el-GR"/>
              <a:t>&amp; 1η θέση σε άτομα &gt;70 ετών. </a:t>
            </a:r>
            <a:endParaRPr/>
          </a:p>
          <a:p>
            <a:pPr marL="320040" lvl="0" indent="-209550" algn="l" rtl="0">
              <a:spcBef>
                <a:spcPts val="700"/>
              </a:spcBef>
              <a:spcAft>
                <a:spcPts val="0"/>
              </a:spcAft>
              <a:buSzPts val="1740"/>
              <a:buNone/>
            </a:pPr>
            <a:endParaRPr/>
          </a:p>
        </p:txBody>
      </p:sp>
      <p:pic>
        <p:nvPicPr>
          <p:cNvPr id="143" name="Google Shape;143;p3" descr="https://static.wikia.nocookie.net/science/images/5/50/Viruses-01-goog.jpg/revision/latest/scale-to-width-down/300?cb=20130807065438&amp;path-prefix=el"/>
          <p:cNvPicPr preferRelativeResize="0"/>
          <p:nvPr/>
        </p:nvPicPr>
        <p:blipFill rotWithShape="1">
          <a:blip r:embed="rId3">
            <a:alphaModFix/>
          </a:blip>
          <a:srcRect/>
          <a:stretch/>
        </p:blipFill>
        <p:spPr>
          <a:xfrm>
            <a:off x="7390334" y="2726112"/>
            <a:ext cx="2857500" cy="2143125"/>
          </a:xfrm>
          <a:prstGeom prst="rect">
            <a:avLst/>
          </a:prstGeom>
          <a:noFill/>
          <a:ln>
            <a:noFill/>
          </a:ln>
        </p:spPr>
      </p:pic>
      <p:pic>
        <p:nvPicPr>
          <p:cNvPr id="144" name="Google Shape;144;p3"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0"/>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Διατροφή και Λοιμώξεις</a:t>
            </a:r>
            <a:endParaRPr/>
          </a:p>
        </p:txBody>
      </p:sp>
      <p:sp>
        <p:nvSpPr>
          <p:cNvPr id="401" name="Google Shape;401;p30"/>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fontScale="92500"/>
          </a:bodyPr>
          <a:lstStyle/>
          <a:p>
            <a:pPr marL="320040" lvl="0" indent="-361950" algn="l" rtl="0">
              <a:spcBef>
                <a:spcPts val="700"/>
              </a:spcBef>
              <a:spcAft>
                <a:spcPts val="0"/>
              </a:spcAft>
              <a:buSzPts val="1740"/>
              <a:buChar char="◻"/>
            </a:pPr>
            <a:r>
              <a:rPr lang="el-GR"/>
              <a:t>καθρέφτης  ανοσοποιητικού συστήματος </a:t>
            </a:r>
            <a:endParaRPr/>
          </a:p>
          <a:p>
            <a:pPr marL="320040" lvl="0" indent="0" algn="l" rtl="0">
              <a:spcBef>
                <a:spcPts val="700"/>
              </a:spcBef>
              <a:spcAft>
                <a:spcPts val="0"/>
              </a:spcAft>
              <a:buNone/>
            </a:pPr>
            <a:r>
              <a:rPr lang="el-GR"/>
              <a:t>                                                            η διατροφική κατάσταση</a:t>
            </a:r>
            <a:endParaRPr/>
          </a:p>
          <a:p>
            <a:pPr marL="320040" lvl="0" indent="0" algn="l" rtl="0">
              <a:spcBef>
                <a:spcPts val="700"/>
              </a:spcBef>
              <a:spcAft>
                <a:spcPts val="0"/>
              </a:spcAft>
              <a:buNone/>
            </a:pPr>
            <a:endParaRPr/>
          </a:p>
          <a:p>
            <a:pPr marL="320040" lvl="0" indent="0" algn="l" rtl="0">
              <a:spcBef>
                <a:spcPts val="0"/>
              </a:spcBef>
              <a:spcAft>
                <a:spcPts val="0"/>
              </a:spcAft>
              <a:buNone/>
            </a:pPr>
            <a:endParaRPr/>
          </a:p>
          <a:p>
            <a:pPr marL="320040" lvl="0" indent="-320040" algn="l" rtl="0">
              <a:spcBef>
                <a:spcPts val="0"/>
              </a:spcBef>
              <a:spcAft>
                <a:spcPts val="0"/>
              </a:spcAft>
              <a:buSzPts val="1740"/>
              <a:buChar char="◻"/>
            </a:pPr>
            <a:r>
              <a:rPr lang="el-GR"/>
              <a:t>Δίαιτα             σίτιση              ενυδάτωση</a:t>
            </a:r>
            <a:endParaRPr/>
          </a:p>
          <a:p>
            <a:pPr marL="320040" lvl="0" indent="0" algn="l" rtl="0">
              <a:spcBef>
                <a:spcPts val="700"/>
              </a:spcBef>
              <a:spcAft>
                <a:spcPts val="0"/>
              </a:spcAft>
              <a:buNone/>
            </a:pPr>
            <a:endParaRPr/>
          </a:p>
          <a:p>
            <a:pPr marL="320040" lvl="0" indent="0" algn="l" rtl="0">
              <a:spcBef>
                <a:spcPts val="700"/>
              </a:spcBef>
              <a:spcAft>
                <a:spcPts val="0"/>
              </a:spcAft>
              <a:buNone/>
            </a:pPr>
            <a:endParaRPr/>
          </a:p>
          <a:p>
            <a:pPr marL="320040" lvl="0" indent="-320040" algn="l" rtl="0">
              <a:spcBef>
                <a:spcPts val="700"/>
              </a:spcBef>
              <a:spcAft>
                <a:spcPts val="0"/>
              </a:spcAft>
              <a:buSzPts val="1080"/>
              <a:buChar char="◻"/>
            </a:pPr>
            <a:r>
              <a:rPr lang="el-GR"/>
              <a:t>υποσιτισμένος οργανισμός         πρωτεϊνες    </a:t>
            </a:r>
            <a:endParaRPr/>
          </a:p>
          <a:p>
            <a:pPr marL="320040" lvl="0" indent="0" algn="l" rtl="0">
              <a:spcBef>
                <a:spcPts val="700"/>
              </a:spcBef>
              <a:spcAft>
                <a:spcPts val="0"/>
              </a:spcAft>
              <a:buNone/>
            </a:pPr>
            <a:endParaRPr/>
          </a:p>
          <a:p>
            <a:pPr marL="320040" lvl="0" indent="0" algn="l" rtl="0">
              <a:spcBef>
                <a:spcPts val="700"/>
              </a:spcBef>
              <a:spcAft>
                <a:spcPts val="0"/>
              </a:spcAft>
              <a:buNone/>
            </a:pPr>
            <a:r>
              <a:rPr lang="el-GR"/>
              <a:t>                                                 άμυνα                   </a:t>
            </a:r>
            <a:r>
              <a:rPr lang="el-GR" sz="2600"/>
              <a:t>(ACSQHC, 2024)</a:t>
            </a:r>
            <a:endParaRPr/>
          </a:p>
        </p:txBody>
      </p:sp>
      <p:pic>
        <p:nvPicPr>
          <p:cNvPr id="402" name="Google Shape;402;p30" descr="C:\Users\emakraki\Desktop\logo\7YPE new logo-2.png"/>
          <p:cNvPicPr preferRelativeResize="0"/>
          <p:nvPr/>
        </p:nvPicPr>
        <p:blipFill rotWithShape="1">
          <a:blip r:embed="rId3">
            <a:alphaModFix/>
          </a:blip>
          <a:srcRect/>
          <a:stretch/>
        </p:blipFill>
        <p:spPr>
          <a:xfrm>
            <a:off x="11372556" y="6401936"/>
            <a:ext cx="840331" cy="481852"/>
          </a:xfrm>
          <a:prstGeom prst="rect">
            <a:avLst/>
          </a:prstGeom>
          <a:noFill/>
          <a:ln>
            <a:noFill/>
          </a:ln>
        </p:spPr>
      </p:pic>
      <p:sp>
        <p:nvSpPr>
          <p:cNvPr id="403" name="Google Shape;403;p30"/>
          <p:cNvSpPr/>
          <p:nvPr/>
        </p:nvSpPr>
        <p:spPr>
          <a:xfrm rot="5400000">
            <a:off x="6746601" y="2074120"/>
            <a:ext cx="468900" cy="593700"/>
          </a:xfrm>
          <a:prstGeom prst="bentUpArrow">
            <a:avLst>
              <a:gd name="adj1" fmla="val 25000"/>
              <a:gd name="adj2" fmla="val 25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wentieth Century"/>
              <a:ea typeface="Twentieth Century"/>
              <a:cs typeface="Twentieth Century"/>
              <a:sym typeface="Twentieth Century"/>
            </a:endParaRPr>
          </a:p>
        </p:txBody>
      </p:sp>
      <p:sp>
        <p:nvSpPr>
          <p:cNvPr id="404" name="Google Shape;404;p30"/>
          <p:cNvSpPr/>
          <p:nvPr/>
        </p:nvSpPr>
        <p:spPr>
          <a:xfrm>
            <a:off x="2452025" y="3323700"/>
            <a:ext cx="840300" cy="2106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wentieth Century"/>
              <a:ea typeface="Twentieth Century"/>
              <a:cs typeface="Twentieth Century"/>
              <a:sym typeface="Twentieth Century"/>
            </a:endParaRPr>
          </a:p>
        </p:txBody>
      </p:sp>
      <p:sp>
        <p:nvSpPr>
          <p:cNvPr id="405" name="Google Shape;405;p30"/>
          <p:cNvSpPr/>
          <p:nvPr/>
        </p:nvSpPr>
        <p:spPr>
          <a:xfrm>
            <a:off x="4884875" y="3323700"/>
            <a:ext cx="840300" cy="2106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wentieth Century"/>
              <a:ea typeface="Twentieth Century"/>
              <a:cs typeface="Twentieth Century"/>
              <a:sym typeface="Twentieth Century"/>
            </a:endParaRPr>
          </a:p>
        </p:txBody>
      </p:sp>
      <p:sp>
        <p:nvSpPr>
          <p:cNvPr id="406" name="Google Shape;406;p30"/>
          <p:cNvSpPr/>
          <p:nvPr/>
        </p:nvSpPr>
        <p:spPr>
          <a:xfrm>
            <a:off x="5725175" y="4520900"/>
            <a:ext cx="210600" cy="4689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wentieth Century"/>
              <a:ea typeface="Twentieth Century"/>
              <a:cs typeface="Twentieth Century"/>
              <a:sym typeface="Twentieth Century"/>
            </a:endParaRPr>
          </a:p>
        </p:txBody>
      </p:sp>
      <p:sp>
        <p:nvSpPr>
          <p:cNvPr id="407" name="Google Shape;407;p30"/>
          <p:cNvSpPr/>
          <p:nvPr/>
        </p:nvSpPr>
        <p:spPr>
          <a:xfrm>
            <a:off x="5725325" y="5248850"/>
            <a:ext cx="210600" cy="6705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wentieth Century"/>
              <a:ea typeface="Twentieth Century"/>
              <a:cs typeface="Twentieth Century"/>
              <a:sym typeface="Twentieth Century"/>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1"/>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Η Διατροφή στην Τρίτη ηλικία</a:t>
            </a:r>
            <a:endParaRPr/>
          </a:p>
        </p:txBody>
      </p:sp>
      <p:sp>
        <p:nvSpPr>
          <p:cNvPr id="413" name="Google Shape;413;p31"/>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740"/>
              <a:buNone/>
            </a:pPr>
            <a:r>
              <a:rPr lang="el-GR"/>
              <a:t>Η βέλτιστη θρέψη κρίνεται αναγκαία για την:</a:t>
            </a:r>
            <a:endParaRPr/>
          </a:p>
          <a:p>
            <a:pPr marL="320040" lvl="0" indent="-320040" algn="l" rtl="0">
              <a:spcBef>
                <a:spcPts val="700"/>
              </a:spcBef>
              <a:spcAft>
                <a:spcPts val="0"/>
              </a:spcAft>
              <a:buSzPts val="1740"/>
              <a:buChar char="◻"/>
            </a:pPr>
            <a:r>
              <a:rPr lang="el-GR"/>
              <a:t>πρόληψη και τη θεραπεία διαφόρων ασθενειών </a:t>
            </a:r>
            <a:endParaRPr/>
          </a:p>
          <a:p>
            <a:pPr marL="320040" lvl="0" indent="-320040" algn="l" rtl="0">
              <a:spcBef>
                <a:spcPts val="0"/>
              </a:spcBef>
              <a:spcAft>
                <a:spcPts val="0"/>
              </a:spcAft>
              <a:buSzPts val="1080"/>
              <a:buChar char="◻"/>
            </a:pPr>
            <a:r>
              <a:rPr lang="el-GR"/>
              <a:t>ελάττωση των χρόνων ανάρρωσης</a:t>
            </a:r>
            <a:endParaRPr/>
          </a:p>
          <a:p>
            <a:pPr marL="320040" lvl="0" indent="-320040" algn="l" rtl="0">
              <a:spcBef>
                <a:spcPts val="0"/>
              </a:spcBef>
              <a:spcAft>
                <a:spcPts val="0"/>
              </a:spcAft>
              <a:buSzPts val="1080"/>
              <a:buChar char="◻"/>
            </a:pPr>
            <a:r>
              <a:rPr lang="el-GR"/>
              <a:t>βελτίωση της ποιότητας ζωής των ηλικιωμένων </a:t>
            </a:r>
            <a:endParaRPr/>
          </a:p>
          <a:p>
            <a:pPr marL="320040" lvl="0" indent="-320040" algn="l" rtl="0">
              <a:spcBef>
                <a:spcPts val="0"/>
              </a:spcBef>
              <a:spcAft>
                <a:spcPts val="0"/>
              </a:spcAft>
              <a:buSzPts val="1080"/>
              <a:buChar char="◻"/>
            </a:pPr>
            <a:r>
              <a:rPr lang="el-GR"/>
              <a:t>προαγωγή της  ενεργούς και υγιής γήρανσης</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l-GR"/>
              <a:t>                                                                                 </a:t>
            </a:r>
            <a:r>
              <a:rPr lang="el-GR" sz="2600"/>
              <a:t> (ACSQHC, 2024)</a:t>
            </a:r>
            <a:endParaRPr/>
          </a:p>
        </p:txBody>
      </p:sp>
      <p:pic>
        <p:nvPicPr>
          <p:cNvPr id="414" name="Google Shape;414;p31"/>
          <p:cNvPicPr preferRelativeResize="0"/>
          <p:nvPr/>
        </p:nvPicPr>
        <p:blipFill rotWithShape="1">
          <a:blip r:embed="rId3">
            <a:alphaModFix/>
          </a:blip>
          <a:srcRect/>
          <a:stretch/>
        </p:blipFill>
        <p:spPr>
          <a:xfrm>
            <a:off x="4744638" y="4670293"/>
            <a:ext cx="3277473" cy="2187713"/>
          </a:xfrm>
          <a:prstGeom prst="rect">
            <a:avLst/>
          </a:prstGeom>
          <a:noFill/>
          <a:ln>
            <a:noFill/>
          </a:ln>
        </p:spPr>
      </p:pic>
      <p:pic>
        <p:nvPicPr>
          <p:cNvPr id="415" name="Google Shape;415;p31" descr="C:\Users\emakraki\Desktop\logo\7YPE new logo-2.png"/>
          <p:cNvPicPr preferRelativeResize="0"/>
          <p:nvPr/>
        </p:nvPicPr>
        <p:blipFill rotWithShape="1">
          <a:blip r:embed="rId4">
            <a:alphaModFix/>
          </a:blip>
          <a:srcRect/>
          <a:stretch/>
        </p:blipFill>
        <p:spPr>
          <a:xfrm>
            <a:off x="11284872" y="6351657"/>
            <a:ext cx="928016" cy="53213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2"/>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Γιατί μειώνονται οι θερμιδικές απαιτήσεις;</a:t>
            </a:r>
            <a:endParaRPr/>
          </a:p>
        </p:txBody>
      </p:sp>
      <p:sp>
        <p:nvSpPr>
          <p:cNvPr id="421" name="Google Shape;421;p32"/>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740"/>
              <a:buNone/>
            </a:pPr>
            <a:r>
              <a:rPr lang="el-GR"/>
              <a:t>   -διαδικασία γήρανσης </a:t>
            </a:r>
            <a:endParaRPr/>
          </a:p>
          <a:p>
            <a:pPr marL="320040" lvl="0" indent="0" algn="l" rtl="0">
              <a:spcBef>
                <a:spcPts val="0"/>
              </a:spcBef>
              <a:spcAft>
                <a:spcPts val="0"/>
              </a:spcAft>
              <a:buNone/>
            </a:pPr>
            <a:r>
              <a:rPr lang="el-GR"/>
              <a:t>-Χαμηλά επίπεδα άσκησης </a:t>
            </a:r>
            <a:endParaRPr/>
          </a:p>
          <a:p>
            <a:pPr marL="320040" lvl="0" indent="0" algn="l" rtl="0">
              <a:spcBef>
                <a:spcPts val="0"/>
              </a:spcBef>
              <a:spcAft>
                <a:spcPts val="0"/>
              </a:spcAft>
              <a:buNone/>
            </a:pPr>
            <a:r>
              <a:rPr lang="el-GR"/>
              <a:t>-Μείωσης του βασικού μεταβολικού ρυθμού </a:t>
            </a:r>
            <a:endParaRPr/>
          </a:p>
          <a:p>
            <a:pPr marL="320040" lvl="0" indent="0" algn="l" rtl="0">
              <a:spcBef>
                <a:spcPts val="0"/>
              </a:spcBef>
              <a:spcAft>
                <a:spcPts val="0"/>
              </a:spcAft>
              <a:buNone/>
            </a:pPr>
            <a:r>
              <a:rPr lang="el-GR"/>
              <a:t>-Αδυναμία διατήρησης κατάλληλο επίπεδο ενυδάτωσης και διατροφής</a:t>
            </a:r>
            <a:endParaRPr/>
          </a:p>
          <a:p>
            <a:pPr marL="320040" lvl="0" indent="0" algn="l" rtl="0">
              <a:spcBef>
                <a:spcPts val="700"/>
              </a:spcBef>
              <a:spcAft>
                <a:spcPts val="0"/>
              </a:spcAft>
              <a:buNone/>
            </a:pPr>
            <a:r>
              <a:rPr lang="el-GR"/>
              <a:t>-Μειωμένη όρεξη για τροφή</a:t>
            </a:r>
            <a:endParaRPr/>
          </a:p>
        </p:txBody>
      </p:sp>
      <p:pic>
        <p:nvPicPr>
          <p:cNvPr id="422" name="Google Shape;422;p32" descr="C:\Users\emakraki\Desktop\logo\7YPE new logo-2.png"/>
          <p:cNvPicPr preferRelativeResize="0"/>
          <p:nvPr/>
        </p:nvPicPr>
        <p:blipFill rotWithShape="1">
          <a:blip r:embed="rId3">
            <a:alphaModFix/>
          </a:blip>
          <a:srcRect/>
          <a:stretch/>
        </p:blipFill>
        <p:spPr>
          <a:xfrm>
            <a:off x="11372556" y="6401936"/>
            <a:ext cx="840331" cy="48185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33"/>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320040" lvl="0" indent="-209550" algn="l" rtl="0">
              <a:spcBef>
                <a:spcPts val="0"/>
              </a:spcBef>
              <a:spcAft>
                <a:spcPts val="0"/>
              </a:spcAft>
              <a:buSzPts val="1740"/>
              <a:buNone/>
            </a:pPr>
            <a:endParaRPr/>
          </a:p>
          <a:p>
            <a:pPr marL="320040" lvl="0" indent="-209550" algn="l" rtl="0">
              <a:spcBef>
                <a:spcPts val="700"/>
              </a:spcBef>
              <a:spcAft>
                <a:spcPts val="0"/>
              </a:spcAft>
              <a:buSzPts val="1740"/>
              <a:buNone/>
            </a:pPr>
            <a:endParaRPr/>
          </a:p>
          <a:p>
            <a:pPr marL="0" lvl="0" indent="0" algn="ctr" rtl="0">
              <a:spcBef>
                <a:spcPts val="700"/>
              </a:spcBef>
              <a:spcAft>
                <a:spcPts val="0"/>
              </a:spcAft>
              <a:buSzPts val="1740"/>
              <a:buNone/>
            </a:pPr>
            <a:r>
              <a:rPr lang="el-GR" i="1"/>
              <a:t>Η πτωχή διατροφική κατάσταση των ηλικιωμένων οδηγεί σε υποσιτισμό επηρεάζοντας την ποιότητα ζωή τους</a:t>
            </a:r>
            <a:endParaRPr/>
          </a:p>
          <a:p>
            <a:pPr marL="320040" lvl="0" indent="-209550" algn="l" rtl="0">
              <a:spcBef>
                <a:spcPts val="700"/>
              </a:spcBef>
              <a:spcAft>
                <a:spcPts val="0"/>
              </a:spcAft>
              <a:buSzPts val="1740"/>
              <a:buNone/>
            </a:pPr>
            <a:endParaRPr/>
          </a:p>
        </p:txBody>
      </p:sp>
      <p:pic>
        <p:nvPicPr>
          <p:cNvPr id="428" name="Google Shape;428;p33" descr="C:\Users\emakraki\Desktop\logo\7YPE new logo-2.png"/>
          <p:cNvPicPr preferRelativeResize="0"/>
          <p:nvPr/>
        </p:nvPicPr>
        <p:blipFill rotWithShape="1">
          <a:blip r:embed="rId3">
            <a:alphaModFix/>
          </a:blip>
          <a:srcRect/>
          <a:stretch/>
        </p:blipFill>
        <p:spPr>
          <a:xfrm>
            <a:off x="11372556" y="6401936"/>
            <a:ext cx="840331" cy="48185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4"/>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Υποσιτισμός</a:t>
            </a:r>
            <a:endParaRPr/>
          </a:p>
        </p:txBody>
      </p:sp>
      <p:sp>
        <p:nvSpPr>
          <p:cNvPr id="434" name="Google Shape;434;p34"/>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a:t>Συχνό και σοβαρό πρόβλημα για τους ηλικιωμένους ανθρώπους. </a:t>
            </a:r>
            <a:endParaRPr/>
          </a:p>
          <a:p>
            <a:pPr marL="320040" lvl="0" indent="-320040" algn="l" rtl="0">
              <a:spcBef>
                <a:spcPts val="700"/>
              </a:spcBef>
              <a:spcAft>
                <a:spcPts val="0"/>
              </a:spcAft>
              <a:buSzPts val="1740"/>
              <a:buChar char="◻"/>
            </a:pPr>
            <a:r>
              <a:rPr lang="el-GR"/>
              <a:t>Καθορίζεται ως η ελαττωματική ή η ανεπαρκής διατροφική κατάσταση</a:t>
            </a:r>
            <a:endParaRPr/>
          </a:p>
          <a:p>
            <a:pPr marL="320040" lvl="0" indent="-320040" algn="l" rtl="0">
              <a:spcBef>
                <a:spcPts val="700"/>
              </a:spcBef>
              <a:spcAft>
                <a:spcPts val="0"/>
              </a:spcAft>
              <a:buSzPts val="1740"/>
              <a:buChar char="◻"/>
            </a:pPr>
            <a:r>
              <a:rPr lang="el-GR"/>
              <a:t>Έλλειψη όρεξης</a:t>
            </a:r>
            <a:endParaRPr/>
          </a:p>
          <a:p>
            <a:pPr marL="320040" lvl="0" indent="-320040" algn="l" rtl="0">
              <a:spcBef>
                <a:spcPts val="700"/>
              </a:spcBef>
              <a:spcAft>
                <a:spcPts val="0"/>
              </a:spcAft>
              <a:buSzPts val="1740"/>
              <a:buChar char="◻"/>
            </a:pPr>
            <a:r>
              <a:rPr lang="el-GR"/>
              <a:t>Απώλεια μυϊκής μάζας και </a:t>
            </a:r>
            <a:endParaRPr/>
          </a:p>
          <a:p>
            <a:pPr marL="320040" lvl="0" indent="-320040" algn="l" rtl="0">
              <a:spcBef>
                <a:spcPts val="700"/>
              </a:spcBef>
              <a:spcAft>
                <a:spcPts val="0"/>
              </a:spcAft>
              <a:buSzPts val="1740"/>
              <a:buChar char="◻"/>
            </a:pPr>
            <a:r>
              <a:rPr lang="el-GR"/>
              <a:t>Απώλεια σωματικού βάρους</a:t>
            </a:r>
            <a:endParaRPr/>
          </a:p>
          <a:p>
            <a:pPr marL="0" lvl="0" indent="0" algn="l" rtl="0">
              <a:spcBef>
                <a:spcPts val="700"/>
              </a:spcBef>
              <a:spcAft>
                <a:spcPts val="0"/>
              </a:spcAft>
              <a:buSzPts val="1740"/>
              <a:buNone/>
            </a:pPr>
            <a:r>
              <a:rPr lang="el-GR"/>
              <a:t> </a:t>
            </a:r>
            <a:endParaRPr/>
          </a:p>
          <a:p>
            <a:pPr marL="320040" lvl="0" indent="-209550" algn="l" rtl="0">
              <a:spcBef>
                <a:spcPts val="700"/>
              </a:spcBef>
              <a:spcAft>
                <a:spcPts val="0"/>
              </a:spcAft>
              <a:buSzPts val="1740"/>
              <a:buNone/>
            </a:pPr>
            <a:endParaRPr/>
          </a:p>
        </p:txBody>
      </p:sp>
      <p:pic>
        <p:nvPicPr>
          <p:cNvPr id="435" name="Google Shape;435;p34" descr="C:\Users\emakraki\Desktop\logo\7YPE new logo-2.png"/>
          <p:cNvPicPr preferRelativeResize="0"/>
          <p:nvPr/>
        </p:nvPicPr>
        <p:blipFill rotWithShape="1">
          <a:blip r:embed="rId3">
            <a:alphaModFix/>
          </a:blip>
          <a:srcRect/>
          <a:stretch/>
        </p:blipFill>
        <p:spPr>
          <a:xfrm>
            <a:off x="11372556" y="6401936"/>
            <a:ext cx="840331" cy="48185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5"/>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Χρήσιμες Συμβουλές</a:t>
            </a:r>
            <a:endParaRPr/>
          </a:p>
        </p:txBody>
      </p:sp>
      <p:sp>
        <p:nvSpPr>
          <p:cNvPr id="441" name="Google Shape;441;p35"/>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a:t>Τύποι και Συχνότητα Γευμάτων</a:t>
            </a:r>
            <a:endParaRPr/>
          </a:p>
          <a:p>
            <a:pPr marL="640080" lvl="1" indent="-274320" algn="l" rtl="0">
              <a:spcBef>
                <a:spcPts val="550"/>
              </a:spcBef>
              <a:spcAft>
                <a:spcPts val="0"/>
              </a:spcAft>
              <a:buSzPts val="1820"/>
              <a:buChar char="🞑"/>
            </a:pPr>
            <a:r>
              <a:rPr lang="el-GR"/>
              <a:t>Καταναλώνετε 3 κύρια γεύματα καθημερινά και σε σταθερές ώρες</a:t>
            </a:r>
            <a:endParaRPr/>
          </a:p>
          <a:p>
            <a:pPr marL="640080" lvl="1" indent="-274320" algn="l" rtl="0">
              <a:spcBef>
                <a:spcPts val="550"/>
              </a:spcBef>
              <a:spcAft>
                <a:spcPts val="0"/>
              </a:spcAft>
              <a:buSzPts val="1820"/>
              <a:buChar char="🞑"/>
            </a:pPr>
            <a:r>
              <a:rPr lang="el-GR"/>
              <a:t>Μπορείτε να καταναλώνετε και ενδιάμεσα μικρογεύματα</a:t>
            </a:r>
            <a:endParaRPr/>
          </a:p>
          <a:p>
            <a:pPr marL="640080" lvl="1" indent="-274320" algn="l" rtl="0">
              <a:spcBef>
                <a:spcPts val="550"/>
              </a:spcBef>
              <a:spcAft>
                <a:spcPts val="0"/>
              </a:spcAft>
              <a:buSzPts val="1820"/>
              <a:buChar char="🞑"/>
            </a:pPr>
            <a:r>
              <a:rPr lang="el-GR"/>
              <a:t>Μην παραλείπετε κάποιο γεύμα!</a:t>
            </a:r>
            <a:endParaRPr/>
          </a:p>
          <a:p>
            <a:pPr marL="365760" lvl="1" indent="0" algn="l" rtl="0">
              <a:spcBef>
                <a:spcPts val="550"/>
              </a:spcBef>
              <a:spcAft>
                <a:spcPts val="0"/>
              </a:spcAft>
              <a:buSzPts val="1820"/>
              <a:buNone/>
            </a:pPr>
            <a:endParaRPr/>
          </a:p>
          <a:p>
            <a:pPr marL="320040" lvl="0" indent="-320040" algn="l" rtl="0">
              <a:spcBef>
                <a:spcPts val="700"/>
              </a:spcBef>
              <a:spcAft>
                <a:spcPts val="0"/>
              </a:spcAft>
              <a:buSzPts val="1740"/>
              <a:buChar char="◻"/>
            </a:pPr>
            <a:r>
              <a:rPr lang="el-GR"/>
              <a:t>Εάν έχετε μειωμένη όρεξη</a:t>
            </a:r>
            <a:endParaRPr/>
          </a:p>
          <a:p>
            <a:pPr marL="640080" lvl="1" indent="-274320" algn="l" rtl="0">
              <a:spcBef>
                <a:spcPts val="550"/>
              </a:spcBef>
              <a:spcAft>
                <a:spcPts val="0"/>
              </a:spcAft>
              <a:buSzPts val="1820"/>
              <a:buChar char="🞑"/>
            </a:pPr>
            <a:r>
              <a:rPr lang="el-GR"/>
              <a:t>Προτιμάτε φαγητά που σας αρέσουν και καταναλώνετε μικρότερη ποσότητα</a:t>
            </a:r>
            <a:endParaRPr/>
          </a:p>
          <a:p>
            <a:pPr marL="640080" lvl="1" indent="-274320" algn="l" rtl="0">
              <a:spcBef>
                <a:spcPts val="550"/>
              </a:spcBef>
              <a:spcAft>
                <a:spcPts val="0"/>
              </a:spcAft>
              <a:buSzPts val="1820"/>
              <a:buChar char="🞑"/>
            </a:pPr>
            <a:r>
              <a:rPr lang="el-GR"/>
              <a:t>Καταναλώνετε τα τρόφιμα ΑΡΓΑ και σε ΜΙΚΡΕΣ ΠΟΣΟΤΗΤΕΣ</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6"/>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Σωματική Δραστηριότητα</a:t>
            </a:r>
            <a:endParaRPr/>
          </a:p>
        </p:txBody>
      </p:sp>
      <p:sp>
        <p:nvSpPr>
          <p:cNvPr id="447" name="Google Shape;447;p36"/>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a:t>Περιορίστε όσο το δυνατόν περισσότερο τον καθιστικό τρόπο ζωής</a:t>
            </a:r>
            <a:endParaRPr/>
          </a:p>
          <a:p>
            <a:pPr marL="0" lvl="0" indent="0" algn="l" rtl="0">
              <a:spcBef>
                <a:spcPts val="700"/>
              </a:spcBef>
              <a:spcAft>
                <a:spcPts val="0"/>
              </a:spcAft>
              <a:buSzPts val="1740"/>
              <a:buNone/>
            </a:pPr>
            <a:endParaRPr/>
          </a:p>
          <a:p>
            <a:pPr marL="320040" lvl="0" indent="-320040" algn="l" rtl="0">
              <a:spcBef>
                <a:spcPts val="700"/>
              </a:spcBef>
              <a:spcAft>
                <a:spcPts val="0"/>
              </a:spcAft>
              <a:buSzPts val="1740"/>
              <a:buChar char="◻"/>
            </a:pPr>
            <a:r>
              <a:rPr lang="el-GR"/>
              <a:t>Υιοθετήστε οποιαδήποτε σωματική δραστηριότητα μέτριας έντασης, για τουλάχιστον 30 λεπτά ημερησίως, τις περισσότερες ημέρες της εβδομάδας, σε διαστήματα διάρκειας 10 λεπτών ή και περισσότερο</a:t>
            </a:r>
            <a:endParaRPr/>
          </a:p>
          <a:p>
            <a:pPr marL="640080" lvl="1" indent="-274320" algn="l" rtl="0">
              <a:spcBef>
                <a:spcPts val="550"/>
              </a:spcBef>
              <a:spcAft>
                <a:spcPts val="0"/>
              </a:spcAft>
              <a:buSzPts val="1820"/>
              <a:buChar char="🞑"/>
            </a:pPr>
            <a:r>
              <a:rPr lang="el-GR"/>
              <a:t>Ενσωματώστε, τουλάχιστον 2 φορές την εβδομάδα, ασκήσεις που ενδυναμώνουν τους μυς και τα οστά </a:t>
            </a:r>
            <a:endParaRPr/>
          </a:p>
          <a:p>
            <a:pPr marL="640080" lvl="1" indent="-274320" algn="l" rtl="0">
              <a:spcBef>
                <a:spcPts val="550"/>
              </a:spcBef>
              <a:spcAft>
                <a:spcPts val="0"/>
              </a:spcAft>
              <a:buSzPts val="1820"/>
              <a:buChar char="🞑"/>
            </a:pPr>
            <a:r>
              <a:rPr lang="el-GR"/>
              <a:t>Ενσωματώστε τουλάχιστον 2 ημέρες την εβδομάδα, ασκήσεις που έχουν ως στόχο τη βελτίωση της ισορροπίας και του συντονισμού</a:t>
            </a:r>
            <a:endParaRPr/>
          </a:p>
          <a:p>
            <a:pPr marL="640080" lvl="1" indent="-158750" algn="l" rtl="0">
              <a:spcBef>
                <a:spcPts val="550"/>
              </a:spcBef>
              <a:spcAft>
                <a:spcPts val="0"/>
              </a:spcAft>
              <a:buSzPts val="1820"/>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452" name="Google Shape;452;p37"/>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456"/>
        <p:cNvGrpSpPr/>
        <p:nvPr/>
      </p:nvGrpSpPr>
      <p:grpSpPr>
        <a:xfrm>
          <a:off x="0" y="0"/>
          <a:ext cx="0" cy="0"/>
          <a:chOff x="0" y="0"/>
          <a:chExt cx="0" cy="0"/>
        </a:xfrm>
      </p:grpSpPr>
      <p:sp>
        <p:nvSpPr>
          <p:cNvPr id="457" name="Google Shape;457;p38"/>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320040" lvl="0" indent="-209550" algn="l" rtl="0">
              <a:spcBef>
                <a:spcPts val="0"/>
              </a:spcBef>
              <a:spcAft>
                <a:spcPts val="0"/>
              </a:spcAft>
              <a:buSzPts val="1740"/>
              <a:buNone/>
            </a:pPr>
            <a:endParaRPr/>
          </a:p>
          <a:p>
            <a:pPr marL="320040" lvl="0" indent="-209550" algn="l" rtl="0">
              <a:spcBef>
                <a:spcPts val="700"/>
              </a:spcBef>
              <a:spcAft>
                <a:spcPts val="0"/>
              </a:spcAft>
              <a:buSzPts val="1740"/>
              <a:buNone/>
            </a:pPr>
            <a:endParaRPr/>
          </a:p>
          <a:p>
            <a:pPr marL="320040" lvl="0" indent="-209550" algn="l" rtl="0">
              <a:spcBef>
                <a:spcPts val="700"/>
              </a:spcBef>
              <a:spcAft>
                <a:spcPts val="0"/>
              </a:spcAft>
              <a:buSzPts val="1740"/>
              <a:buNone/>
            </a:pPr>
            <a:endParaRPr/>
          </a:p>
          <a:p>
            <a:pPr marL="0" lvl="0" indent="0" algn="l" rtl="0">
              <a:spcBef>
                <a:spcPts val="700"/>
              </a:spcBef>
              <a:spcAft>
                <a:spcPts val="0"/>
              </a:spcAft>
              <a:buSzPts val="2160"/>
              <a:buNone/>
            </a:pPr>
            <a:r>
              <a:rPr lang="el-GR" sz="3600" i="1"/>
              <a:t>Ποιες είναι οι τροφές που χρειαζόμαστε;</a:t>
            </a:r>
            <a:endParaRPr/>
          </a:p>
        </p:txBody>
      </p:sp>
      <p:pic>
        <p:nvPicPr>
          <p:cNvPr id="458" name="Google Shape;458;p38" descr="C:\Users\emakraki\Desktop\logo\7YPE new logo-2.png"/>
          <p:cNvPicPr preferRelativeResize="0"/>
          <p:nvPr/>
        </p:nvPicPr>
        <p:blipFill rotWithShape="1">
          <a:blip r:embed="rId3">
            <a:alphaModFix/>
          </a:blip>
          <a:srcRect/>
          <a:stretch/>
        </p:blipFill>
        <p:spPr>
          <a:xfrm>
            <a:off x="11372556" y="6401936"/>
            <a:ext cx="840331" cy="481852"/>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462"/>
        <p:cNvGrpSpPr/>
        <p:nvPr/>
      </p:nvGrpSpPr>
      <p:grpSpPr>
        <a:xfrm>
          <a:off x="0" y="0"/>
          <a:ext cx="0" cy="0"/>
          <a:chOff x="0" y="0"/>
          <a:chExt cx="0" cy="0"/>
        </a:xfrm>
      </p:grpSpPr>
      <p:sp>
        <p:nvSpPr>
          <p:cNvPr id="463" name="Google Shape;463;p39"/>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Ω3 λιπαρά οξέα</a:t>
            </a:r>
            <a:endParaRPr/>
          </a:p>
        </p:txBody>
      </p:sp>
      <p:sp>
        <p:nvSpPr>
          <p:cNvPr id="464" name="Google Shape;464;p39"/>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a:t>Τα βρίσκουμε σε λιπαρά ψάρια, όπως ο σολομός, ο τόνος και το σκουμπρί, καθώς επίσης και στον λιναρόσπορο και στα καρύδια.</a:t>
            </a:r>
            <a:endParaRPr/>
          </a:p>
        </p:txBody>
      </p:sp>
      <p:pic>
        <p:nvPicPr>
          <p:cNvPr id="465" name="Google Shape;465;p39"/>
          <p:cNvPicPr preferRelativeResize="0"/>
          <p:nvPr/>
        </p:nvPicPr>
        <p:blipFill rotWithShape="1">
          <a:blip r:embed="rId3">
            <a:alphaModFix/>
          </a:blip>
          <a:srcRect/>
          <a:stretch/>
        </p:blipFill>
        <p:spPr>
          <a:xfrm>
            <a:off x="4247459" y="3573016"/>
            <a:ext cx="3697082" cy="2215480"/>
          </a:xfrm>
          <a:prstGeom prst="rect">
            <a:avLst/>
          </a:prstGeom>
          <a:noFill/>
          <a:ln>
            <a:noFill/>
          </a:ln>
        </p:spPr>
      </p:pic>
      <p:pic>
        <p:nvPicPr>
          <p:cNvPr id="466" name="Google Shape;466;p39"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Twentieth Century"/>
              <a:buNone/>
            </a:pPr>
            <a:r>
              <a:rPr lang="el-GR"/>
              <a:t>Άραγε γιατί οι λοιμώξεις είναι πιο συχνές όσο μεγαλώνουμε;</a:t>
            </a:r>
            <a:endParaRPr/>
          </a:p>
        </p:txBody>
      </p:sp>
      <p:pic>
        <p:nvPicPr>
          <p:cNvPr id="151" name="Google Shape;151;p4" descr="Question Mark Icon Vector Art, Icons, and Graphics for Free Download"/>
          <p:cNvPicPr preferRelativeResize="0">
            <a:picLocks noGrp="1"/>
          </p:cNvPicPr>
          <p:nvPr>
            <p:ph type="body" idx="1"/>
          </p:nvPr>
        </p:nvPicPr>
        <p:blipFill rotWithShape="1">
          <a:blip r:embed="rId3">
            <a:alphaModFix/>
          </a:blip>
          <a:srcRect/>
          <a:stretch/>
        </p:blipFill>
        <p:spPr>
          <a:xfrm>
            <a:off x="4295801" y="2420889"/>
            <a:ext cx="3167063" cy="3167063"/>
          </a:xfrm>
          <a:prstGeom prst="rect">
            <a:avLst/>
          </a:prstGeom>
          <a:noFill/>
          <a:ln>
            <a:noFill/>
          </a:ln>
        </p:spPr>
      </p:pic>
      <p:pic>
        <p:nvPicPr>
          <p:cNvPr id="152" name="Google Shape;152;p4"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470"/>
        <p:cNvGrpSpPr/>
        <p:nvPr/>
      </p:nvGrpSpPr>
      <p:grpSpPr>
        <a:xfrm>
          <a:off x="0" y="0"/>
          <a:ext cx="0" cy="0"/>
          <a:chOff x="0" y="0"/>
          <a:chExt cx="0" cy="0"/>
        </a:xfrm>
      </p:grpSpPr>
      <p:sp>
        <p:nvSpPr>
          <p:cNvPr id="471" name="Google Shape;471;p40"/>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Τροφές πλούσιες σε ασβέστιο</a:t>
            </a:r>
            <a:endParaRPr/>
          </a:p>
        </p:txBody>
      </p:sp>
      <p:sp>
        <p:nvSpPr>
          <p:cNvPr id="472" name="Google Shape;472;p40"/>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a:t>Πλούσια σε ασβέστιο είναι τα γαλακτοκομικά προϊόντα (γάλα, γιαούρτι, τυρί) και τα πράσινα φυλλώδη λαχανικά, ενώ στην αγορά υπάρχουν και τρόφιμα εμπλουτισμένα με ασβέστιο, όπως π.χ. δημητριακά πρωινού</a:t>
            </a:r>
            <a:endParaRPr/>
          </a:p>
          <a:p>
            <a:pPr marL="320040" lvl="0" indent="-209550" algn="l" rtl="0">
              <a:spcBef>
                <a:spcPts val="700"/>
              </a:spcBef>
              <a:spcAft>
                <a:spcPts val="0"/>
              </a:spcAft>
              <a:buSzPts val="1740"/>
              <a:buNone/>
            </a:pPr>
            <a:endParaRPr/>
          </a:p>
          <a:p>
            <a:pPr marL="320040" lvl="0" indent="-209550" algn="l" rtl="0">
              <a:spcBef>
                <a:spcPts val="700"/>
              </a:spcBef>
              <a:spcAft>
                <a:spcPts val="0"/>
              </a:spcAft>
              <a:buSzPts val="1740"/>
              <a:buNone/>
            </a:pPr>
            <a:endParaRPr/>
          </a:p>
          <a:p>
            <a:pPr marL="320040" lvl="0" indent="-209550" algn="l" rtl="0">
              <a:spcBef>
                <a:spcPts val="700"/>
              </a:spcBef>
              <a:spcAft>
                <a:spcPts val="0"/>
              </a:spcAft>
              <a:buSzPts val="1740"/>
              <a:buNone/>
            </a:pPr>
            <a:endParaRPr/>
          </a:p>
        </p:txBody>
      </p:sp>
      <p:pic>
        <p:nvPicPr>
          <p:cNvPr id="473" name="Google Shape;473;p40"/>
          <p:cNvPicPr preferRelativeResize="0"/>
          <p:nvPr/>
        </p:nvPicPr>
        <p:blipFill rotWithShape="1">
          <a:blip r:embed="rId3">
            <a:alphaModFix/>
          </a:blip>
          <a:srcRect/>
          <a:stretch/>
        </p:blipFill>
        <p:spPr>
          <a:xfrm>
            <a:off x="5447928" y="3828506"/>
            <a:ext cx="4383360" cy="2922240"/>
          </a:xfrm>
          <a:prstGeom prst="rect">
            <a:avLst/>
          </a:prstGeom>
          <a:noFill/>
          <a:ln>
            <a:noFill/>
          </a:ln>
        </p:spPr>
      </p:pic>
      <p:pic>
        <p:nvPicPr>
          <p:cNvPr id="474" name="Google Shape;474;p40"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478"/>
        <p:cNvGrpSpPr/>
        <p:nvPr/>
      </p:nvGrpSpPr>
      <p:grpSpPr>
        <a:xfrm>
          <a:off x="0" y="0"/>
          <a:ext cx="0" cy="0"/>
          <a:chOff x="0" y="0"/>
          <a:chExt cx="0" cy="0"/>
        </a:xfrm>
      </p:grpSpPr>
      <p:sp>
        <p:nvSpPr>
          <p:cNvPr id="479" name="Google Shape;479;p41"/>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Τροφές πλούσιες σε φυτικές ίνες</a:t>
            </a:r>
            <a:endParaRPr/>
          </a:p>
        </p:txBody>
      </p:sp>
      <p:sp>
        <p:nvSpPr>
          <p:cNvPr id="480" name="Google Shape;480;p41"/>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a:t>Τροφές πλούσιες σε φυτικές ίνες είναι τα δημητριακά ολικής άλεσης, η βρόμη, το καστανό ρύζι, καθώς και τα φρούτα και τα λαχανικά.</a:t>
            </a:r>
            <a:endParaRPr/>
          </a:p>
          <a:p>
            <a:pPr marL="320040" lvl="0" indent="-209550" algn="l" rtl="0">
              <a:spcBef>
                <a:spcPts val="700"/>
              </a:spcBef>
              <a:spcAft>
                <a:spcPts val="0"/>
              </a:spcAft>
              <a:buSzPts val="1740"/>
              <a:buNone/>
            </a:pPr>
            <a:endParaRPr/>
          </a:p>
        </p:txBody>
      </p:sp>
      <p:pic>
        <p:nvPicPr>
          <p:cNvPr id="481" name="Google Shape;481;p41"/>
          <p:cNvPicPr preferRelativeResize="0"/>
          <p:nvPr/>
        </p:nvPicPr>
        <p:blipFill rotWithShape="1">
          <a:blip r:embed="rId3">
            <a:alphaModFix/>
          </a:blip>
          <a:srcRect/>
          <a:stretch/>
        </p:blipFill>
        <p:spPr>
          <a:xfrm>
            <a:off x="2114944" y="4005064"/>
            <a:ext cx="3707904" cy="2471936"/>
          </a:xfrm>
          <a:prstGeom prst="rect">
            <a:avLst/>
          </a:prstGeom>
          <a:noFill/>
          <a:ln>
            <a:noFill/>
          </a:ln>
        </p:spPr>
      </p:pic>
      <p:pic>
        <p:nvPicPr>
          <p:cNvPr id="482" name="Google Shape;482;p41"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486"/>
        <p:cNvGrpSpPr/>
        <p:nvPr/>
      </p:nvGrpSpPr>
      <p:grpSpPr>
        <a:xfrm>
          <a:off x="0" y="0"/>
          <a:ext cx="0" cy="0"/>
          <a:chOff x="0" y="0"/>
          <a:chExt cx="0" cy="0"/>
        </a:xfrm>
      </p:grpSpPr>
      <p:sp>
        <p:nvSpPr>
          <p:cNvPr id="487" name="Google Shape;487;p42"/>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Τροφές πλούσιες σε σίδηρο</a:t>
            </a:r>
            <a:endParaRPr/>
          </a:p>
        </p:txBody>
      </p:sp>
      <p:sp>
        <p:nvSpPr>
          <p:cNvPr id="488" name="Google Shape;488;p42"/>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a:t>Στη λίστα με τις πιο πλούσιες σε σίδηρο τροφές στις πρώτες θέσεις φιγουράρουν το συκώτι, το κόκκινο κρέας, η μαύρη σοκολάτα, το σπανάκι και τα όσπρια. </a:t>
            </a:r>
            <a:endParaRPr/>
          </a:p>
          <a:p>
            <a:pPr marL="320040" lvl="0" indent="-209550" algn="l" rtl="0">
              <a:spcBef>
                <a:spcPts val="700"/>
              </a:spcBef>
              <a:spcAft>
                <a:spcPts val="0"/>
              </a:spcAft>
              <a:buSzPts val="1740"/>
              <a:buNone/>
            </a:pPr>
            <a:endParaRPr/>
          </a:p>
          <a:p>
            <a:pPr marL="320040" lvl="0" indent="-209550" algn="l" rtl="0">
              <a:spcBef>
                <a:spcPts val="700"/>
              </a:spcBef>
              <a:spcAft>
                <a:spcPts val="0"/>
              </a:spcAft>
              <a:buSzPts val="1740"/>
              <a:buNone/>
            </a:pPr>
            <a:endParaRPr/>
          </a:p>
          <a:p>
            <a:pPr marL="320040" lvl="0" indent="-209550" algn="l" rtl="0">
              <a:spcBef>
                <a:spcPts val="700"/>
              </a:spcBef>
              <a:spcAft>
                <a:spcPts val="0"/>
              </a:spcAft>
              <a:buSzPts val="1740"/>
              <a:buNone/>
            </a:pPr>
            <a:endParaRPr/>
          </a:p>
          <a:p>
            <a:pPr marL="320040" lvl="0" indent="-209550" algn="l" rtl="0">
              <a:spcBef>
                <a:spcPts val="700"/>
              </a:spcBef>
              <a:spcAft>
                <a:spcPts val="0"/>
              </a:spcAft>
              <a:buSzPts val="1740"/>
              <a:buNone/>
            </a:pPr>
            <a:endParaRPr/>
          </a:p>
          <a:p>
            <a:pPr marL="320040" lvl="0" indent="-320040" algn="l" rtl="0">
              <a:spcBef>
                <a:spcPts val="700"/>
              </a:spcBef>
              <a:spcAft>
                <a:spcPts val="0"/>
              </a:spcAft>
              <a:buSzPts val="1740"/>
              <a:buChar char="◻"/>
            </a:pPr>
            <a:r>
              <a:rPr lang="el-GR"/>
              <a:t>                                                                </a:t>
            </a:r>
            <a:endParaRPr/>
          </a:p>
        </p:txBody>
      </p:sp>
      <p:pic>
        <p:nvPicPr>
          <p:cNvPr id="489" name="Google Shape;489;p42"/>
          <p:cNvPicPr preferRelativeResize="0"/>
          <p:nvPr/>
        </p:nvPicPr>
        <p:blipFill rotWithShape="1">
          <a:blip r:embed="rId3">
            <a:alphaModFix/>
          </a:blip>
          <a:srcRect/>
          <a:stretch/>
        </p:blipFill>
        <p:spPr>
          <a:xfrm>
            <a:off x="5735961" y="3645025"/>
            <a:ext cx="2619375" cy="1743075"/>
          </a:xfrm>
          <a:prstGeom prst="rect">
            <a:avLst/>
          </a:prstGeom>
          <a:noFill/>
          <a:ln>
            <a:noFill/>
          </a:ln>
        </p:spPr>
      </p:pic>
      <p:pic>
        <p:nvPicPr>
          <p:cNvPr id="490" name="Google Shape;490;p42"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494"/>
        <p:cNvGrpSpPr/>
        <p:nvPr/>
      </p:nvGrpSpPr>
      <p:grpSpPr>
        <a:xfrm>
          <a:off x="0" y="0"/>
          <a:ext cx="0" cy="0"/>
          <a:chOff x="0" y="0"/>
          <a:chExt cx="0" cy="0"/>
        </a:xfrm>
      </p:grpSpPr>
      <p:sp>
        <p:nvSpPr>
          <p:cNvPr id="495" name="Google Shape;495;p43"/>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Τροφές πλούσιες σε βιταμίνη C</a:t>
            </a:r>
            <a:endParaRPr/>
          </a:p>
        </p:txBody>
      </p:sp>
      <p:sp>
        <p:nvSpPr>
          <p:cNvPr id="496" name="Google Shape;496;p43"/>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a:t>Βρίσκουμε τη συγκεκριμένη βιταμίνη στα φρούτα και τα λαχανικά (με κυριότερα τα εσπεριδοειδή, το ακτινίδιο, το μπρόκολο, την πιπεριά και την ντομάτα)</a:t>
            </a:r>
            <a:endParaRPr/>
          </a:p>
        </p:txBody>
      </p:sp>
      <p:pic>
        <p:nvPicPr>
          <p:cNvPr id="497" name="Google Shape;497;p43"/>
          <p:cNvPicPr preferRelativeResize="0"/>
          <p:nvPr/>
        </p:nvPicPr>
        <p:blipFill rotWithShape="1">
          <a:blip r:embed="rId3">
            <a:alphaModFix/>
          </a:blip>
          <a:srcRect/>
          <a:stretch/>
        </p:blipFill>
        <p:spPr>
          <a:xfrm>
            <a:off x="5375920" y="3830845"/>
            <a:ext cx="2762250" cy="1657350"/>
          </a:xfrm>
          <a:prstGeom prst="rect">
            <a:avLst/>
          </a:prstGeom>
          <a:noFill/>
          <a:ln>
            <a:noFill/>
          </a:ln>
        </p:spPr>
      </p:pic>
      <p:pic>
        <p:nvPicPr>
          <p:cNvPr id="498" name="Google Shape;498;p43"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Shape 502"/>
        <p:cNvGrpSpPr/>
        <p:nvPr/>
      </p:nvGrpSpPr>
      <p:grpSpPr>
        <a:xfrm>
          <a:off x="0" y="0"/>
          <a:ext cx="0" cy="0"/>
          <a:chOff x="0" y="0"/>
          <a:chExt cx="0" cy="0"/>
        </a:xfrm>
      </p:grpSpPr>
      <p:sp>
        <p:nvSpPr>
          <p:cNvPr id="503" name="Google Shape;503;p44"/>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Τροφές πλούσιες σε βιταμίνη D</a:t>
            </a:r>
            <a:endParaRPr/>
          </a:p>
        </p:txBody>
      </p:sp>
      <p:sp>
        <p:nvSpPr>
          <p:cNvPr id="504" name="Google Shape;504;p44"/>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a:t>Το μεγαλύτερο μέρος της βιταμίνης D που έχουμε ανάγκη το προσλαμβάνουμε μέσω της έκθεσης στον ήλιο κι ένα πολύ μικρότερο ποσοστό μέσω της διατροφής μας. </a:t>
            </a:r>
            <a:endParaRPr/>
          </a:p>
          <a:p>
            <a:pPr marL="320040" lvl="0" indent="-320040" algn="l" rtl="0">
              <a:spcBef>
                <a:spcPts val="700"/>
              </a:spcBef>
              <a:spcAft>
                <a:spcPts val="0"/>
              </a:spcAft>
              <a:buSzPts val="1740"/>
              <a:buChar char="◻"/>
            </a:pPr>
            <a:r>
              <a:rPr lang="el-GR"/>
              <a:t>Άτομα με έλλειψη ή ανεπάρκεια της βιταμίνης δύσκολα θα καταφέρουν να επιτύχουν φόρτιση μόνο μέσω της διατροφής και συνήθως απαιτείται η λήψη συμπληρώματος, πάντα και μόνο μετά από τη σύσταση γιατρού</a:t>
            </a:r>
            <a:endParaRPr/>
          </a:p>
        </p:txBody>
      </p:sp>
      <p:pic>
        <p:nvPicPr>
          <p:cNvPr id="505" name="Google Shape;505;p44"/>
          <p:cNvPicPr preferRelativeResize="0"/>
          <p:nvPr/>
        </p:nvPicPr>
        <p:blipFill rotWithShape="1">
          <a:blip r:embed="rId3">
            <a:alphaModFix/>
          </a:blip>
          <a:srcRect/>
          <a:stretch/>
        </p:blipFill>
        <p:spPr>
          <a:xfrm>
            <a:off x="6816080" y="5269525"/>
            <a:ext cx="1995802" cy="1535832"/>
          </a:xfrm>
          <a:prstGeom prst="rect">
            <a:avLst/>
          </a:prstGeom>
          <a:noFill/>
          <a:ln>
            <a:noFill/>
          </a:ln>
        </p:spPr>
      </p:pic>
      <p:pic>
        <p:nvPicPr>
          <p:cNvPr id="506" name="Google Shape;506;p44"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Shape 510"/>
        <p:cNvGrpSpPr/>
        <p:nvPr/>
      </p:nvGrpSpPr>
      <p:grpSpPr>
        <a:xfrm>
          <a:off x="0" y="0"/>
          <a:ext cx="0" cy="0"/>
          <a:chOff x="0" y="0"/>
          <a:chExt cx="0" cy="0"/>
        </a:xfrm>
      </p:grpSpPr>
      <p:sp>
        <p:nvSpPr>
          <p:cNvPr id="511" name="Google Shape;511;p45"/>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Τροφές πλούσιες σε βιταμίνη Β12</a:t>
            </a:r>
            <a:endParaRPr/>
          </a:p>
        </p:txBody>
      </p:sp>
      <p:sp>
        <p:nvSpPr>
          <p:cNvPr id="512" name="Google Shape;512;p45"/>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a:t>Τις καλύτερες πηγές της αποτελούν το κρέας, τα εντόσθια, τα πουλερικά, τα ψάρια, τα οστρακοειδή, η μαγιά, το αυγό και τα γαλακτοκομικά προϊόντα</a:t>
            </a:r>
            <a:endParaRPr/>
          </a:p>
        </p:txBody>
      </p:sp>
      <p:pic>
        <p:nvPicPr>
          <p:cNvPr id="513" name="Google Shape;513;p45"/>
          <p:cNvPicPr preferRelativeResize="0"/>
          <p:nvPr/>
        </p:nvPicPr>
        <p:blipFill rotWithShape="1">
          <a:blip r:embed="rId3">
            <a:alphaModFix/>
          </a:blip>
          <a:srcRect/>
          <a:stretch/>
        </p:blipFill>
        <p:spPr>
          <a:xfrm>
            <a:off x="5231905" y="4005065"/>
            <a:ext cx="2619375" cy="1743075"/>
          </a:xfrm>
          <a:prstGeom prst="rect">
            <a:avLst/>
          </a:prstGeom>
          <a:noFill/>
          <a:ln>
            <a:noFill/>
          </a:ln>
        </p:spPr>
      </p:pic>
      <p:pic>
        <p:nvPicPr>
          <p:cNvPr id="514" name="Google Shape;514;p45"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Shape 518"/>
        <p:cNvGrpSpPr/>
        <p:nvPr/>
      </p:nvGrpSpPr>
      <p:grpSpPr>
        <a:xfrm>
          <a:off x="0" y="0"/>
          <a:ext cx="0" cy="0"/>
          <a:chOff x="0" y="0"/>
          <a:chExt cx="0" cy="0"/>
        </a:xfrm>
      </p:grpSpPr>
      <p:sp>
        <p:nvSpPr>
          <p:cNvPr id="519" name="Google Shape;519;p46"/>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Τροφές πλούσιες σε κάλιο</a:t>
            </a:r>
            <a:endParaRPr/>
          </a:p>
        </p:txBody>
      </p:sp>
      <p:sp>
        <p:nvSpPr>
          <p:cNvPr id="520" name="Google Shape;520;p46"/>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a:t>Το βρίσκουμε σε φρούτα και λαχανικά, όπως η μπανάνα, η ντομάτα και η πατάτα καθώς και τα όσπρια.</a:t>
            </a:r>
            <a:endParaRPr/>
          </a:p>
        </p:txBody>
      </p:sp>
      <p:pic>
        <p:nvPicPr>
          <p:cNvPr id="521" name="Google Shape;521;p46"/>
          <p:cNvPicPr preferRelativeResize="0"/>
          <p:nvPr/>
        </p:nvPicPr>
        <p:blipFill rotWithShape="1">
          <a:blip r:embed="rId3">
            <a:alphaModFix/>
          </a:blip>
          <a:srcRect/>
          <a:stretch/>
        </p:blipFill>
        <p:spPr>
          <a:xfrm>
            <a:off x="4655840" y="3212976"/>
            <a:ext cx="2762250" cy="1657350"/>
          </a:xfrm>
          <a:prstGeom prst="rect">
            <a:avLst/>
          </a:prstGeom>
          <a:noFill/>
          <a:ln>
            <a:noFill/>
          </a:ln>
        </p:spPr>
      </p:pic>
      <p:pic>
        <p:nvPicPr>
          <p:cNvPr id="522" name="Google Shape;522;p46"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Shape 526"/>
        <p:cNvGrpSpPr/>
        <p:nvPr/>
      </p:nvGrpSpPr>
      <p:grpSpPr>
        <a:xfrm>
          <a:off x="0" y="0"/>
          <a:ext cx="0" cy="0"/>
          <a:chOff x="0" y="0"/>
          <a:chExt cx="0" cy="0"/>
        </a:xfrm>
      </p:grpSpPr>
      <p:sp>
        <p:nvSpPr>
          <p:cNvPr id="527" name="Google Shape;527;p47"/>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Τροφές πλούσιες σε μαγνήσιο</a:t>
            </a:r>
            <a:endParaRPr/>
          </a:p>
        </p:txBody>
      </p:sp>
      <p:sp>
        <p:nvSpPr>
          <p:cNvPr id="528" name="Google Shape;528;p47"/>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a:t>Τροφές πλούσιες σε μαγνήσιο είναι μεταξύ άλλων τα προϊόντα ολικής άλεσης, οι ξηροί καρποί, τα όσπρια, η σόγια και τα πράσινα φυλλώδη λαχανικά.</a:t>
            </a:r>
            <a:endParaRPr/>
          </a:p>
        </p:txBody>
      </p:sp>
      <p:pic>
        <p:nvPicPr>
          <p:cNvPr id="529" name="Google Shape;529;p47"/>
          <p:cNvPicPr preferRelativeResize="0"/>
          <p:nvPr/>
        </p:nvPicPr>
        <p:blipFill rotWithShape="1">
          <a:blip r:embed="rId3">
            <a:alphaModFix/>
          </a:blip>
          <a:srcRect/>
          <a:stretch/>
        </p:blipFill>
        <p:spPr>
          <a:xfrm>
            <a:off x="4583833" y="3848101"/>
            <a:ext cx="2619375" cy="1743075"/>
          </a:xfrm>
          <a:prstGeom prst="rect">
            <a:avLst/>
          </a:prstGeom>
          <a:noFill/>
          <a:ln>
            <a:noFill/>
          </a:ln>
        </p:spPr>
      </p:pic>
      <p:pic>
        <p:nvPicPr>
          <p:cNvPr id="530" name="Google Shape;530;p47"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48"/>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Κανόνες καλής διατροφής και υγείας</a:t>
            </a:r>
            <a:endParaRPr/>
          </a:p>
        </p:txBody>
      </p:sp>
      <p:sp>
        <p:nvSpPr>
          <p:cNvPr id="536" name="Google Shape;536;p48"/>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fontScale="70000" lnSpcReduction="20000"/>
          </a:bodyPr>
          <a:lstStyle/>
          <a:p>
            <a:pPr marL="320040" lvl="0" indent="-320040" algn="l" rtl="0">
              <a:spcBef>
                <a:spcPts val="0"/>
              </a:spcBef>
              <a:spcAft>
                <a:spcPts val="0"/>
              </a:spcAft>
              <a:buSzPct val="59999"/>
              <a:buChar char="◻"/>
            </a:pPr>
            <a:r>
              <a:rPr lang="el-GR"/>
              <a:t>Βάλτε την άσκηση στη ζωή σας. Βάλτε άμυλο σε κάθε γεύμα σας (ψωμί, ρύζι, μακαρόνια, πατάτες ή δημητριακά). Φροντίστε να επιλέγετε προϊόντα ολικής άλεσης.</a:t>
            </a:r>
            <a:endParaRPr/>
          </a:p>
          <a:p>
            <a:pPr marL="320040" lvl="0" indent="-320040" algn="l" rtl="0">
              <a:spcBef>
                <a:spcPts val="700"/>
              </a:spcBef>
              <a:spcAft>
                <a:spcPts val="0"/>
              </a:spcAft>
              <a:buSzPct val="59999"/>
              <a:buChar char="◻"/>
            </a:pPr>
            <a:r>
              <a:rPr lang="el-GR"/>
              <a:t>Τηρήστε τον κανόνα των 5 μερίδων λαχανικών και φρούτων κάθε μέρα. Φροντίστε να βάλετε στη διατροφή σας όλα τα φρούτα και τα λαχανικά σε κάθε πιθανό συνδυασμό. </a:t>
            </a:r>
            <a:endParaRPr/>
          </a:p>
          <a:p>
            <a:pPr marL="320040" lvl="0" indent="-320040" algn="l" rtl="0">
              <a:spcBef>
                <a:spcPts val="700"/>
              </a:spcBef>
              <a:spcAft>
                <a:spcPts val="0"/>
              </a:spcAft>
              <a:buSzPct val="59999"/>
              <a:buChar char="◻"/>
            </a:pPr>
            <a:r>
              <a:rPr lang="el-GR"/>
              <a:t>Η πρωτεΐνη είναι σημαντική για τους μύες. Επιλέξετε τρόφιμα πλούσια σε πρωτεΐνη, όπως το κρέας, τα πουλερικά και τα ψάρια. Βάλτε στη διατροφή σας και τα πολύτιμα Ω3, που θα βρείτε στις σαρδέλες και στο σολομό. Φάτε φασόλια, αυγά και ξηρούς καρπούς για να αυξήσετε την πρωτεΐνη στον οργανισμό σας. </a:t>
            </a:r>
            <a:endParaRPr/>
          </a:p>
          <a:p>
            <a:pPr marL="320040" lvl="0" indent="-320040" algn="l" rtl="0">
              <a:spcBef>
                <a:spcPts val="700"/>
              </a:spcBef>
              <a:spcAft>
                <a:spcPts val="0"/>
              </a:spcAft>
              <a:buSzPct val="59999"/>
              <a:buChar char="◻"/>
            </a:pPr>
            <a:r>
              <a:rPr lang="el-GR"/>
              <a:t>Για να διατηρήσετε υγιή τα οστά σας, επιλέξτε τα χαμηλά σε λιπαρά γαλακτοκομικά. Πλούσια πηγή ασβεστίου και βιταμίνης D είναι τα ενισχυμένα γαλακτοκομικά που θα πρέπει επίσης να καταναλώνετε. </a:t>
            </a:r>
            <a:endParaRPr/>
          </a:p>
          <a:p>
            <a:pPr marL="320040" lvl="0" indent="-320040" algn="l" rtl="0">
              <a:spcBef>
                <a:spcPts val="700"/>
              </a:spcBef>
              <a:spcAft>
                <a:spcPts val="0"/>
              </a:spcAft>
              <a:buSzPct val="59999"/>
              <a:buChar char="◻"/>
            </a:pPr>
            <a:r>
              <a:rPr lang="el-GR"/>
              <a:t>Μετριάστε το αλκοόλ στην ελάχιστη ποσότητα.</a:t>
            </a:r>
            <a:endParaRPr/>
          </a:p>
          <a:p>
            <a:pPr marL="320040" lvl="0" indent="-320040" algn="l" rtl="0">
              <a:spcBef>
                <a:spcPts val="700"/>
              </a:spcBef>
              <a:spcAft>
                <a:spcPts val="0"/>
              </a:spcAft>
              <a:buSzPct val="59999"/>
              <a:buChar char="◻"/>
            </a:pPr>
            <a:r>
              <a:rPr lang="el-GR"/>
              <a:t>Επιλέξτε τρόφιμα που αγαπούν την καρδιά, όπως ελαιόλαδο.</a:t>
            </a:r>
            <a:endParaRPr/>
          </a:p>
          <a:p>
            <a:pPr marL="320040" lvl="0" indent="-320040" algn="l" rtl="0">
              <a:spcBef>
                <a:spcPts val="700"/>
              </a:spcBef>
              <a:spcAft>
                <a:spcPts val="0"/>
              </a:spcAft>
              <a:buSzPct val="59999"/>
              <a:buChar char="◻"/>
            </a:pPr>
            <a:r>
              <a:rPr lang="el-GR"/>
              <a:t>Πίνετε πολύ νερό. Η αφυδάτωση προκαλεί ζαλάδες, κούραση και δυσκοιλιότητα. Καταναλώνετε αρκετά υγρά κάθε μέρα</a:t>
            </a:r>
            <a:endParaRPr/>
          </a:p>
        </p:txBody>
      </p:sp>
      <p:pic>
        <p:nvPicPr>
          <p:cNvPr id="537" name="Google Shape;537;p48" descr="C:\Users\emakraki\Desktop\logo\7YPE new logo-2.png"/>
          <p:cNvPicPr preferRelativeResize="0"/>
          <p:nvPr/>
        </p:nvPicPr>
        <p:blipFill rotWithShape="1">
          <a:blip r:embed="rId3">
            <a:alphaModFix/>
          </a:blip>
          <a:srcRect/>
          <a:stretch/>
        </p:blipFill>
        <p:spPr>
          <a:xfrm>
            <a:off x="11372556" y="6401936"/>
            <a:ext cx="840331" cy="481852"/>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pic>
        <p:nvPicPr>
          <p:cNvPr id="542" name="Google Shape;542;p49"/>
          <p:cNvPicPr preferRelativeResize="0"/>
          <p:nvPr/>
        </p:nvPicPr>
        <p:blipFill rotWithShape="1">
          <a:blip r:embed="rId3">
            <a:alphaModFix/>
          </a:blip>
          <a:srcRect/>
          <a:stretch/>
        </p:blipFill>
        <p:spPr>
          <a:xfrm>
            <a:off x="3143672" y="-99392"/>
            <a:ext cx="5976663" cy="705678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5"/>
          <p:cNvSpPr txBox="1">
            <a:spLocks noGrp="1"/>
          </p:cNvSpPr>
          <p:nvPr>
            <p:ph type="title"/>
          </p:nvPr>
        </p:nvSpPr>
        <p:spPr>
          <a:xfrm>
            <a:off x="2095472" y="428604"/>
            <a:ext cx="81534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Twentieth Century"/>
              <a:buNone/>
            </a:pPr>
            <a:r>
              <a:rPr lang="el-GR"/>
              <a:t>Άραγε γιατί οι λοιμώξεις είναι πιο συχνές όσο μεγαλώνουμε;</a:t>
            </a:r>
            <a:br>
              <a:rPr lang="el-GR"/>
            </a:br>
            <a:endParaRPr/>
          </a:p>
        </p:txBody>
      </p:sp>
      <p:sp>
        <p:nvSpPr>
          <p:cNvPr id="159" name="Google Shape;159;p5"/>
          <p:cNvSpPr txBox="1">
            <a:spLocks noGrp="1"/>
          </p:cNvSpPr>
          <p:nvPr>
            <p:ph type="body" idx="1"/>
          </p:nvPr>
        </p:nvSpPr>
        <p:spPr>
          <a:xfrm>
            <a:off x="1666844" y="1916832"/>
            <a:ext cx="4286280" cy="4392488"/>
          </a:xfrm>
          <a:prstGeom prst="rect">
            <a:avLst/>
          </a:prstGeom>
          <a:noFill/>
          <a:ln>
            <a:noFill/>
          </a:ln>
        </p:spPr>
        <p:txBody>
          <a:bodyPr spcFirstLastPara="1" wrap="square" lIns="91425" tIns="45700" rIns="91425" bIns="45700" anchor="t" anchorCtr="0">
            <a:normAutofit fontScale="85000" lnSpcReduction="20000"/>
          </a:bodyPr>
          <a:lstStyle/>
          <a:p>
            <a:pPr marL="320040" lvl="0" indent="-320040" algn="l" rtl="0">
              <a:spcBef>
                <a:spcPts val="0"/>
              </a:spcBef>
              <a:spcAft>
                <a:spcPts val="0"/>
              </a:spcAft>
              <a:buSzPct val="59999"/>
              <a:buChar char="◻"/>
            </a:pPr>
            <a:r>
              <a:rPr lang="el-GR" b="1"/>
              <a:t>Εξασθένιση/αποδυνάμωση ανοσοποιητικού συστήματος λόγω ηλικίας- πολυπαραγοντικά αίτια</a:t>
            </a:r>
            <a:endParaRPr b="1"/>
          </a:p>
          <a:p>
            <a:pPr marL="640080" lvl="1" indent="-274320" algn="l" rtl="0">
              <a:spcBef>
                <a:spcPts val="550"/>
              </a:spcBef>
              <a:spcAft>
                <a:spcPts val="0"/>
              </a:spcAft>
              <a:buSzPct val="70000"/>
              <a:buChar char="🞑"/>
            </a:pPr>
            <a:r>
              <a:rPr lang="el-GR"/>
              <a:t>Θύμος Αδένας- Τ- κύτταρα/εξασθένιση</a:t>
            </a:r>
            <a:endParaRPr/>
          </a:p>
          <a:p>
            <a:pPr marL="640080" lvl="1" indent="-274320" algn="l" rtl="0">
              <a:spcBef>
                <a:spcPts val="550"/>
              </a:spcBef>
              <a:spcAft>
                <a:spcPts val="0"/>
              </a:spcAft>
              <a:buSzPct val="70000"/>
              <a:buChar char="🞑"/>
            </a:pPr>
            <a:r>
              <a:rPr lang="el-GR"/>
              <a:t>Χρόνιες Παθήσεις-Σ.Δ.,Κ.Α. </a:t>
            </a:r>
            <a:endParaRPr/>
          </a:p>
          <a:p>
            <a:pPr marL="640080" lvl="1" indent="-274320" algn="l" rtl="0">
              <a:spcBef>
                <a:spcPts val="550"/>
              </a:spcBef>
              <a:spcAft>
                <a:spcPts val="0"/>
              </a:spcAft>
              <a:buSzPct val="70000"/>
              <a:buChar char="🞑"/>
            </a:pPr>
            <a:r>
              <a:rPr lang="el-GR"/>
              <a:t>Λήψη φαρμάκων (κορτικοστεροειδή, ΧΜΘ)</a:t>
            </a:r>
            <a:endParaRPr/>
          </a:p>
          <a:p>
            <a:pPr marL="640080" lvl="1" indent="-274320" algn="l" rtl="0">
              <a:spcBef>
                <a:spcPts val="550"/>
              </a:spcBef>
              <a:spcAft>
                <a:spcPts val="0"/>
              </a:spcAft>
              <a:buSzPct val="70000"/>
              <a:buChar char="🞑"/>
            </a:pPr>
            <a:r>
              <a:rPr lang="el-GR"/>
              <a:t>Δέρμα –πιο λεπτό &amp; αφυδατωμένο</a:t>
            </a:r>
            <a:endParaRPr/>
          </a:p>
          <a:p>
            <a:pPr marL="640080" lvl="1" indent="-274320" algn="l" rtl="0">
              <a:spcBef>
                <a:spcPts val="550"/>
              </a:spcBef>
              <a:spcAft>
                <a:spcPts val="0"/>
              </a:spcAft>
              <a:buSzPct val="70000"/>
              <a:buChar char="🞑"/>
            </a:pPr>
            <a:r>
              <a:rPr lang="el-GR"/>
              <a:t>Ασθενέστεροι αναπνευστικοί μύες</a:t>
            </a:r>
            <a:endParaRPr/>
          </a:p>
        </p:txBody>
      </p:sp>
      <p:pic>
        <p:nvPicPr>
          <p:cNvPr id="160" name="Google Shape;160;p5" descr="https://www.naftemporiki.gr/wp-content/uploads/2020/07/1617533.jpeg"/>
          <p:cNvPicPr preferRelativeResize="0"/>
          <p:nvPr/>
        </p:nvPicPr>
        <p:blipFill rotWithShape="1">
          <a:blip r:embed="rId3">
            <a:alphaModFix/>
          </a:blip>
          <a:srcRect/>
          <a:stretch/>
        </p:blipFill>
        <p:spPr>
          <a:xfrm>
            <a:off x="5953124" y="2000240"/>
            <a:ext cx="4500562" cy="3857652"/>
          </a:xfrm>
          <a:prstGeom prst="rect">
            <a:avLst/>
          </a:prstGeom>
          <a:noFill/>
          <a:ln>
            <a:noFill/>
          </a:ln>
        </p:spPr>
      </p:pic>
      <p:sp>
        <p:nvSpPr>
          <p:cNvPr id="161" name="Google Shape;161;p5"/>
          <p:cNvSpPr/>
          <p:nvPr/>
        </p:nvSpPr>
        <p:spPr>
          <a:xfrm>
            <a:off x="6381752" y="5857892"/>
            <a:ext cx="3857636" cy="1846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600" b="0" i="0" u="none" strike="noStrike" cap="none">
                <a:solidFill>
                  <a:schemeClr val="dk1"/>
                </a:solidFill>
                <a:latin typeface="Calibri"/>
                <a:ea typeface="Calibri"/>
                <a:cs typeface="Calibri"/>
                <a:sym typeface="Calibri"/>
              </a:rPr>
              <a:t>https://www.naftemporiki.gr/techscience/611485/antistrofi-provlimaton-ygeias-pou-prokyptoun-logo-giransis/</a:t>
            </a:r>
            <a:endParaRPr sz="600">
              <a:solidFill>
                <a:schemeClr val="dk1"/>
              </a:solidFill>
              <a:latin typeface="Calibri"/>
              <a:ea typeface="Calibri"/>
              <a:cs typeface="Calibri"/>
              <a:sym typeface="Calibri"/>
            </a:endParaRPr>
          </a:p>
        </p:txBody>
      </p:sp>
      <p:pic>
        <p:nvPicPr>
          <p:cNvPr id="162" name="Google Shape;162;p5"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50"/>
          <p:cNvSpPr txBox="1">
            <a:spLocks noGrp="1"/>
          </p:cNvSpPr>
          <p:nvPr>
            <p:ph type="ctrTitle"/>
          </p:nvPr>
        </p:nvSpPr>
        <p:spPr>
          <a:xfrm>
            <a:off x="3024166" y="2928934"/>
            <a:ext cx="6715172" cy="1185858"/>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lt2"/>
              </a:buClr>
              <a:buSzPct val="100000"/>
              <a:buFont typeface="Twentieth Century"/>
              <a:buNone/>
            </a:pPr>
            <a:r>
              <a:rPr lang="el-GR" sz="5300"/>
              <a:t>Β’ ΜΕΡΟΣ</a:t>
            </a:r>
            <a:br>
              <a:rPr lang="el-GR" sz="5300"/>
            </a:br>
            <a:r>
              <a:rPr lang="el-GR" sz="5300"/>
              <a:t>ΕΡΓΑΣΤΗΡΙΟ ΔΕΞΙΟΤΗΤΩΝ</a:t>
            </a:r>
            <a:br>
              <a:rPr lang="el-GR"/>
            </a:br>
            <a:br>
              <a:rPr lang="el-GR"/>
            </a:br>
            <a:endParaRPr/>
          </a:p>
        </p:txBody>
      </p:sp>
      <p:sp>
        <p:nvSpPr>
          <p:cNvPr id="548" name="Google Shape;548;p50"/>
          <p:cNvSpPr txBox="1">
            <a:spLocks noGrp="1"/>
          </p:cNvSpPr>
          <p:nvPr>
            <p:ph type="subTitle" idx="1"/>
          </p:nvPr>
        </p:nvSpPr>
        <p:spPr>
          <a:xfrm>
            <a:off x="3863752" y="6237312"/>
            <a:ext cx="6804248" cy="725309"/>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SzPct val="60000"/>
              <a:buNone/>
            </a:pPr>
            <a:r>
              <a:rPr lang="el-GR"/>
              <a:t>Χαιρέτη Ζαχαρένια, Νοσηλεύτρια ΠΕ, </a:t>
            </a:r>
            <a:endParaRPr/>
          </a:p>
          <a:p>
            <a:pPr marL="0" lvl="0" indent="0" algn="ctr" rtl="0">
              <a:spcBef>
                <a:spcPts val="700"/>
              </a:spcBef>
              <a:spcAft>
                <a:spcPts val="0"/>
              </a:spcAft>
              <a:buSzPct val="60000"/>
              <a:buNone/>
            </a:pPr>
            <a:r>
              <a:rPr lang="el-GR"/>
              <a:t>Διεύθυνση Δημόσιας Υγείας 7ης ΥΠΕ</a:t>
            </a:r>
            <a:endParaRPr/>
          </a:p>
          <a:p>
            <a:pPr marL="0" lvl="0" indent="0" algn="l" rtl="0">
              <a:spcBef>
                <a:spcPts val="700"/>
              </a:spcBef>
              <a:spcAft>
                <a:spcPts val="0"/>
              </a:spcAft>
              <a:buSzPct val="60000"/>
              <a:buNone/>
            </a:pPr>
            <a:endParaRPr/>
          </a:p>
        </p:txBody>
      </p:sp>
      <p:sp>
        <p:nvSpPr>
          <p:cNvPr id="549" name="Google Shape;549;p50"/>
          <p:cNvSpPr/>
          <p:nvPr/>
        </p:nvSpPr>
        <p:spPr>
          <a:xfrm>
            <a:off x="2452662" y="3717032"/>
            <a:ext cx="7429552" cy="1384995"/>
          </a:xfrm>
          <a:prstGeom prst="rect">
            <a:avLst/>
          </a:prstGeom>
          <a:noFill/>
          <a:ln>
            <a:noFill/>
          </a:ln>
        </p:spPr>
        <p:txBody>
          <a:bodyPr spcFirstLastPara="1" wrap="square" lIns="91425" tIns="45700" rIns="91425" bIns="45700" anchor="t" anchorCtr="0">
            <a:spAutoFit/>
          </a:bodyPr>
          <a:lstStyle/>
          <a:p>
            <a:pPr marL="0" marR="0" lvl="0" indent="-177800" algn="l" rtl="0">
              <a:spcBef>
                <a:spcPts val="0"/>
              </a:spcBef>
              <a:spcAft>
                <a:spcPts val="0"/>
              </a:spcAft>
              <a:buClr>
                <a:schemeClr val="lt1"/>
              </a:buClr>
              <a:buSzPts val="2800"/>
              <a:buFont typeface="Noto Sans Symbols"/>
              <a:buChar char="✔"/>
            </a:pPr>
            <a:r>
              <a:rPr lang="el-GR" sz="2800">
                <a:solidFill>
                  <a:schemeClr val="lt1"/>
                </a:solidFill>
                <a:latin typeface="Twentieth Century"/>
                <a:ea typeface="Twentieth Century"/>
                <a:cs typeface="Twentieth Century"/>
                <a:sym typeface="Twentieth Century"/>
              </a:rPr>
              <a:t>Βούρτσισμα δοντιών - Καθαρισμός   οδοντοστοιχίας</a:t>
            </a:r>
            <a:endParaRPr/>
          </a:p>
          <a:p>
            <a:pPr marL="0" marR="0" lvl="0" indent="-177800" algn="l" rtl="0">
              <a:spcBef>
                <a:spcPts val="0"/>
              </a:spcBef>
              <a:spcAft>
                <a:spcPts val="0"/>
              </a:spcAft>
              <a:buClr>
                <a:schemeClr val="lt1"/>
              </a:buClr>
              <a:buSzPts val="2800"/>
              <a:buFont typeface="Noto Sans Symbols"/>
              <a:buChar char="✔"/>
            </a:pPr>
            <a:r>
              <a:rPr lang="el-GR" sz="2800">
                <a:solidFill>
                  <a:schemeClr val="lt1"/>
                </a:solidFill>
                <a:latin typeface="Twentieth Century"/>
                <a:ea typeface="Twentieth Century"/>
                <a:cs typeface="Twentieth Century"/>
                <a:sym typeface="Twentieth Century"/>
              </a:rPr>
              <a:t>Πλύσιμο χεριών - Εφαρμογή αντισηπτικού</a:t>
            </a:r>
            <a:endParaRPr/>
          </a:p>
        </p:txBody>
      </p:sp>
      <p:pic>
        <p:nvPicPr>
          <p:cNvPr id="550" name="Google Shape;550;p50" descr="C:\Users\emakraki\Desktop\logo\7YPE new logo-2.png"/>
          <p:cNvPicPr preferRelativeResize="0"/>
          <p:nvPr/>
        </p:nvPicPr>
        <p:blipFill rotWithShape="1">
          <a:blip r:embed="rId3">
            <a:alphaModFix/>
          </a:blip>
          <a:srcRect/>
          <a:stretch/>
        </p:blipFill>
        <p:spPr>
          <a:xfrm>
            <a:off x="0" y="116632"/>
            <a:ext cx="1993342" cy="1142997"/>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51"/>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Υγιεινή των Χεριών</a:t>
            </a:r>
            <a:endParaRPr/>
          </a:p>
        </p:txBody>
      </p:sp>
      <p:sp>
        <p:nvSpPr>
          <p:cNvPr id="556" name="Google Shape;556;p51"/>
          <p:cNvSpPr txBox="1">
            <a:spLocks noGrp="1"/>
          </p:cNvSpPr>
          <p:nvPr>
            <p:ph type="body" idx="1"/>
          </p:nvPr>
        </p:nvSpPr>
        <p:spPr>
          <a:xfrm>
            <a:off x="2136648" y="1600200"/>
            <a:ext cx="8153400" cy="4900634"/>
          </a:xfrm>
          <a:prstGeom prst="rect">
            <a:avLst/>
          </a:prstGeom>
          <a:noFill/>
          <a:ln>
            <a:noFill/>
          </a:ln>
        </p:spPr>
        <p:txBody>
          <a:bodyPr spcFirstLastPara="1" wrap="square" lIns="91425" tIns="45700" rIns="91425" bIns="45700" anchor="t" anchorCtr="0">
            <a:normAutofit fontScale="85000" lnSpcReduction="20000"/>
          </a:bodyPr>
          <a:lstStyle/>
          <a:p>
            <a:pPr marL="320040" lvl="0" indent="-320040" algn="l" rtl="0">
              <a:spcBef>
                <a:spcPts val="0"/>
              </a:spcBef>
              <a:spcAft>
                <a:spcPts val="0"/>
              </a:spcAft>
              <a:buSzPct val="59999"/>
              <a:buChar char="◻"/>
            </a:pPr>
            <a:r>
              <a:rPr lang="el-GR"/>
              <a:t>Η Υγιεινή των Χεριών αποτελεί ένα από τα σημαντικότερα μέτρα πρόληψης διασποράς μικροβίων και ιών </a:t>
            </a:r>
            <a:endParaRPr/>
          </a:p>
          <a:p>
            <a:pPr marL="320040" lvl="0" indent="-320040" algn="l" rtl="0">
              <a:spcBef>
                <a:spcPts val="700"/>
              </a:spcBef>
              <a:spcAft>
                <a:spcPts val="0"/>
              </a:spcAft>
              <a:buSzPct val="59999"/>
              <a:buChar char="◻"/>
            </a:pPr>
            <a:r>
              <a:rPr lang="el-GR"/>
              <a:t>Η Υγιεινή των Χεριών είναι αποτελεσματική  όταν εφαρμόζεται </a:t>
            </a:r>
            <a:r>
              <a:rPr lang="el-GR" b="1"/>
              <a:t>την  κατάλληλη στιγμή, με τη σωστή μέθοδο και τεχνική </a:t>
            </a:r>
            <a:endParaRPr/>
          </a:p>
          <a:p>
            <a:pPr marL="320040" lvl="0" indent="-320040" algn="l" rtl="0">
              <a:spcBef>
                <a:spcPts val="700"/>
              </a:spcBef>
              <a:spcAft>
                <a:spcPts val="0"/>
              </a:spcAft>
              <a:buSzPct val="59999"/>
              <a:buChar char="◻"/>
            </a:pPr>
            <a:r>
              <a:rPr lang="el-GR"/>
              <a:t>Κάθε φορά που την εφαρμόζουμε προστατεύουμε τον εαυτό μας και τους γύρω μας από την μετάδοση λοιμώξεων &amp;  περιορίζουμε τον αριθμό των συνανθρώπων μας που θα νοσήσουν και μάλιστα κάποιοι από αυτούς πολύ σοβαρά</a:t>
            </a:r>
            <a:endParaRPr/>
          </a:p>
          <a:p>
            <a:pPr marL="320040" lvl="0" indent="-226123" algn="l" rtl="0">
              <a:spcBef>
                <a:spcPts val="700"/>
              </a:spcBef>
              <a:spcAft>
                <a:spcPts val="0"/>
              </a:spcAft>
              <a:buSzPct val="59999"/>
              <a:buNone/>
            </a:pPr>
            <a:endParaRPr/>
          </a:p>
          <a:p>
            <a:pPr marL="320040" lvl="0" indent="-320040" algn="ctr" rtl="0">
              <a:spcBef>
                <a:spcPts val="700"/>
              </a:spcBef>
              <a:spcAft>
                <a:spcPts val="0"/>
              </a:spcAft>
              <a:buSzPct val="59999"/>
              <a:buNone/>
            </a:pPr>
            <a:r>
              <a:rPr lang="el-GR" b="1" i="1">
                <a:solidFill>
                  <a:schemeClr val="accent2"/>
                </a:solidFill>
              </a:rPr>
              <a:t>Ας υιοθετήσουμε την Υγιεινή των Χεριών στην καθημερινότητά μας</a:t>
            </a:r>
            <a:r>
              <a:rPr lang="el-GR">
                <a:solidFill>
                  <a:schemeClr val="accent2"/>
                </a:solidFill>
              </a:rPr>
              <a:t> </a:t>
            </a:r>
            <a:endParaRPr/>
          </a:p>
          <a:p>
            <a:pPr marL="320040" lvl="0" indent="-320040" algn="l" rtl="0">
              <a:spcBef>
                <a:spcPts val="700"/>
              </a:spcBef>
              <a:spcAft>
                <a:spcPts val="0"/>
              </a:spcAft>
              <a:buSzPct val="59999"/>
              <a:buNone/>
            </a:pPr>
            <a:endParaRPr/>
          </a:p>
        </p:txBody>
      </p:sp>
      <p:pic>
        <p:nvPicPr>
          <p:cNvPr id="557" name="Google Shape;557;p51"/>
          <p:cNvPicPr preferRelativeResize="0"/>
          <p:nvPr/>
        </p:nvPicPr>
        <p:blipFill rotWithShape="1">
          <a:blip r:embed="rId3">
            <a:alphaModFix/>
          </a:blip>
          <a:srcRect/>
          <a:stretch/>
        </p:blipFill>
        <p:spPr>
          <a:xfrm>
            <a:off x="8345024" y="1"/>
            <a:ext cx="2322976" cy="1513253"/>
          </a:xfrm>
          <a:prstGeom prst="rect">
            <a:avLst/>
          </a:prstGeom>
          <a:noFill/>
          <a:ln>
            <a:noFill/>
          </a:ln>
        </p:spPr>
      </p:pic>
      <p:pic>
        <p:nvPicPr>
          <p:cNvPr id="558" name="Google Shape;558;p51"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52"/>
          <p:cNvSpPr txBox="1">
            <a:spLocks noGrp="1"/>
          </p:cNvSpPr>
          <p:nvPr>
            <p:ph type="title"/>
          </p:nvPr>
        </p:nvSpPr>
        <p:spPr>
          <a:xfrm>
            <a:off x="2166910" y="428604"/>
            <a:ext cx="81534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Twentieth Century"/>
              <a:buNone/>
            </a:pPr>
            <a:r>
              <a:rPr lang="el-GR" sz="3600" b="1"/>
              <a:t>Εφαρμόστε τα ακόλουθα 6 βήματα όταν πλένετε τα χέρια σας με νερό και σαπούνι</a:t>
            </a:r>
            <a:br>
              <a:rPr lang="el-GR"/>
            </a:br>
            <a:endParaRPr/>
          </a:p>
        </p:txBody>
      </p:sp>
      <p:sp>
        <p:nvSpPr>
          <p:cNvPr id="564" name="Google Shape;564;p52"/>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fontScale="92500" lnSpcReduction="20000"/>
          </a:bodyPr>
          <a:lstStyle/>
          <a:p>
            <a:pPr marL="320040" lvl="0" indent="-320059" algn="l" rtl="0">
              <a:spcBef>
                <a:spcPts val="0"/>
              </a:spcBef>
              <a:spcAft>
                <a:spcPts val="0"/>
              </a:spcAft>
              <a:buSzPct val="59999"/>
              <a:buChar char="◻"/>
            </a:pPr>
            <a:r>
              <a:rPr lang="el-GR" b="1"/>
              <a:t>Βήμα 1</a:t>
            </a:r>
            <a:r>
              <a:rPr lang="el-GR" b="1" baseline="30000"/>
              <a:t>ο</a:t>
            </a:r>
            <a:r>
              <a:rPr lang="el-GR" b="1"/>
              <a:t> </a:t>
            </a:r>
            <a:r>
              <a:rPr lang="el-GR"/>
              <a:t> Βρέξτε τα χέρια σας με καθαρό, τρεχούμενο νερό (ζεστό ή κρύο),κλείστε τη βρύση και εφαρμόστε σαπούνι.</a:t>
            </a:r>
            <a:endParaRPr/>
          </a:p>
          <a:p>
            <a:pPr marL="320040" lvl="0" indent="-320059" algn="l" rtl="0">
              <a:spcBef>
                <a:spcPts val="700"/>
              </a:spcBef>
              <a:spcAft>
                <a:spcPts val="0"/>
              </a:spcAft>
              <a:buSzPct val="59999"/>
              <a:buChar char="◻"/>
            </a:pPr>
            <a:r>
              <a:rPr lang="el-GR" b="1"/>
              <a:t>Βήμα 2</a:t>
            </a:r>
            <a:r>
              <a:rPr lang="el-GR" b="1" baseline="30000"/>
              <a:t>ο</a:t>
            </a:r>
            <a:r>
              <a:rPr lang="el-GR" b="1"/>
              <a:t> </a:t>
            </a:r>
            <a:r>
              <a:rPr lang="el-GR"/>
              <a:t> Απλώστε το σαπούνι σε όλη την επιφάνεια των χεριών σας,  ανάμεσα στα δάχτυλά σας και κάτω από τα νύχια σας.</a:t>
            </a:r>
            <a:endParaRPr/>
          </a:p>
          <a:p>
            <a:pPr marL="320040" lvl="0" indent="-320059" algn="l" rtl="0">
              <a:spcBef>
                <a:spcPts val="700"/>
              </a:spcBef>
              <a:spcAft>
                <a:spcPts val="0"/>
              </a:spcAft>
              <a:buSzPct val="59999"/>
              <a:buChar char="◻"/>
            </a:pPr>
            <a:r>
              <a:rPr lang="el-GR" b="1"/>
              <a:t>Βήμα 3</a:t>
            </a:r>
            <a:r>
              <a:rPr lang="el-GR" b="1" baseline="30000"/>
              <a:t>ο</a:t>
            </a:r>
            <a:r>
              <a:rPr lang="el-GR" b="1"/>
              <a:t> </a:t>
            </a:r>
            <a:r>
              <a:rPr lang="el-GR"/>
              <a:t> Τρίψτε καλά τα χέρια σας με έμφαση στα σημεία που προαναφέραμε για τουλάχιστον 20 δευτερόλεπτα.</a:t>
            </a:r>
            <a:endParaRPr/>
          </a:p>
          <a:p>
            <a:pPr marL="320040" lvl="0" indent="-320059" algn="l" rtl="0">
              <a:spcBef>
                <a:spcPts val="700"/>
              </a:spcBef>
              <a:spcAft>
                <a:spcPts val="0"/>
              </a:spcAft>
              <a:buSzPct val="59999"/>
              <a:buChar char="◻"/>
            </a:pPr>
            <a:r>
              <a:rPr lang="el-GR" b="1"/>
              <a:t>Βήμα  4</a:t>
            </a:r>
            <a:r>
              <a:rPr lang="el-GR" b="1" baseline="30000"/>
              <a:t>ο </a:t>
            </a:r>
            <a:r>
              <a:rPr lang="el-GR"/>
              <a:t> Ξεπλύνετε τα χέρια σας καλά κάτω από καθαρό, τρεχούμενο νερό.</a:t>
            </a:r>
            <a:endParaRPr/>
          </a:p>
          <a:p>
            <a:pPr marL="320040" lvl="0" indent="-320059" algn="l" rtl="0">
              <a:spcBef>
                <a:spcPts val="700"/>
              </a:spcBef>
              <a:spcAft>
                <a:spcPts val="0"/>
              </a:spcAft>
              <a:buSzPct val="59999"/>
              <a:buChar char="◻"/>
            </a:pPr>
            <a:r>
              <a:rPr lang="el-GR" b="1"/>
              <a:t>Βήμα  5</a:t>
            </a:r>
            <a:r>
              <a:rPr lang="el-GR" b="1" baseline="30000"/>
              <a:t>ο </a:t>
            </a:r>
            <a:r>
              <a:rPr lang="el-GR"/>
              <a:t> Στεγνώστε τα χέρια σας χρησιμοποιώντας καθαρή πετσέτα, ή χειροπετσέτα μίας χρήσης ή στεγνώστε με αέρα.</a:t>
            </a:r>
            <a:endParaRPr/>
          </a:p>
          <a:p>
            <a:pPr marL="320040" lvl="0" indent="-320059" algn="l" rtl="0">
              <a:spcBef>
                <a:spcPts val="700"/>
              </a:spcBef>
              <a:spcAft>
                <a:spcPts val="0"/>
              </a:spcAft>
              <a:buSzPct val="59999"/>
              <a:buChar char="◻"/>
            </a:pPr>
            <a:r>
              <a:rPr lang="el-GR" b="1"/>
              <a:t>Βήμα 6</a:t>
            </a:r>
            <a:r>
              <a:rPr lang="el-GR" b="1" baseline="30000"/>
              <a:t>ο</a:t>
            </a:r>
            <a:r>
              <a:rPr lang="el-GR" b="1"/>
              <a:t> </a:t>
            </a:r>
            <a:r>
              <a:rPr lang="el-GR"/>
              <a:t> Αποφύγετε να κλείσετε τη βρύση με τα καθαρά χέρια, χρησιμοποιήστε τη χειροπετσέτα, ειδικά όταν βρίσκεστε εκτός σπιτιού.</a:t>
            </a:r>
            <a:endParaRPr/>
          </a:p>
          <a:p>
            <a:pPr marL="320040" lvl="0" indent="-217855" algn="l" rtl="0">
              <a:spcBef>
                <a:spcPts val="700"/>
              </a:spcBef>
              <a:spcAft>
                <a:spcPts val="0"/>
              </a:spcAft>
              <a:buSzPct val="59999"/>
              <a:buNone/>
            </a:pPr>
            <a:endParaRPr/>
          </a:p>
        </p:txBody>
      </p:sp>
      <p:pic>
        <p:nvPicPr>
          <p:cNvPr id="565" name="Google Shape;565;p52" descr="C:\Users\emakraki\Desktop\logo\7YPE new logo-2.png"/>
          <p:cNvPicPr preferRelativeResize="0"/>
          <p:nvPr/>
        </p:nvPicPr>
        <p:blipFill rotWithShape="1">
          <a:blip r:embed="rId3">
            <a:alphaModFix/>
          </a:blip>
          <a:srcRect/>
          <a:stretch/>
        </p:blipFill>
        <p:spPr>
          <a:xfrm>
            <a:off x="11372556" y="6401936"/>
            <a:ext cx="840331" cy="481852"/>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53"/>
          <p:cNvSpPr txBox="1">
            <a:spLocks noGrp="1"/>
          </p:cNvSpPr>
          <p:nvPr>
            <p:ph type="title"/>
          </p:nvPr>
        </p:nvSpPr>
        <p:spPr>
          <a:xfrm>
            <a:off x="2135560" y="188640"/>
            <a:ext cx="8153400" cy="990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2"/>
              </a:buClr>
              <a:buSzPct val="100000"/>
              <a:buFont typeface="Twentieth Century"/>
              <a:buNone/>
            </a:pPr>
            <a:r>
              <a:rPr lang="el-GR"/>
              <a:t>Τα 6 βήματα για το σωστό πλύσιμο των χεριών</a:t>
            </a:r>
            <a:endParaRPr/>
          </a:p>
        </p:txBody>
      </p:sp>
      <p:pic>
        <p:nvPicPr>
          <p:cNvPr id="572" name="Google Shape;572;p53"/>
          <p:cNvPicPr preferRelativeResize="0">
            <a:picLocks noGrp="1"/>
          </p:cNvPicPr>
          <p:nvPr>
            <p:ph type="body" idx="1"/>
          </p:nvPr>
        </p:nvPicPr>
        <p:blipFill rotWithShape="1">
          <a:blip r:embed="rId3">
            <a:alphaModFix/>
          </a:blip>
          <a:srcRect/>
          <a:stretch/>
        </p:blipFill>
        <p:spPr>
          <a:xfrm>
            <a:off x="1524000" y="1412776"/>
            <a:ext cx="9144000" cy="5445224"/>
          </a:xfrm>
          <a:prstGeom prst="rect">
            <a:avLst/>
          </a:prstGeom>
          <a:noFill/>
          <a:ln>
            <a:noFill/>
          </a:ln>
        </p:spPr>
      </p:pic>
      <p:pic>
        <p:nvPicPr>
          <p:cNvPr id="573" name="Google Shape;573;p53" descr="C:\Users\emakraki\Desktop\logo\7YPE new logo-2.png"/>
          <p:cNvPicPr preferRelativeResize="0"/>
          <p:nvPr/>
        </p:nvPicPr>
        <p:blipFill rotWithShape="1">
          <a:blip r:embed="rId4">
            <a:alphaModFix/>
          </a:blip>
          <a:srcRect/>
          <a:stretch/>
        </p:blipFill>
        <p:spPr>
          <a:xfrm>
            <a:off x="9827670" y="6376148"/>
            <a:ext cx="840331" cy="481852"/>
          </a:xfrm>
          <a:prstGeom prst="rect">
            <a:avLst/>
          </a:prstGeom>
          <a:noFill/>
          <a:ln>
            <a:noFill/>
          </a:ln>
        </p:spPr>
      </p:pic>
      <p:pic>
        <p:nvPicPr>
          <p:cNvPr id="574" name="Google Shape;574;p53"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54"/>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Σωστό πλύσιμο των χεριών</a:t>
            </a:r>
            <a:endParaRPr/>
          </a:p>
        </p:txBody>
      </p:sp>
      <p:pic>
        <p:nvPicPr>
          <p:cNvPr id="580" name="Google Shape;580;p54"/>
          <p:cNvPicPr preferRelativeResize="0">
            <a:picLocks noGrp="1"/>
          </p:cNvPicPr>
          <p:nvPr>
            <p:ph type="body" idx="1"/>
          </p:nvPr>
        </p:nvPicPr>
        <p:blipFill rotWithShape="1">
          <a:blip r:embed="rId3">
            <a:alphaModFix/>
          </a:blip>
          <a:srcRect/>
          <a:stretch/>
        </p:blipFill>
        <p:spPr>
          <a:xfrm>
            <a:off x="2217209" y="1772817"/>
            <a:ext cx="7992533" cy="4513703"/>
          </a:xfrm>
          <a:prstGeom prst="rect">
            <a:avLst/>
          </a:prstGeom>
          <a:noFill/>
          <a:ln>
            <a:noFill/>
          </a:ln>
        </p:spPr>
      </p:pic>
      <p:sp>
        <p:nvSpPr>
          <p:cNvPr id="581" name="Google Shape;581;p54"/>
          <p:cNvSpPr/>
          <p:nvPr/>
        </p:nvSpPr>
        <p:spPr>
          <a:xfrm>
            <a:off x="4655840" y="6509352"/>
            <a:ext cx="457200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800">
                <a:solidFill>
                  <a:schemeClr val="dk1"/>
                </a:solidFill>
                <a:latin typeface="Twentieth Century"/>
                <a:ea typeface="Twentieth Century"/>
                <a:cs typeface="Twentieth Century"/>
                <a:sym typeface="Twentieth Century"/>
              </a:rPr>
              <a:t>https://www.youtube.com/watch?v=3PmVJQUCm4E</a:t>
            </a:r>
            <a:endParaRPr sz="800">
              <a:solidFill>
                <a:schemeClr val="dk1"/>
              </a:solidFill>
              <a:latin typeface="Twentieth Century"/>
              <a:ea typeface="Twentieth Century"/>
              <a:cs typeface="Twentieth Century"/>
              <a:sym typeface="Twentieth Century"/>
            </a:endParaRPr>
          </a:p>
        </p:txBody>
      </p:sp>
      <p:pic>
        <p:nvPicPr>
          <p:cNvPr id="582" name="Google Shape;582;p54" descr="C:\Users\emakraki\Desktop\logo\7YPE new logo-2.png"/>
          <p:cNvPicPr preferRelativeResize="0"/>
          <p:nvPr/>
        </p:nvPicPr>
        <p:blipFill rotWithShape="1">
          <a:blip r:embed="rId4">
            <a:alphaModFix/>
          </a:blip>
          <a:srcRect/>
          <a:stretch/>
        </p:blipFill>
        <p:spPr>
          <a:xfrm>
            <a:off x="9827670" y="6376148"/>
            <a:ext cx="840331" cy="481852"/>
          </a:xfrm>
          <a:prstGeom prst="rect">
            <a:avLst/>
          </a:prstGeom>
          <a:noFill/>
          <a:ln>
            <a:noFill/>
          </a:ln>
        </p:spPr>
      </p:pic>
      <p:pic>
        <p:nvPicPr>
          <p:cNvPr id="583" name="Google Shape;583;p54"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55"/>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Twentieth Century"/>
              <a:buNone/>
            </a:pPr>
            <a:r>
              <a:rPr lang="el-GR"/>
              <a:t>Βήματα για χρήση αλκοολούχου αντισηπτικού διαλύματος</a:t>
            </a:r>
            <a:endParaRPr/>
          </a:p>
        </p:txBody>
      </p:sp>
      <p:sp>
        <p:nvSpPr>
          <p:cNvPr id="590" name="Google Shape;590;p55"/>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b="1"/>
              <a:t>Βήμα 1</a:t>
            </a:r>
            <a:r>
              <a:rPr lang="el-GR" b="1" baseline="30000"/>
              <a:t>ο</a:t>
            </a:r>
            <a:r>
              <a:rPr lang="el-GR" b="1"/>
              <a:t> </a:t>
            </a:r>
            <a:r>
              <a:rPr lang="el-GR"/>
              <a:t> Εφαρμόστε την κατάλληλη ποσότητα  διαλύματος στην παλάμη του</a:t>
            </a:r>
            <a:br>
              <a:rPr lang="el-GR"/>
            </a:br>
            <a:r>
              <a:rPr lang="el-GR"/>
              <a:t>ενός χεριού.</a:t>
            </a:r>
            <a:endParaRPr/>
          </a:p>
          <a:p>
            <a:pPr marL="320040" lvl="0" indent="-320040" algn="l" rtl="0">
              <a:spcBef>
                <a:spcPts val="700"/>
              </a:spcBef>
              <a:spcAft>
                <a:spcPts val="0"/>
              </a:spcAft>
              <a:buSzPts val="1740"/>
              <a:buChar char="◻"/>
            </a:pPr>
            <a:r>
              <a:rPr lang="el-GR" b="1"/>
              <a:t>Βήμα 2</a:t>
            </a:r>
            <a:r>
              <a:rPr lang="el-GR" b="1" baseline="30000"/>
              <a:t>ο</a:t>
            </a:r>
            <a:r>
              <a:rPr lang="el-GR" b="1"/>
              <a:t>   </a:t>
            </a:r>
            <a:r>
              <a:rPr lang="el-GR"/>
              <a:t>Απλώστε το διάλυμα σε όλη την επιφάνεια των χεριών σας,  ανάμεσα</a:t>
            </a:r>
            <a:br>
              <a:rPr lang="el-GR"/>
            </a:br>
            <a:r>
              <a:rPr lang="el-GR"/>
              <a:t>στα δάχτυλά σας και κάτω από τα νύχια σας.</a:t>
            </a:r>
            <a:endParaRPr/>
          </a:p>
          <a:p>
            <a:pPr marL="320040" lvl="0" indent="-320040" algn="l" rtl="0">
              <a:spcBef>
                <a:spcPts val="700"/>
              </a:spcBef>
              <a:spcAft>
                <a:spcPts val="0"/>
              </a:spcAft>
              <a:buSzPts val="1740"/>
              <a:buChar char="◻"/>
            </a:pPr>
            <a:r>
              <a:rPr lang="el-GR" b="1"/>
              <a:t>Βήμα 3</a:t>
            </a:r>
            <a:r>
              <a:rPr lang="el-GR" b="1" baseline="30000"/>
              <a:t>ο</a:t>
            </a:r>
            <a:r>
              <a:rPr lang="el-GR" b="1"/>
              <a:t>   </a:t>
            </a:r>
            <a:r>
              <a:rPr lang="el-GR"/>
              <a:t>Τρίψτε καλά τα χέρια σας με έμφαση στα σημεία που προαναφέραμε</a:t>
            </a:r>
            <a:br>
              <a:rPr lang="el-GR"/>
            </a:br>
            <a:r>
              <a:rPr lang="el-GR"/>
              <a:t>περίπου για 20 δευτερόλεπτα.</a:t>
            </a:r>
            <a:endParaRPr/>
          </a:p>
          <a:p>
            <a:pPr marL="320040" lvl="0" indent="-209550" algn="l" rtl="0">
              <a:spcBef>
                <a:spcPts val="700"/>
              </a:spcBef>
              <a:spcAft>
                <a:spcPts val="0"/>
              </a:spcAft>
              <a:buSzPts val="1740"/>
              <a:buNone/>
            </a:pPr>
            <a:endParaRPr/>
          </a:p>
        </p:txBody>
      </p:sp>
      <p:pic>
        <p:nvPicPr>
          <p:cNvPr id="591" name="Google Shape;591;p55" descr="C:\Users\emakraki\Desktop\logo\7YPE new logo-2.png"/>
          <p:cNvPicPr preferRelativeResize="0"/>
          <p:nvPr/>
        </p:nvPicPr>
        <p:blipFill rotWithShape="1">
          <a:blip r:embed="rId3">
            <a:alphaModFix/>
          </a:blip>
          <a:srcRect/>
          <a:stretch/>
        </p:blipFill>
        <p:spPr>
          <a:xfrm>
            <a:off x="11372556" y="6401936"/>
            <a:ext cx="840331" cy="481852"/>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56"/>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Twentieth Century"/>
              <a:buNone/>
            </a:pPr>
            <a:r>
              <a:rPr lang="el-GR"/>
              <a:t>Βήματα για χρήση αλκοολούχου αντισηπτικού διαλύματος</a:t>
            </a:r>
            <a:endParaRPr/>
          </a:p>
        </p:txBody>
      </p:sp>
      <p:pic>
        <p:nvPicPr>
          <p:cNvPr id="597" name="Google Shape;597;p56"/>
          <p:cNvPicPr preferRelativeResize="0">
            <a:picLocks noGrp="1"/>
          </p:cNvPicPr>
          <p:nvPr>
            <p:ph type="body" idx="1"/>
          </p:nvPr>
        </p:nvPicPr>
        <p:blipFill rotWithShape="1">
          <a:blip r:embed="rId3">
            <a:alphaModFix/>
          </a:blip>
          <a:srcRect/>
          <a:stretch/>
        </p:blipFill>
        <p:spPr>
          <a:xfrm>
            <a:off x="1524000" y="1571612"/>
            <a:ext cx="9144000" cy="4786346"/>
          </a:xfrm>
          <a:prstGeom prst="rect">
            <a:avLst/>
          </a:prstGeom>
          <a:noFill/>
          <a:ln>
            <a:noFill/>
          </a:ln>
        </p:spPr>
      </p:pic>
      <p:pic>
        <p:nvPicPr>
          <p:cNvPr id="598" name="Google Shape;598;p56"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57"/>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Σωστή τεχνική βουρτσίσματος των δοντιών</a:t>
            </a:r>
            <a:endParaRPr/>
          </a:p>
        </p:txBody>
      </p:sp>
      <p:sp>
        <p:nvSpPr>
          <p:cNvPr id="605" name="Google Shape;605;p57"/>
          <p:cNvSpPr txBox="1">
            <a:spLocks noGrp="1"/>
          </p:cNvSpPr>
          <p:nvPr>
            <p:ph type="body" idx="1"/>
          </p:nvPr>
        </p:nvSpPr>
        <p:spPr>
          <a:xfrm>
            <a:off x="2136648" y="1600200"/>
            <a:ext cx="8153400" cy="5114948"/>
          </a:xfrm>
          <a:prstGeom prst="rect">
            <a:avLst/>
          </a:prstGeom>
          <a:noFill/>
          <a:ln>
            <a:noFill/>
          </a:ln>
        </p:spPr>
        <p:txBody>
          <a:bodyPr spcFirstLastPara="1" wrap="square" lIns="91425" tIns="45700" rIns="91425" bIns="45700" anchor="t" anchorCtr="0">
            <a:normAutofit fontScale="70000" lnSpcReduction="20000"/>
          </a:bodyPr>
          <a:lstStyle/>
          <a:p>
            <a:pPr marL="320040" lvl="0" indent="-320040" algn="l" rtl="0">
              <a:spcBef>
                <a:spcPts val="0"/>
              </a:spcBef>
              <a:spcAft>
                <a:spcPts val="0"/>
              </a:spcAft>
              <a:buSzPct val="59999"/>
              <a:buChar char="◻"/>
            </a:pPr>
            <a:r>
              <a:rPr lang="el-GR"/>
              <a:t>Χρησιμοποιήστε μια μαλακή οδοντόβουρτσα με μικρή κεφαλή, καθώς αυτή είναι πιο προσεγγιστική στα στενά σημεία του στόματος.</a:t>
            </a:r>
            <a:endParaRPr/>
          </a:p>
          <a:p>
            <a:pPr marL="320040" lvl="0" indent="-320040" algn="l" rtl="0">
              <a:spcBef>
                <a:spcPts val="700"/>
              </a:spcBef>
              <a:spcAft>
                <a:spcPts val="0"/>
              </a:spcAft>
              <a:buSzPct val="59999"/>
              <a:buChar char="◻"/>
            </a:pPr>
            <a:r>
              <a:rPr lang="el-GR"/>
              <a:t>Εφαρμόστε μια μικρή ποσότητα οδοντόκρεμας με φθόριο στις τρίχες της οδοντόβουρτσας.</a:t>
            </a:r>
            <a:endParaRPr/>
          </a:p>
          <a:p>
            <a:pPr marL="320040" lvl="0" indent="-320040" algn="l" rtl="0">
              <a:spcBef>
                <a:spcPts val="700"/>
              </a:spcBef>
              <a:spcAft>
                <a:spcPts val="0"/>
              </a:spcAft>
              <a:buSzPct val="59999"/>
              <a:buChar char="◻"/>
            </a:pPr>
            <a:r>
              <a:rPr lang="el-GR"/>
              <a:t>Τοποθετήστε την οδοντόβουρτσα γωνιακά, ώστε οι τρίχες να ακουμπήσουν τόσο τα δόντια όσο και την γραμμή των ούλων.</a:t>
            </a:r>
            <a:endParaRPr/>
          </a:p>
          <a:p>
            <a:pPr marL="320040" lvl="0" indent="-320040" algn="l" rtl="0">
              <a:spcBef>
                <a:spcPts val="700"/>
              </a:spcBef>
              <a:spcAft>
                <a:spcPts val="0"/>
              </a:spcAft>
              <a:buSzPct val="59999"/>
              <a:buChar char="◻"/>
            </a:pPr>
            <a:r>
              <a:rPr lang="el-GR"/>
              <a:t>Κάντε μικρές, κυκλικές κινήσεις με την οδοντόβουρτσα για να καθαρίσετε την επιφάνεια των δοντιών. Επικεντρωθείτε στο βούρτσισμα τόσο των εξωτερικών όσο και των εσωτερικών επιφανειών των δοντιών.</a:t>
            </a:r>
            <a:endParaRPr/>
          </a:p>
          <a:p>
            <a:pPr marL="320040" lvl="0" indent="-320040" algn="l" rtl="0">
              <a:spcBef>
                <a:spcPts val="700"/>
              </a:spcBef>
              <a:spcAft>
                <a:spcPts val="0"/>
              </a:spcAft>
              <a:buSzPct val="59999"/>
              <a:buChar char="◻"/>
            </a:pPr>
            <a:r>
              <a:rPr lang="el-GR"/>
              <a:t>Κάντε κάθετες κινήσεις πάνω κάτω για να καθαρίσετε τις προσόψεις των μπροστινών δοντιών.</a:t>
            </a:r>
            <a:endParaRPr/>
          </a:p>
          <a:p>
            <a:pPr marL="320040" lvl="0" indent="-320040" algn="l" rtl="0">
              <a:spcBef>
                <a:spcPts val="700"/>
              </a:spcBef>
              <a:spcAft>
                <a:spcPts val="0"/>
              </a:spcAft>
              <a:buSzPct val="59999"/>
              <a:buChar char="◻"/>
            </a:pPr>
            <a:r>
              <a:rPr lang="el-GR"/>
              <a:t>Μην ξεχάσετε να βουρτσίζετε τη γλώσσα σας για να αφαιρέσετε τα μικρόβια και τα κατάλοιπα τροφής.</a:t>
            </a:r>
            <a:endParaRPr/>
          </a:p>
          <a:p>
            <a:pPr marL="320040" lvl="0" indent="-320040" algn="l" rtl="0">
              <a:spcBef>
                <a:spcPts val="700"/>
              </a:spcBef>
              <a:spcAft>
                <a:spcPts val="0"/>
              </a:spcAft>
              <a:buSzPct val="59999"/>
              <a:buChar char="◻"/>
            </a:pPr>
            <a:r>
              <a:rPr lang="el-GR"/>
              <a:t>Βουρτσίστε τα δόντια σας για περίπου 2 λεπτά κάθε φορά, δύο φορές την ημέρα, πρωί και βράδυ.</a:t>
            </a:r>
            <a:endParaRPr/>
          </a:p>
          <a:p>
            <a:pPr marL="320040" lvl="0" indent="-320040" algn="l" rtl="0">
              <a:spcBef>
                <a:spcPts val="700"/>
              </a:spcBef>
              <a:spcAft>
                <a:spcPts val="0"/>
              </a:spcAft>
              <a:buSzPct val="59999"/>
              <a:buChar char="◻"/>
            </a:pPr>
            <a:r>
              <a:rPr lang="el-GR"/>
              <a:t>Μην ξεχάσετε να αντικαθιστάτε την οδοντόβουρτσά σας κάθε 3 με 4 μήνες ή όταν οι τρίχες της φθαρούν.</a:t>
            </a:r>
            <a:endParaRPr/>
          </a:p>
          <a:p>
            <a:pPr marL="320040" lvl="0" indent="-320040" algn="l" rtl="0">
              <a:spcBef>
                <a:spcPts val="700"/>
              </a:spcBef>
              <a:spcAft>
                <a:spcPts val="0"/>
              </a:spcAft>
              <a:buSzPct val="59999"/>
              <a:buNone/>
            </a:pPr>
            <a:endParaRPr/>
          </a:p>
        </p:txBody>
      </p:sp>
      <p:pic>
        <p:nvPicPr>
          <p:cNvPr id="606" name="Google Shape;606;p57" descr="C:\Users\emakraki\Desktop\logo\7YPE new logo-2.png"/>
          <p:cNvPicPr preferRelativeResize="0"/>
          <p:nvPr/>
        </p:nvPicPr>
        <p:blipFill rotWithShape="1">
          <a:blip r:embed="rId3">
            <a:alphaModFix/>
          </a:blip>
          <a:srcRect/>
          <a:stretch/>
        </p:blipFill>
        <p:spPr>
          <a:xfrm>
            <a:off x="11372556" y="6401936"/>
            <a:ext cx="840331" cy="481852"/>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58"/>
          <p:cNvSpPr txBox="1"/>
          <p:nvPr/>
        </p:nvSpPr>
        <p:spPr>
          <a:xfrm>
            <a:off x="1991544" y="260648"/>
            <a:ext cx="8229600" cy="9941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l-GR" sz="4400">
                <a:solidFill>
                  <a:schemeClr val="dk2"/>
                </a:solidFill>
                <a:latin typeface="Twentieth Century"/>
                <a:ea typeface="Twentieth Century"/>
                <a:cs typeface="Twentieth Century"/>
                <a:sym typeface="Twentieth Century"/>
              </a:rPr>
              <a:t>Σωστός τρόπος βουρτσίσματος</a:t>
            </a:r>
            <a:endParaRPr/>
          </a:p>
        </p:txBody>
      </p:sp>
      <p:pic>
        <p:nvPicPr>
          <p:cNvPr id="613" name="Google Shape;613;p58" descr="80"/>
          <p:cNvPicPr preferRelativeResize="0"/>
          <p:nvPr/>
        </p:nvPicPr>
        <p:blipFill rotWithShape="1">
          <a:blip r:embed="rId3">
            <a:alphaModFix/>
          </a:blip>
          <a:srcRect/>
          <a:stretch/>
        </p:blipFill>
        <p:spPr>
          <a:xfrm>
            <a:off x="1524001" y="1484784"/>
            <a:ext cx="5667257" cy="3973240"/>
          </a:xfrm>
          <a:prstGeom prst="rect">
            <a:avLst/>
          </a:prstGeom>
          <a:noFill/>
          <a:ln>
            <a:noFill/>
          </a:ln>
        </p:spPr>
      </p:pic>
      <p:pic>
        <p:nvPicPr>
          <p:cNvPr id="614" name="Google Shape;614;p58" descr="https://encrypted-tbn3.gstatic.com/images?q=tbn:ANd9GcSmXUKBD0_W7CWih0kcu7Ly2RL5409VoorZwVNhAKpXvB83WQW2"/>
          <p:cNvPicPr preferRelativeResize="0"/>
          <p:nvPr/>
        </p:nvPicPr>
        <p:blipFill rotWithShape="1">
          <a:blip r:embed="rId4">
            <a:alphaModFix/>
          </a:blip>
          <a:srcRect/>
          <a:stretch/>
        </p:blipFill>
        <p:spPr>
          <a:xfrm>
            <a:off x="7032104" y="1465868"/>
            <a:ext cx="3496924" cy="510855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59"/>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Σωστή τεχνική βουρτσίσματος δοντιών</a:t>
            </a:r>
            <a:endParaRPr/>
          </a:p>
        </p:txBody>
      </p:sp>
      <p:pic>
        <p:nvPicPr>
          <p:cNvPr id="620" name="Google Shape;620;p59"/>
          <p:cNvPicPr preferRelativeResize="0">
            <a:picLocks noGrp="1"/>
          </p:cNvPicPr>
          <p:nvPr>
            <p:ph type="body" idx="1"/>
          </p:nvPr>
        </p:nvPicPr>
        <p:blipFill rotWithShape="1">
          <a:blip r:embed="rId3">
            <a:alphaModFix/>
          </a:blip>
          <a:srcRect/>
          <a:stretch/>
        </p:blipFill>
        <p:spPr>
          <a:xfrm>
            <a:off x="1952596" y="1643050"/>
            <a:ext cx="8263908" cy="4714908"/>
          </a:xfrm>
          <a:prstGeom prst="rect">
            <a:avLst/>
          </a:prstGeom>
          <a:noFill/>
          <a:ln>
            <a:noFill/>
          </a:ln>
        </p:spPr>
      </p:pic>
      <p:sp>
        <p:nvSpPr>
          <p:cNvPr id="621" name="Google Shape;621;p59"/>
          <p:cNvSpPr/>
          <p:nvPr/>
        </p:nvSpPr>
        <p:spPr>
          <a:xfrm>
            <a:off x="3381356" y="6500834"/>
            <a:ext cx="457200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800">
                <a:solidFill>
                  <a:schemeClr val="dk1"/>
                </a:solidFill>
                <a:latin typeface="Twentieth Century"/>
                <a:ea typeface="Twentieth Century"/>
                <a:cs typeface="Twentieth Century"/>
                <a:sym typeface="Twentieth Century"/>
              </a:rPr>
              <a:t>https://www.youtube.com/watch?v=bpjivp6nC8s</a:t>
            </a:r>
            <a:endParaRPr sz="800">
              <a:solidFill>
                <a:schemeClr val="dk1"/>
              </a:solidFill>
              <a:latin typeface="Twentieth Century"/>
              <a:ea typeface="Twentieth Century"/>
              <a:cs typeface="Twentieth Century"/>
              <a:sym typeface="Twentieth Century"/>
            </a:endParaRPr>
          </a:p>
        </p:txBody>
      </p:sp>
      <p:pic>
        <p:nvPicPr>
          <p:cNvPr id="622" name="Google Shape;622;p59"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6"/>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Επιπλέον Προδιαθεσικοί Παράγοντες</a:t>
            </a:r>
            <a:endParaRPr/>
          </a:p>
        </p:txBody>
      </p:sp>
      <p:sp>
        <p:nvSpPr>
          <p:cNvPr id="169" name="Google Shape;169;p6"/>
          <p:cNvSpPr txBox="1">
            <a:spLocks noGrp="1"/>
          </p:cNvSpPr>
          <p:nvPr>
            <p:ph type="body" idx="1"/>
          </p:nvPr>
        </p:nvSpPr>
        <p:spPr>
          <a:xfrm>
            <a:off x="1919536" y="1883142"/>
            <a:ext cx="4608512" cy="3829064"/>
          </a:xfrm>
          <a:prstGeom prst="rect">
            <a:avLst/>
          </a:prstGeom>
          <a:noFill/>
          <a:ln>
            <a:noFill/>
          </a:ln>
        </p:spPr>
        <p:txBody>
          <a:bodyPr spcFirstLastPara="1" wrap="square" lIns="91425" tIns="45700" rIns="91425" bIns="45700" anchor="t" anchorCtr="0">
            <a:normAutofit fontScale="85000" lnSpcReduction="20000"/>
          </a:bodyPr>
          <a:lstStyle/>
          <a:p>
            <a:pPr marL="320040" lvl="0" indent="-320040" algn="l" rtl="0">
              <a:spcBef>
                <a:spcPts val="0"/>
              </a:spcBef>
              <a:spcAft>
                <a:spcPts val="0"/>
              </a:spcAft>
              <a:buClr>
                <a:srgbClr val="B85B22"/>
              </a:buClr>
              <a:buSzPct val="59999"/>
              <a:buFont typeface="Noto Sans Symbols"/>
              <a:buChar char="❑"/>
            </a:pPr>
            <a:r>
              <a:rPr lang="el-GR"/>
              <a:t>Μειωμένη κινητικότητα</a:t>
            </a:r>
            <a:endParaRPr/>
          </a:p>
          <a:p>
            <a:pPr marL="320040" lvl="0" indent="-320040" algn="l" rtl="0">
              <a:spcBef>
                <a:spcPts val="700"/>
              </a:spcBef>
              <a:spcAft>
                <a:spcPts val="0"/>
              </a:spcAft>
              <a:buClr>
                <a:srgbClr val="B85B22"/>
              </a:buClr>
              <a:buSzPct val="59999"/>
              <a:buFont typeface="Noto Sans Symbols"/>
              <a:buChar char="❑"/>
            </a:pPr>
            <a:r>
              <a:rPr lang="el-GR"/>
              <a:t>Υποθρεψία/Κακή διατροφή</a:t>
            </a:r>
            <a:endParaRPr/>
          </a:p>
          <a:p>
            <a:pPr marL="320040" lvl="0" indent="-320040" algn="l" rtl="0">
              <a:spcBef>
                <a:spcPts val="700"/>
              </a:spcBef>
              <a:spcAft>
                <a:spcPts val="0"/>
              </a:spcAft>
              <a:buClr>
                <a:srgbClr val="B85B22"/>
              </a:buClr>
              <a:buSzPct val="59999"/>
              <a:buFont typeface="Noto Sans Symbols"/>
              <a:buChar char="❑"/>
            </a:pPr>
            <a:r>
              <a:rPr lang="el-GR">
                <a:solidFill>
                  <a:srgbClr val="000000"/>
                </a:solidFill>
              </a:rPr>
              <a:t>Συννοσηρότητες</a:t>
            </a:r>
            <a:endParaRPr>
              <a:solidFill>
                <a:srgbClr val="000000"/>
              </a:solidFill>
            </a:endParaRPr>
          </a:p>
          <a:p>
            <a:pPr marL="320040" lvl="0" indent="-320040" algn="l" rtl="0">
              <a:spcBef>
                <a:spcPts val="700"/>
              </a:spcBef>
              <a:spcAft>
                <a:spcPts val="0"/>
              </a:spcAft>
              <a:buClr>
                <a:srgbClr val="B85B22"/>
              </a:buClr>
              <a:buSzPct val="59999"/>
              <a:buFont typeface="Noto Sans Symbols"/>
              <a:buChar char="❑"/>
            </a:pPr>
            <a:r>
              <a:rPr lang="el-GR">
                <a:solidFill>
                  <a:srgbClr val="000000"/>
                </a:solidFill>
              </a:rPr>
              <a:t>Πολυφαρμακία</a:t>
            </a:r>
            <a:endParaRPr/>
          </a:p>
          <a:p>
            <a:pPr marL="320040" lvl="0" indent="-320040" algn="l" rtl="0">
              <a:spcBef>
                <a:spcPts val="700"/>
              </a:spcBef>
              <a:spcAft>
                <a:spcPts val="0"/>
              </a:spcAft>
              <a:buClr>
                <a:srgbClr val="B85B22"/>
              </a:buClr>
              <a:buSzPct val="59999"/>
              <a:buFont typeface="Noto Sans Symbols"/>
              <a:buChar char="❑"/>
            </a:pPr>
            <a:r>
              <a:rPr lang="el-GR"/>
              <a:t>Εξασθενημένος έλεγχος της ουροδόχου κύστης &amp; του εντέρου</a:t>
            </a:r>
            <a:endParaRPr/>
          </a:p>
          <a:p>
            <a:pPr marL="320040" lvl="0" indent="-320040" algn="l" rtl="0">
              <a:spcBef>
                <a:spcPts val="700"/>
              </a:spcBef>
              <a:spcAft>
                <a:spcPts val="0"/>
              </a:spcAft>
              <a:buClr>
                <a:srgbClr val="B85B22"/>
              </a:buClr>
              <a:buSzPct val="59999"/>
              <a:buFont typeface="Noto Sans Symbols"/>
              <a:buChar char="❑"/>
            </a:pPr>
            <a:r>
              <a:rPr lang="el-GR"/>
              <a:t>Έκθεση σε χώρους υγειονομικής περίθαλψης </a:t>
            </a:r>
            <a:endParaRPr/>
          </a:p>
          <a:p>
            <a:pPr marL="320040" lvl="0" indent="-320040" algn="l" rtl="0">
              <a:spcBef>
                <a:spcPts val="700"/>
              </a:spcBef>
              <a:spcAft>
                <a:spcPts val="0"/>
              </a:spcAft>
              <a:buClr>
                <a:srgbClr val="B85B22"/>
              </a:buClr>
              <a:buSzPct val="59999"/>
              <a:buFont typeface="Noto Sans Symbols"/>
              <a:buChar char="❑"/>
            </a:pPr>
            <a:r>
              <a:rPr lang="el-GR"/>
              <a:t> </a:t>
            </a:r>
            <a:r>
              <a:rPr lang="el-GR">
                <a:solidFill>
                  <a:srgbClr val="000000"/>
                </a:solidFill>
              </a:rPr>
              <a:t>Κοινωνική απομόνωση</a:t>
            </a:r>
            <a:endParaRPr/>
          </a:p>
          <a:p>
            <a:pPr marL="320040" lvl="0" indent="-226123" algn="l" rtl="0">
              <a:spcBef>
                <a:spcPts val="700"/>
              </a:spcBef>
              <a:spcAft>
                <a:spcPts val="0"/>
              </a:spcAft>
              <a:buSzPct val="59999"/>
              <a:buNone/>
            </a:pPr>
            <a:endParaRPr/>
          </a:p>
        </p:txBody>
      </p:sp>
      <p:pic>
        <p:nvPicPr>
          <p:cNvPr id="170" name="Google Shape;170;p6" descr="https://www.balancediet.gr/wp-content/uploads/2020/12/covid_19_nutrition.png"/>
          <p:cNvPicPr preferRelativeResize="0"/>
          <p:nvPr/>
        </p:nvPicPr>
        <p:blipFill rotWithShape="1">
          <a:blip r:embed="rId3">
            <a:alphaModFix/>
          </a:blip>
          <a:srcRect/>
          <a:stretch/>
        </p:blipFill>
        <p:spPr>
          <a:xfrm>
            <a:off x="6744072" y="2429522"/>
            <a:ext cx="3726582" cy="2736304"/>
          </a:xfrm>
          <a:prstGeom prst="rect">
            <a:avLst/>
          </a:prstGeom>
          <a:noFill/>
          <a:ln>
            <a:noFill/>
          </a:ln>
        </p:spPr>
      </p:pic>
      <p:pic>
        <p:nvPicPr>
          <p:cNvPr id="171" name="Google Shape;171;p6"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60"/>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Καθαρισμός Οδοντοστοιχίας</a:t>
            </a:r>
            <a:endParaRPr/>
          </a:p>
        </p:txBody>
      </p:sp>
      <p:sp>
        <p:nvSpPr>
          <p:cNvPr id="629" name="Google Shape;629;p60"/>
          <p:cNvSpPr txBox="1">
            <a:spLocks noGrp="1"/>
          </p:cNvSpPr>
          <p:nvPr>
            <p:ph type="body" idx="1"/>
          </p:nvPr>
        </p:nvSpPr>
        <p:spPr>
          <a:xfrm>
            <a:off x="2136648" y="1600200"/>
            <a:ext cx="8153400" cy="4757758"/>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a:t>Χρησιμοποιήστε μια ειδική οδοντόβουρτσα για τεχνητή οδοντοστοιχία</a:t>
            </a:r>
            <a:endParaRPr/>
          </a:p>
          <a:p>
            <a:pPr marL="320040" lvl="0" indent="-320040" algn="l" rtl="0">
              <a:spcBef>
                <a:spcPts val="700"/>
              </a:spcBef>
              <a:spcAft>
                <a:spcPts val="0"/>
              </a:spcAft>
              <a:buSzPts val="1740"/>
              <a:buChar char="◻"/>
            </a:pPr>
            <a:r>
              <a:rPr lang="el-GR"/>
              <a:t>Καθαρίστε καλά μεταξύ των οδοντοστοιχιών</a:t>
            </a:r>
            <a:endParaRPr/>
          </a:p>
          <a:p>
            <a:pPr marL="320040" lvl="0" indent="-320040" algn="l" rtl="0">
              <a:spcBef>
                <a:spcPts val="700"/>
              </a:spcBef>
              <a:spcAft>
                <a:spcPts val="0"/>
              </a:spcAft>
              <a:buSzPts val="1740"/>
              <a:buChar char="◻"/>
            </a:pPr>
            <a:r>
              <a:rPr lang="el-GR"/>
              <a:t>Χρησιμοποιήστε ειδικό καθαριστικό για τεχνητή οδοντοστοιχία</a:t>
            </a:r>
            <a:endParaRPr/>
          </a:p>
          <a:p>
            <a:pPr marL="320040" lvl="0" indent="-320040" algn="l" rtl="0">
              <a:spcBef>
                <a:spcPts val="700"/>
              </a:spcBef>
              <a:spcAft>
                <a:spcPts val="0"/>
              </a:spcAft>
              <a:buSzPts val="1740"/>
              <a:buChar char="◻"/>
            </a:pPr>
            <a:r>
              <a:rPr lang="el-GR"/>
              <a:t>Ακολουθήστε τις οδηγίες του οδοντοτεχνίτη σας</a:t>
            </a:r>
            <a:endParaRPr/>
          </a:p>
        </p:txBody>
      </p:sp>
      <p:pic>
        <p:nvPicPr>
          <p:cNvPr id="630" name="Google Shape;630;p60" descr="https://encrypted-tbn0.gstatic.com/images?q=tbn:ANd9GcTYd_90MoQw8N5DSSLrW86IQTmiv-zrP5u2iw&amp;usqp=CAU"/>
          <p:cNvPicPr preferRelativeResize="0"/>
          <p:nvPr/>
        </p:nvPicPr>
        <p:blipFill rotWithShape="1">
          <a:blip r:embed="rId3">
            <a:alphaModFix/>
          </a:blip>
          <a:srcRect/>
          <a:stretch/>
        </p:blipFill>
        <p:spPr>
          <a:xfrm>
            <a:off x="4667241" y="4857760"/>
            <a:ext cx="2867025" cy="1600200"/>
          </a:xfrm>
          <a:prstGeom prst="rect">
            <a:avLst/>
          </a:prstGeom>
          <a:noFill/>
          <a:ln>
            <a:noFill/>
          </a:ln>
        </p:spPr>
      </p:pic>
      <p:pic>
        <p:nvPicPr>
          <p:cNvPr id="631" name="Google Shape;631;p60"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61"/>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Twentieth Century"/>
              <a:buNone/>
            </a:pPr>
            <a:r>
              <a:rPr lang="el-GR" sz="3600"/>
              <a:t>Τι μπορώ να κάνω για να προφυλαχθώ;</a:t>
            </a:r>
            <a:br>
              <a:rPr lang="el-GR" sz="3600"/>
            </a:br>
            <a:r>
              <a:rPr lang="el-GR" sz="3600"/>
              <a:t>Συνοψίζοντας…</a:t>
            </a:r>
            <a:endParaRPr/>
          </a:p>
        </p:txBody>
      </p:sp>
      <p:sp>
        <p:nvSpPr>
          <p:cNvPr id="638" name="Google Shape;638;p61"/>
          <p:cNvSpPr txBox="1">
            <a:spLocks noGrp="1"/>
          </p:cNvSpPr>
          <p:nvPr>
            <p:ph type="body" idx="1"/>
          </p:nvPr>
        </p:nvSpPr>
        <p:spPr>
          <a:xfrm>
            <a:off x="2024034" y="2071678"/>
            <a:ext cx="5000660" cy="4495800"/>
          </a:xfrm>
          <a:prstGeom prst="rect">
            <a:avLst/>
          </a:prstGeom>
          <a:noFill/>
          <a:ln>
            <a:noFill/>
          </a:ln>
        </p:spPr>
        <p:txBody>
          <a:bodyPr spcFirstLastPara="1" wrap="square" lIns="91425" tIns="45700" rIns="91425" bIns="45700" anchor="t" anchorCtr="0">
            <a:normAutofit fontScale="92500" lnSpcReduction="20000"/>
          </a:bodyPr>
          <a:lstStyle/>
          <a:p>
            <a:pPr marL="320040" lvl="0" indent="-320059" algn="l" rtl="0">
              <a:spcBef>
                <a:spcPts val="0"/>
              </a:spcBef>
              <a:spcAft>
                <a:spcPts val="0"/>
              </a:spcAft>
              <a:buSzPct val="59999"/>
              <a:buChar char="◻"/>
            </a:pPr>
            <a:r>
              <a:rPr lang="el-GR"/>
              <a:t>Εμβόλια</a:t>
            </a:r>
            <a:endParaRPr/>
          </a:p>
          <a:p>
            <a:pPr marL="320040" lvl="0" indent="-320059" algn="l" rtl="0">
              <a:spcBef>
                <a:spcPts val="700"/>
              </a:spcBef>
              <a:spcAft>
                <a:spcPts val="0"/>
              </a:spcAft>
              <a:buSzPct val="59999"/>
              <a:buChar char="◻"/>
            </a:pPr>
            <a:r>
              <a:rPr lang="el-GR"/>
              <a:t>Καλή σωματική Υγιεινή – Προστασία δέρματος</a:t>
            </a:r>
            <a:endParaRPr/>
          </a:p>
          <a:p>
            <a:pPr marL="320040" lvl="0" indent="-320059" algn="l" rtl="0">
              <a:spcBef>
                <a:spcPts val="700"/>
              </a:spcBef>
              <a:spcAft>
                <a:spcPts val="0"/>
              </a:spcAft>
              <a:buSzPct val="59999"/>
              <a:buChar char="◻"/>
            </a:pPr>
            <a:r>
              <a:rPr lang="el-GR"/>
              <a:t>Καλή στοματική Υγιεινή</a:t>
            </a:r>
            <a:endParaRPr/>
          </a:p>
          <a:p>
            <a:pPr marL="320040" lvl="0" indent="-320059" algn="l" rtl="0">
              <a:spcBef>
                <a:spcPts val="700"/>
              </a:spcBef>
              <a:spcAft>
                <a:spcPts val="0"/>
              </a:spcAft>
              <a:buSzPct val="59999"/>
              <a:buChar char="◻"/>
            </a:pPr>
            <a:r>
              <a:rPr lang="el-GR"/>
              <a:t>Τακτικό &amp; σωστό πλύσιμο των χεριών</a:t>
            </a:r>
            <a:endParaRPr/>
          </a:p>
          <a:p>
            <a:pPr marL="320040" lvl="0" indent="-320059" algn="l" rtl="0">
              <a:spcBef>
                <a:spcPts val="700"/>
              </a:spcBef>
              <a:spcAft>
                <a:spcPts val="0"/>
              </a:spcAft>
              <a:buSzPct val="59999"/>
              <a:buChar char="◻"/>
            </a:pPr>
            <a:r>
              <a:rPr lang="el-GR"/>
              <a:t>Φυσική δραστηριότητα(άσκηση) &amp; ισορροπημένη διατροφή</a:t>
            </a:r>
            <a:endParaRPr/>
          </a:p>
          <a:p>
            <a:pPr marL="320040" lvl="0" indent="-320059" algn="l" rtl="0">
              <a:spcBef>
                <a:spcPts val="700"/>
              </a:spcBef>
              <a:spcAft>
                <a:spcPts val="0"/>
              </a:spcAft>
              <a:buSzPct val="59999"/>
              <a:buChar char="◻"/>
            </a:pPr>
            <a:r>
              <a:rPr lang="el-GR"/>
              <a:t>Χρήση μάσκας ή αντισηπτικού κατά περίπτωση</a:t>
            </a:r>
            <a:endParaRPr/>
          </a:p>
          <a:p>
            <a:pPr marL="320040" lvl="0" indent="-320040" algn="l" rtl="0">
              <a:spcBef>
                <a:spcPts val="700"/>
              </a:spcBef>
              <a:spcAft>
                <a:spcPts val="0"/>
              </a:spcAft>
              <a:buSzPct val="59999"/>
              <a:buNone/>
            </a:pPr>
            <a:endParaRPr/>
          </a:p>
        </p:txBody>
      </p:sp>
      <p:pic>
        <p:nvPicPr>
          <p:cNvPr id="639" name="Google Shape;639;p61"/>
          <p:cNvPicPr preferRelativeResize="0"/>
          <p:nvPr/>
        </p:nvPicPr>
        <p:blipFill rotWithShape="1">
          <a:blip r:embed="rId3">
            <a:alphaModFix/>
          </a:blip>
          <a:srcRect/>
          <a:stretch/>
        </p:blipFill>
        <p:spPr>
          <a:xfrm>
            <a:off x="7096132" y="1714488"/>
            <a:ext cx="3571868" cy="4144126"/>
          </a:xfrm>
          <a:prstGeom prst="rect">
            <a:avLst/>
          </a:prstGeom>
          <a:noFill/>
          <a:ln>
            <a:noFill/>
          </a:ln>
        </p:spPr>
      </p:pic>
      <p:pic>
        <p:nvPicPr>
          <p:cNvPr id="640" name="Google Shape;640;p61"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p62" descr="https://pathologia.eu/wp-content/uploads/v1/DB776BC7-D915-4D24-937B-CBD78AA4816D.jpeg"/>
          <p:cNvPicPr preferRelativeResize="0"/>
          <p:nvPr/>
        </p:nvPicPr>
        <p:blipFill rotWithShape="1">
          <a:blip r:embed="rId3">
            <a:alphaModFix/>
          </a:blip>
          <a:srcRect/>
          <a:stretch/>
        </p:blipFill>
        <p:spPr>
          <a:xfrm>
            <a:off x="3595670" y="1142984"/>
            <a:ext cx="5429250" cy="3981450"/>
          </a:xfrm>
          <a:prstGeom prst="rect">
            <a:avLst/>
          </a:prstGeom>
          <a:noFill/>
          <a:ln>
            <a:noFill/>
          </a:ln>
        </p:spPr>
      </p:pic>
      <p:sp>
        <p:nvSpPr>
          <p:cNvPr id="647" name="Google Shape;647;p62"/>
          <p:cNvSpPr/>
          <p:nvPr/>
        </p:nvSpPr>
        <p:spPr>
          <a:xfrm>
            <a:off x="4167174" y="5429265"/>
            <a:ext cx="45720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accent2"/>
              </a:buClr>
              <a:buSzPts val="1800"/>
              <a:buFont typeface="Twentieth Century"/>
              <a:buNone/>
            </a:pPr>
            <a:r>
              <a:rPr lang="el-GR" sz="1800" b="1">
                <a:solidFill>
                  <a:schemeClr val="accent2"/>
                </a:solidFill>
                <a:latin typeface="Twentieth Century"/>
                <a:ea typeface="Twentieth Century"/>
                <a:cs typeface="Twentieth Century"/>
                <a:sym typeface="Twentieth Century"/>
              </a:rPr>
              <a:t>Σας ευχαριστούμε πολύ για την προσοχή και τη συμμετοχή σας!</a:t>
            </a:r>
            <a:endParaRPr/>
          </a:p>
        </p:txBody>
      </p:sp>
      <p:pic>
        <p:nvPicPr>
          <p:cNvPr id="648" name="Google Shape;648;p62"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63"/>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Βιβλιογραφικές αναφορές</a:t>
            </a:r>
            <a:endParaRPr/>
          </a:p>
        </p:txBody>
      </p:sp>
      <p:sp>
        <p:nvSpPr>
          <p:cNvPr id="654" name="Google Shape;654;p63"/>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fontScale="40000" lnSpcReduction="10000"/>
          </a:bodyPr>
          <a:lstStyle/>
          <a:p>
            <a:pPr marL="320040" lvl="0" indent="-320059" algn="l" rtl="0">
              <a:spcBef>
                <a:spcPts val="0"/>
              </a:spcBef>
              <a:spcAft>
                <a:spcPts val="0"/>
              </a:spcAft>
              <a:buSzPct val="59999"/>
              <a:buChar char="◻"/>
            </a:pPr>
            <a:r>
              <a:rPr lang="el-GR"/>
              <a:t>High KP. Infections in older adults. In: Halter JB, Ouslander JG, Tinetti ME, et al., eds. Hazzard's Geriatric Medicine and Gerontology. 7th ed. New York, NY: McGraw-Hill Education; 2017:chap 85.</a:t>
            </a:r>
            <a:endParaRPr/>
          </a:p>
          <a:p>
            <a:pPr marL="320040" lvl="0" indent="-320059" algn="l" rtl="0">
              <a:spcBef>
                <a:spcPts val="700"/>
              </a:spcBef>
              <a:spcAft>
                <a:spcPts val="0"/>
              </a:spcAft>
              <a:buSzPct val="59999"/>
              <a:buChar char="◻"/>
            </a:pPr>
            <a:r>
              <a:rPr lang="el-GR"/>
              <a:t>Nace DA, Hanlon JT. Infections in older adults. In: Fillit HM, Rockwood K, Woodhouse K, eds. Brocklehurst's Textbook of Geriatric Medicine and Gerontology. 8th ed. Philadelphia, PA: Elsevier; 2017:chap 48.</a:t>
            </a:r>
            <a:endParaRPr/>
          </a:p>
          <a:p>
            <a:pPr marL="320040" lvl="0" indent="-320059" algn="l" rtl="0">
              <a:spcBef>
                <a:spcPts val="700"/>
              </a:spcBef>
              <a:spcAft>
                <a:spcPts val="0"/>
              </a:spcAft>
              <a:buSzPct val="59999"/>
              <a:buChar char="◻"/>
            </a:pPr>
            <a:r>
              <a:rPr lang="el-GR"/>
              <a:t>Nicolle LE. Infections in the elderly. In: Goldman L, Schafer AI, eds. Goldman-Cecil Medicine. 26th ed. Philadelphia, PA: Elsevier; 2020:chap 256.</a:t>
            </a:r>
            <a:endParaRPr/>
          </a:p>
          <a:p>
            <a:pPr marL="320040" lvl="0" indent="-320059" algn="l" rtl="0">
              <a:spcBef>
                <a:spcPts val="700"/>
              </a:spcBef>
              <a:spcAft>
                <a:spcPts val="0"/>
              </a:spcAft>
              <a:buSzPct val="59999"/>
              <a:buChar char="◻"/>
            </a:pPr>
            <a:r>
              <a:rPr lang="el-GR"/>
              <a:t>Blaum CS, Lachs MS. Infections in older adults. In: Hazzard WR, Blass JP, Halter JB, et al., eds. Principles of Geriatric Medicine and Gerontology. 6th ed. New York, NY: McGraw-Hill Education; 2009:chap 18.</a:t>
            </a:r>
            <a:endParaRPr/>
          </a:p>
          <a:p>
            <a:pPr marL="320040" lvl="0" indent="-320059" algn="l" rtl="0">
              <a:spcBef>
                <a:spcPts val="700"/>
              </a:spcBef>
              <a:spcAft>
                <a:spcPts val="0"/>
              </a:spcAft>
              <a:buSzPct val="59999"/>
              <a:buChar char="◻"/>
            </a:pPr>
            <a:r>
              <a:rPr lang="el-GR"/>
              <a:t>Yoshikawa TT. Epidemiology and unique aspects of aging and infectious diseases. Clin Infect Dis. 2000;30(6):931-933. doi:10.1086/313818</a:t>
            </a:r>
            <a:endParaRPr/>
          </a:p>
          <a:p>
            <a:pPr marL="0" lvl="0" indent="0" algn="l" rtl="0">
              <a:lnSpc>
                <a:spcPct val="107916"/>
              </a:lnSpc>
              <a:spcBef>
                <a:spcPts val="0"/>
              </a:spcBef>
              <a:spcAft>
                <a:spcPts val="0"/>
              </a:spcAft>
              <a:buNone/>
            </a:pPr>
            <a:r>
              <a:rPr lang="el-GR" sz="3253">
                <a:latin typeface="Calibri"/>
                <a:ea typeface="Calibri"/>
                <a:cs typeface="Calibri"/>
                <a:sym typeface="Calibri"/>
              </a:rPr>
              <a:t>     </a:t>
            </a:r>
            <a:r>
              <a:rPr lang="el-GR" sz="2946"/>
              <a:t>     Yagodina, A., Serova, I., Maslov, U. and Korotin, S. (2022). How to minimize infectious health risks for elderly people (based on focus group data). </a:t>
            </a:r>
            <a:r>
              <a:rPr lang="el-GR" sz="2946" i="1"/>
              <a:t>Health Risk Analysis</a:t>
            </a:r>
            <a:r>
              <a:rPr lang="el-GR" sz="2946"/>
              <a:t>, [online] (1), pp.81–92.    </a:t>
            </a:r>
            <a:br>
              <a:rPr lang="el-GR" sz="2946"/>
            </a:br>
            <a:r>
              <a:rPr lang="el-GR" sz="2946"/>
              <a:t>           </a:t>
            </a:r>
            <a:endParaRPr/>
          </a:p>
          <a:p>
            <a:pPr marL="0" lvl="0" indent="0" algn="l" rtl="0">
              <a:lnSpc>
                <a:spcPct val="107916"/>
              </a:lnSpc>
              <a:spcBef>
                <a:spcPts val="800"/>
              </a:spcBef>
              <a:spcAft>
                <a:spcPts val="0"/>
              </a:spcAft>
              <a:buNone/>
            </a:pPr>
            <a:r>
              <a:rPr lang="el-GR"/>
              <a:t>         National Institute of Dental and Craniofacial Research • 1-866-232-4528 </a:t>
            </a:r>
            <a:r>
              <a:rPr lang="el-GR" u="sng">
                <a:solidFill>
                  <a:schemeClr val="hlink"/>
                </a:solidFill>
                <a:hlinkClick r:id="rId3"/>
              </a:rPr>
              <a:t>www.nidcr.nih.gov</a:t>
            </a:r>
            <a:endParaRPr/>
          </a:p>
          <a:p>
            <a:pPr marL="320040" lvl="0" indent="-320059" algn="l" rtl="0">
              <a:spcBef>
                <a:spcPts val="800"/>
              </a:spcBef>
              <a:spcAft>
                <a:spcPts val="0"/>
              </a:spcAft>
              <a:buSzPct val="59999"/>
              <a:buChar char="◻"/>
            </a:pPr>
            <a:r>
              <a:rPr lang="el-GR" u="sng">
                <a:solidFill>
                  <a:schemeClr val="hlink"/>
                </a:solidFill>
                <a:hlinkClick r:id="rId4"/>
              </a:rPr>
              <a:t>https://www.nia.nih.gov/health/skin-care-and-aging#</a:t>
            </a:r>
            <a:endParaRPr/>
          </a:p>
          <a:p>
            <a:pPr marL="320040" lvl="0" indent="-320059" algn="l" rtl="0">
              <a:spcBef>
                <a:spcPts val="700"/>
              </a:spcBef>
              <a:spcAft>
                <a:spcPts val="0"/>
              </a:spcAft>
              <a:buSzPct val="59999"/>
              <a:buChar char="◻"/>
            </a:pPr>
            <a:r>
              <a:rPr lang="el-GR"/>
              <a:t>American Academy of Dermatology. (2019). Skin Care Tips for Older Adults. Ανακτήθηκε από: </a:t>
            </a:r>
            <a:r>
              <a:rPr lang="el-GR" u="sng">
                <a:solidFill>
                  <a:schemeClr val="hlink"/>
                </a:solidFill>
                <a:hlinkClick r:id="rId5"/>
              </a:rPr>
              <a:t>https://www.aad.org/public/everyday-care/skin-care-basics/care/skin-care-tips-aging-skin</a:t>
            </a:r>
            <a:endParaRPr u="sng"/>
          </a:p>
          <a:p>
            <a:pPr marL="320040" lvl="0" indent="-320059" algn="l" rtl="0">
              <a:spcBef>
                <a:spcPts val="700"/>
              </a:spcBef>
              <a:spcAft>
                <a:spcPts val="0"/>
              </a:spcAft>
              <a:buSzPct val="59999"/>
              <a:buChar char="◻"/>
            </a:pPr>
            <a:r>
              <a:rPr lang="el-GR"/>
              <a:t>Nair PA, Patel BC. Herpes Zoster. [Updated 2022 May 24]. In: StatPearls [Internet]. Treasure Island (FL): StatPearls Publishing; 2022 Jan-. Available from: </a:t>
            </a:r>
            <a:r>
              <a:rPr lang="el-GR" u="sng">
                <a:solidFill>
                  <a:schemeClr val="hlink"/>
                </a:solidFill>
                <a:hlinkClick r:id="rId6"/>
              </a:rPr>
              <a:t>https://www.ncbi.nlm.nih.gov/books/NBK441824/</a:t>
            </a:r>
            <a:endParaRPr/>
          </a:p>
          <a:p>
            <a:pPr marL="320040" lvl="0" indent="-320059" algn="l" rtl="0">
              <a:spcBef>
                <a:spcPts val="700"/>
              </a:spcBef>
              <a:spcAft>
                <a:spcPts val="0"/>
              </a:spcAft>
              <a:buSzPct val="59999"/>
              <a:buChar char="◻"/>
            </a:pPr>
            <a:r>
              <a:rPr lang="el-GR" u="sng">
                <a:solidFill>
                  <a:schemeClr val="hlink"/>
                </a:solidFill>
                <a:hlinkClick r:id="rId7"/>
              </a:rPr>
              <a:t>https://www.agpal.com.au/news/infection-prevention-and-control-guidelines-for-general-practices-and-other-office-based-and-community-based-practices-ipc-guidelines/</a:t>
            </a:r>
            <a:endParaRPr/>
          </a:p>
          <a:p>
            <a:pPr marL="320040" lvl="0" indent="-320059" algn="l" rtl="0">
              <a:spcBef>
                <a:spcPts val="700"/>
              </a:spcBef>
              <a:spcAft>
                <a:spcPts val="0"/>
              </a:spcAft>
              <a:buSzPct val="59999"/>
              <a:buChar char="◻"/>
            </a:pPr>
            <a:r>
              <a:rPr lang="el-GR"/>
              <a:t>Centers for Disease Control and Prevention. (CDC). (2021). Handwashing: Clean Hands Save Lives. Ανακτήθηκε από: </a:t>
            </a:r>
            <a:r>
              <a:rPr lang="el-GR" u="sng">
                <a:solidFill>
                  <a:schemeClr val="hlink"/>
                </a:solidFill>
                <a:hlinkClick r:id="rId8"/>
              </a:rPr>
              <a:t>https://www.cdc.gov/handwashing/index.html</a:t>
            </a:r>
            <a:endParaRPr/>
          </a:p>
          <a:p>
            <a:pPr marL="320040" lvl="0" indent="-284149" algn="l" rtl="0">
              <a:spcBef>
                <a:spcPts val="700"/>
              </a:spcBef>
              <a:spcAft>
                <a:spcPts val="0"/>
              </a:spcAft>
              <a:buSzPct val="63272"/>
              <a:buNone/>
            </a:pPr>
            <a:r>
              <a:rPr lang="el-GR"/>
              <a:t>        </a:t>
            </a:r>
            <a:r>
              <a:rPr lang="el-GR" sz="2750"/>
              <a:t>-Australian Commission on Safety and Quality in Health Care 2024. </a:t>
            </a:r>
            <a:r>
              <a:rPr lang="el-GR"/>
              <a:t>Ανακτήθηκε από: </a:t>
            </a:r>
            <a:r>
              <a:rPr lang="el-GR" u="sng">
                <a:solidFill>
                  <a:schemeClr val="hlink"/>
                </a:solidFill>
                <a:hlinkClick r:id="rId9"/>
              </a:rPr>
              <a:t>https://www.safetyandquality.gov.au/</a:t>
            </a:r>
            <a:r>
              <a:rPr lang="el-GR"/>
              <a:t> </a:t>
            </a:r>
            <a:endParaRPr sz="2750"/>
          </a:p>
          <a:p>
            <a:pPr marL="320040" lvl="0" indent="-320059" algn="l" rtl="0">
              <a:spcBef>
                <a:spcPts val="700"/>
              </a:spcBef>
              <a:spcAft>
                <a:spcPts val="0"/>
              </a:spcAft>
              <a:buSzPct val="59999"/>
              <a:buChar char="◻"/>
            </a:pPr>
            <a:r>
              <a:rPr lang="el-GR"/>
              <a:t>American Dental Association. (ADA). (2021). Toothbrushing. Ανακτήθηκε από: </a:t>
            </a:r>
            <a:r>
              <a:rPr lang="el-GR" u="sng">
                <a:solidFill>
                  <a:schemeClr val="hlink"/>
                </a:solidFill>
                <a:hlinkClick r:id="rId10"/>
              </a:rPr>
              <a:t>https://www.ada.org/en/member-center/oral-health-topics/toothbrushing</a:t>
            </a:r>
            <a:endParaRPr u="sng"/>
          </a:p>
          <a:p>
            <a:pPr marL="320040" lvl="0" indent="-320059" algn="l" rtl="0">
              <a:spcBef>
                <a:spcPts val="700"/>
              </a:spcBef>
              <a:spcAft>
                <a:spcPts val="0"/>
              </a:spcAft>
              <a:buSzPct val="59999"/>
              <a:buChar char="◻"/>
            </a:pPr>
            <a:r>
              <a:rPr lang="el-GR"/>
              <a:t>WHO: How to handwash? With soap and water</a:t>
            </a:r>
            <a:endParaRPr/>
          </a:p>
          <a:p>
            <a:pPr marL="320040" lvl="0" indent="-284149" algn="l" rtl="0">
              <a:spcBef>
                <a:spcPts val="700"/>
              </a:spcBef>
              <a:spcAft>
                <a:spcPts val="0"/>
              </a:spcAft>
              <a:buSzPct val="59999"/>
              <a:buNone/>
            </a:pPr>
            <a:endParaRPr/>
          </a:p>
          <a:p>
            <a:pPr marL="320040" lvl="0" indent="-320059" algn="l" rtl="0">
              <a:spcBef>
                <a:spcPts val="700"/>
              </a:spcBef>
              <a:spcAft>
                <a:spcPts val="0"/>
              </a:spcAft>
              <a:buSzPct val="59999"/>
              <a:buChar char="◻"/>
            </a:pPr>
            <a:r>
              <a:rPr lang="el-GR"/>
              <a:t>American Dental Association (ADA). (2021). Cleaning Your Dentures. Ανακτήθηκε από: </a:t>
            </a:r>
            <a:r>
              <a:rPr lang="el-GR" u="sng">
                <a:solidFill>
                  <a:schemeClr val="hlink"/>
                </a:solidFill>
                <a:hlinkClick r:id="rId11"/>
              </a:rPr>
              <a:t>https://www.mouthhealthy.org/en/az-topics/d/denture-care</a:t>
            </a:r>
            <a:endParaRPr/>
          </a:p>
          <a:p>
            <a:pPr marL="320040" lvl="0" indent="-284149" algn="l" rtl="0">
              <a:spcBef>
                <a:spcPts val="700"/>
              </a:spcBef>
              <a:spcAft>
                <a:spcPts val="0"/>
              </a:spcAft>
              <a:buSzPct val="59999"/>
              <a:buNone/>
            </a:pPr>
            <a:endParaRPr/>
          </a:p>
        </p:txBody>
      </p:sp>
      <p:pic>
        <p:nvPicPr>
          <p:cNvPr id="655" name="Google Shape;655;p63" descr="C:\Users\emakraki\Desktop\logo\7YPE new logo-2.png"/>
          <p:cNvPicPr preferRelativeResize="0"/>
          <p:nvPr/>
        </p:nvPicPr>
        <p:blipFill rotWithShape="1">
          <a:blip r:embed="rId12">
            <a:alphaModFix/>
          </a:blip>
          <a:srcRect/>
          <a:stretch/>
        </p:blipFill>
        <p:spPr>
          <a:xfrm>
            <a:off x="11372556" y="6401936"/>
            <a:ext cx="840331" cy="481852"/>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64"/>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Βιβλιογραφικές αναφορές</a:t>
            </a:r>
            <a:endParaRPr/>
          </a:p>
        </p:txBody>
      </p:sp>
      <p:sp>
        <p:nvSpPr>
          <p:cNvPr id="661" name="Google Shape;661;p64"/>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720"/>
              <a:buChar char="◻"/>
            </a:pPr>
            <a:r>
              <a:rPr lang="el-GR" sz="1200"/>
              <a:t>CDC. (2021). Infections in Older Adults. Centers for Disease Control and Prevention. Retrieved from </a:t>
            </a:r>
            <a:r>
              <a:rPr lang="el-GR" sz="1200" u="sng">
                <a:solidFill>
                  <a:schemeClr val="hlink"/>
                </a:solidFill>
                <a:hlinkClick r:id="rId3"/>
              </a:rPr>
              <a:t>https://www.cdc.gov/aging/aginginfo/infections.html</a:t>
            </a:r>
            <a:endParaRPr sz="1200"/>
          </a:p>
          <a:p>
            <a:pPr marL="320040" lvl="0" indent="-320040" algn="l" rtl="0">
              <a:spcBef>
                <a:spcPts val="700"/>
              </a:spcBef>
              <a:spcAft>
                <a:spcPts val="0"/>
              </a:spcAft>
              <a:buSzPts val="720"/>
              <a:buChar char="◻"/>
            </a:pPr>
            <a:r>
              <a:rPr lang="el-GR" sz="1200"/>
              <a:t>D'Amico, F., Skarmoutsou, N., &amp; Vlachogiannis, N. I. (2019). Immunosenescence and Infections. Journal of Immunology Research, 2019, 1-2. </a:t>
            </a:r>
            <a:r>
              <a:rPr lang="el-GR" sz="1200" u="sng">
                <a:solidFill>
                  <a:schemeClr val="hlink"/>
                </a:solidFill>
                <a:hlinkClick r:id="rId4"/>
              </a:rPr>
              <a:t>https://doi.org/10.1155/2019/8685351</a:t>
            </a:r>
            <a:endParaRPr sz="1200"/>
          </a:p>
          <a:p>
            <a:pPr marL="320040" lvl="0" indent="-320040" algn="l" rtl="0">
              <a:spcBef>
                <a:spcPts val="700"/>
              </a:spcBef>
              <a:spcAft>
                <a:spcPts val="0"/>
              </a:spcAft>
              <a:buSzPts val="720"/>
              <a:buChar char="◻"/>
            </a:pPr>
            <a:r>
              <a:rPr lang="el-GR" sz="1200"/>
              <a:t>Fulop, T., Larbi, A., Dupuis, G., Le Page, A., &amp; Frost, E. H. (2017). Aging, immunity, and infection. Clinics in geriatric medicine, 33(3), 479-493. </a:t>
            </a:r>
            <a:r>
              <a:rPr lang="el-GR" sz="1200" u="sng">
                <a:solidFill>
                  <a:schemeClr val="hlink"/>
                </a:solidFill>
                <a:hlinkClick r:id="rId5"/>
              </a:rPr>
              <a:t>https://doi.org/10.1016/j.cger.2017.04.001</a:t>
            </a:r>
            <a:endParaRPr sz="1200"/>
          </a:p>
          <a:p>
            <a:pPr marL="320040" lvl="0" indent="-320040" algn="l" rtl="0">
              <a:spcBef>
                <a:spcPts val="700"/>
              </a:spcBef>
              <a:spcAft>
                <a:spcPts val="0"/>
              </a:spcAft>
              <a:buSzPts val="720"/>
              <a:buChar char="◻"/>
            </a:pPr>
            <a:r>
              <a:rPr lang="el-GR" sz="1200"/>
              <a:t>Gavazzi, G., &amp; Krause, K. H. (2002). Ageing and infection. The Lancet Infectious Diseases, 2(11), 659-666. </a:t>
            </a:r>
            <a:r>
              <a:rPr lang="el-GR" sz="1200" u="sng">
                <a:solidFill>
                  <a:schemeClr val="hlink"/>
                </a:solidFill>
                <a:hlinkClick r:id="rId6"/>
              </a:rPr>
              <a:t>https://doi.org/10.1016/S1473-3099(02)00437-1</a:t>
            </a:r>
            <a:endParaRPr sz="1200"/>
          </a:p>
          <a:p>
            <a:pPr marL="320040" lvl="0" indent="-320040" algn="l" rtl="0">
              <a:spcBef>
                <a:spcPts val="700"/>
              </a:spcBef>
              <a:spcAft>
                <a:spcPts val="0"/>
              </a:spcAft>
              <a:buSzPts val="720"/>
              <a:buChar char="◻"/>
            </a:pPr>
            <a:r>
              <a:rPr lang="el-GR" sz="1200"/>
              <a:t>Pawelec, G., Derhovanessian, E., &amp; Larbi, A. (2010). Immunosenescence and cancer. Critical reviews in oncology/hematology, 75(2), 165-172. </a:t>
            </a:r>
            <a:r>
              <a:rPr lang="el-GR" sz="1200" u="sng">
                <a:solidFill>
                  <a:schemeClr val="hlink"/>
                </a:solidFill>
                <a:hlinkClick r:id="rId7"/>
              </a:rPr>
              <a:t>https://doi.org/10.1016/j.critrevonc.2009.08.003</a:t>
            </a:r>
            <a:endParaRPr sz="1200" u="sng"/>
          </a:p>
          <a:p>
            <a:pPr marL="320040" lvl="0" indent="-320040" algn="l" rtl="0">
              <a:spcBef>
                <a:spcPts val="700"/>
              </a:spcBef>
              <a:spcAft>
                <a:spcPts val="0"/>
              </a:spcAft>
              <a:buSzPts val="720"/>
              <a:buChar char="◻"/>
            </a:pPr>
            <a:r>
              <a:rPr lang="el-GR" sz="1200" u="sng">
                <a:solidFill>
                  <a:schemeClr val="hlink"/>
                </a:solidFill>
                <a:hlinkClick r:id="rId8"/>
              </a:rPr>
              <a:t>https://www.moh.gov.gr/articles/health/dieythynsh-dhmosias-ygieinhs/emboliasmoi/ethniko-programma-emboliasmwn-epe-enhlikwn/7968-ethniko-programma-emboliasmwn-enhlikwn-2020-2021</a:t>
            </a:r>
            <a:endParaRPr sz="1200" u="sng">
              <a:solidFill>
                <a:schemeClr val="hlink"/>
              </a:solidFill>
              <a:hlinkClick r:id="rId8"/>
            </a:endParaRPr>
          </a:p>
          <a:p>
            <a:pPr marL="320040" lvl="0" indent="-320040" algn="l" rtl="0">
              <a:spcBef>
                <a:spcPts val="700"/>
              </a:spcBef>
              <a:spcAft>
                <a:spcPts val="0"/>
              </a:spcAft>
              <a:buSzPts val="720"/>
              <a:buChar char="◻"/>
            </a:pPr>
            <a:r>
              <a:rPr lang="el-GR" sz="1200" u="sng">
                <a:solidFill>
                  <a:schemeClr val="hlink"/>
                </a:solidFill>
                <a:hlinkClick r:id="rId8"/>
              </a:rPr>
              <a:t>https://www.ncbi.nlm.nih.gov/books/NBK441824/#article-22841.s2</a:t>
            </a:r>
            <a:r>
              <a:rPr lang="el-GR" sz="1200"/>
              <a:t> </a:t>
            </a:r>
            <a:endParaRPr/>
          </a:p>
          <a:p>
            <a:pPr marL="320040" lvl="0" indent="-320040" algn="l" rtl="0">
              <a:spcBef>
                <a:spcPts val="700"/>
              </a:spcBef>
              <a:spcAft>
                <a:spcPts val="0"/>
              </a:spcAft>
              <a:buSzPts val="720"/>
              <a:buChar char="◻"/>
            </a:pPr>
            <a:r>
              <a:rPr lang="el-GR" sz="1200" u="sng">
                <a:solidFill>
                  <a:schemeClr val="hlink"/>
                </a:solidFill>
                <a:hlinkClick r:id="rId9"/>
              </a:rPr>
              <a:t>https://www.tandfonline.com/doi/abs/10.1080/03007995.2019.1600482?journalCode=icmo20</a:t>
            </a:r>
            <a:r>
              <a:rPr lang="el-GR" sz="1200"/>
              <a:t> </a:t>
            </a:r>
            <a:endParaRPr/>
          </a:p>
          <a:p>
            <a:pPr marL="320040" lvl="0" indent="-320040" algn="l" rtl="0">
              <a:spcBef>
                <a:spcPts val="700"/>
              </a:spcBef>
              <a:spcAft>
                <a:spcPts val="0"/>
              </a:spcAft>
              <a:buSzPts val="720"/>
              <a:buChar char="◻"/>
            </a:pPr>
            <a:r>
              <a:rPr lang="el-GR" sz="1200" u="sng">
                <a:solidFill>
                  <a:schemeClr val="hlink"/>
                </a:solidFill>
                <a:hlinkClick r:id="rId10"/>
              </a:rPr>
              <a:t>https://www.health.gov.au/sites/default/files/resources/images/protect-yourself-against-shingles-brochure-greek.pdf</a:t>
            </a:r>
            <a:endParaRPr sz="1200"/>
          </a:p>
          <a:p>
            <a:pPr marL="320040" lvl="0" indent="-320040" algn="l" rtl="0">
              <a:spcBef>
                <a:spcPts val="700"/>
              </a:spcBef>
              <a:spcAft>
                <a:spcPts val="0"/>
              </a:spcAft>
              <a:buSzPts val="720"/>
              <a:buChar char="◻"/>
            </a:pPr>
            <a:r>
              <a:rPr lang="el-GR" sz="1200" u="sng">
                <a:solidFill>
                  <a:schemeClr val="hlink"/>
                </a:solidFill>
                <a:hlinkClick r:id="rId11"/>
              </a:rPr>
              <a:t>https://www.uspharmacist.com/article/predisposition-to-infection-in-the-elderly</a:t>
            </a:r>
            <a:endParaRPr sz="1200"/>
          </a:p>
          <a:p>
            <a:pPr marL="320040" lvl="0" indent="-320040" algn="l" rtl="0">
              <a:spcBef>
                <a:spcPts val="700"/>
              </a:spcBef>
              <a:spcAft>
                <a:spcPts val="0"/>
              </a:spcAft>
              <a:buSzPts val="720"/>
              <a:buChar char="◻"/>
            </a:pPr>
            <a:r>
              <a:rPr lang="el-GR" sz="1200"/>
              <a:t>https://asklipios-diagnosis.gr/el/new/pote-prepi-na-ginetai-to-emvolio-tou-pneumoniokokkou</a:t>
            </a:r>
            <a:endParaRPr sz="1200"/>
          </a:p>
          <a:p>
            <a:pPr marL="320040" lvl="0" indent="-320040" algn="l" rtl="0">
              <a:spcBef>
                <a:spcPts val="700"/>
              </a:spcBef>
              <a:spcAft>
                <a:spcPts val="0"/>
              </a:spcAft>
              <a:buSzPts val="720"/>
              <a:buChar char="◻"/>
            </a:pPr>
            <a:r>
              <a:rPr lang="el-GR" sz="1200" u="sng">
                <a:solidFill>
                  <a:schemeClr val="hlink"/>
                </a:solidFill>
                <a:hlinkClick r:id="rId12"/>
              </a:rPr>
              <a:t>https://www.parentgiving.com/elder-care/understanding-urinary-tract-infections-elderly</a:t>
            </a:r>
            <a:endParaRPr sz="1200"/>
          </a:p>
          <a:p>
            <a:pPr marL="320040" lvl="0" indent="-320040" algn="l" rtl="0">
              <a:spcBef>
                <a:spcPts val="700"/>
              </a:spcBef>
              <a:spcAft>
                <a:spcPts val="0"/>
              </a:spcAft>
              <a:buSzPts val="720"/>
              <a:buChar char="◻"/>
            </a:pPr>
            <a:r>
              <a:rPr lang="el-GR" sz="1200" u="sng">
                <a:solidFill>
                  <a:schemeClr val="hlink"/>
                </a:solidFill>
                <a:hlinkClick r:id="rId13"/>
              </a:rPr>
              <a:t>https://www.moh.gov.gr/articles/health/dieythynsh-prwtobathmias-frontidas-ygeias/draseis-kai-programmata-agwghs-ygeias/agwgh-ygeias/entypo-kai-optikoakoystiko-yliko/5840-diatrofikoi-odhgoi</a:t>
            </a:r>
            <a:r>
              <a:rPr lang="el-GR" sz="1200"/>
              <a:t> </a:t>
            </a:r>
            <a:endParaRPr/>
          </a:p>
          <a:p>
            <a:pPr marL="320040" lvl="0" indent="-274320" algn="l" rtl="0">
              <a:spcBef>
                <a:spcPts val="700"/>
              </a:spcBef>
              <a:spcAft>
                <a:spcPts val="0"/>
              </a:spcAft>
              <a:buSzPts val="720"/>
              <a:buNone/>
            </a:pPr>
            <a:endParaRPr sz="1200"/>
          </a:p>
          <a:p>
            <a:pPr marL="320040" lvl="0" indent="-274320" algn="l" rtl="0">
              <a:spcBef>
                <a:spcPts val="700"/>
              </a:spcBef>
              <a:spcAft>
                <a:spcPts val="0"/>
              </a:spcAft>
              <a:buSzPts val="720"/>
              <a:buNone/>
            </a:pPr>
            <a:endParaRPr sz="1200"/>
          </a:p>
        </p:txBody>
      </p:sp>
      <p:pic>
        <p:nvPicPr>
          <p:cNvPr id="662" name="Google Shape;662;p64" descr="C:\Users\emakraki\Desktop\logo\7YPE new logo-2.png"/>
          <p:cNvPicPr preferRelativeResize="0"/>
          <p:nvPr/>
        </p:nvPicPr>
        <p:blipFill rotWithShape="1">
          <a:blip r:embed="rId14">
            <a:alphaModFix/>
          </a:blip>
          <a:srcRect/>
          <a:stretch/>
        </p:blipFill>
        <p:spPr>
          <a:xfrm>
            <a:off x="11372556" y="6401936"/>
            <a:ext cx="840331" cy="4818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7"/>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Συχνά η διάγνωση καθυστερεί</a:t>
            </a:r>
            <a:endParaRPr/>
          </a:p>
        </p:txBody>
      </p:sp>
      <p:sp>
        <p:nvSpPr>
          <p:cNvPr id="178" name="Google Shape;178;p7"/>
          <p:cNvSpPr txBox="1">
            <a:spLocks noGrp="1"/>
          </p:cNvSpPr>
          <p:nvPr>
            <p:ph type="body" idx="1"/>
          </p:nvPr>
        </p:nvSpPr>
        <p:spPr>
          <a:xfrm>
            <a:off x="2136648" y="2214554"/>
            <a:ext cx="8153400" cy="3881446"/>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None/>
            </a:pPr>
            <a:r>
              <a:rPr lang="el-GR"/>
              <a:t>Η διάγνωση και θεραπεία των λοιμώξεων στους ηλικιωμένους είναι ιδιαίτερα δύσκολη γιατί τα </a:t>
            </a:r>
            <a:r>
              <a:rPr lang="el-GR" b="1"/>
              <a:t>συμπτώματα</a:t>
            </a:r>
            <a:r>
              <a:rPr lang="el-GR"/>
              <a:t> είναι συχνά </a:t>
            </a:r>
            <a:r>
              <a:rPr lang="el-GR" b="1"/>
              <a:t>ήπια &amp; άτυπα.</a:t>
            </a:r>
            <a:endParaRPr/>
          </a:p>
          <a:p>
            <a:pPr marL="320040" lvl="0" indent="-209550" algn="l" rtl="0">
              <a:spcBef>
                <a:spcPts val="700"/>
              </a:spcBef>
              <a:spcAft>
                <a:spcPts val="0"/>
              </a:spcAft>
              <a:buSzPts val="1740"/>
              <a:buNone/>
            </a:pPr>
            <a:endParaRPr b="1"/>
          </a:p>
          <a:p>
            <a:pPr marL="320040" lvl="0" indent="-320040" algn="l" rtl="0">
              <a:spcBef>
                <a:spcPts val="700"/>
              </a:spcBef>
              <a:spcAft>
                <a:spcPts val="0"/>
              </a:spcAft>
              <a:buSzPts val="1740"/>
              <a:buNone/>
            </a:pPr>
            <a:endParaRPr b="1"/>
          </a:p>
          <a:p>
            <a:pPr marL="320040" lvl="0" indent="-320040" algn="l" rtl="0">
              <a:spcBef>
                <a:spcPts val="700"/>
              </a:spcBef>
              <a:spcAft>
                <a:spcPts val="0"/>
              </a:spcAft>
              <a:buSzPts val="1740"/>
              <a:buNone/>
            </a:pPr>
            <a:r>
              <a:rPr lang="el-GR" b="1">
                <a:solidFill>
                  <a:schemeClr val="accent2"/>
                </a:solidFill>
              </a:rPr>
              <a:t>SOS!!! Επιτακτική ανάγκη η έγκαιρη και έγκυρη διάγνωση και θεραπεία των λοιμώξεων</a:t>
            </a:r>
            <a:endParaRPr/>
          </a:p>
          <a:p>
            <a:pPr marL="320040" lvl="0" indent="-320040" algn="l" rtl="0">
              <a:spcBef>
                <a:spcPts val="700"/>
              </a:spcBef>
              <a:spcAft>
                <a:spcPts val="0"/>
              </a:spcAft>
              <a:buSzPts val="1740"/>
              <a:buNone/>
            </a:pPr>
            <a:endParaRPr b="1">
              <a:solidFill>
                <a:schemeClr val="accent2"/>
              </a:solidFill>
            </a:endParaRPr>
          </a:p>
        </p:txBody>
      </p:sp>
      <p:pic>
        <p:nvPicPr>
          <p:cNvPr id="179" name="Google Shape;179;p7" descr="C:\Users\emakraki\Desktop\logo\7YPE new logo-2.png"/>
          <p:cNvPicPr preferRelativeResize="0"/>
          <p:nvPr/>
        </p:nvPicPr>
        <p:blipFill rotWithShape="1">
          <a:blip r:embed="rId3">
            <a:alphaModFix/>
          </a:blip>
          <a:srcRect/>
          <a:stretch/>
        </p:blipFill>
        <p:spPr>
          <a:xfrm>
            <a:off x="11372556" y="6401936"/>
            <a:ext cx="840331" cy="48185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8"/>
          <p:cNvSpPr txBox="1">
            <a:spLocks noGrp="1"/>
          </p:cNvSpPr>
          <p:nvPr>
            <p:ph type="title"/>
          </p:nvPr>
        </p:nvSpPr>
        <p:spPr>
          <a:xfrm>
            <a:off x="1703656" y="7937"/>
            <a:ext cx="9001156" cy="1219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2800"/>
              <a:buFont typeface="Twentieth Century"/>
              <a:buNone/>
            </a:pPr>
            <a:r>
              <a:rPr lang="el-GR" sz="2800" b="1"/>
              <a:t>Αν κάποιο σύμπτωμα σας προβληματίζει, ενημερώστε τον προσωπικό σας ιατρό ή άλλον πάροχο υγείας, καθώς και τον φροντιστή σας!  </a:t>
            </a:r>
            <a:endParaRPr/>
          </a:p>
        </p:txBody>
      </p:sp>
      <p:sp>
        <p:nvSpPr>
          <p:cNvPr id="186" name="Google Shape;186;p8"/>
          <p:cNvSpPr txBox="1">
            <a:spLocks noGrp="1"/>
          </p:cNvSpPr>
          <p:nvPr>
            <p:ph type="body" idx="1"/>
          </p:nvPr>
        </p:nvSpPr>
        <p:spPr>
          <a:xfrm>
            <a:off x="2095472" y="1928802"/>
            <a:ext cx="5944744" cy="4495800"/>
          </a:xfrm>
          <a:prstGeom prst="rect">
            <a:avLst/>
          </a:prstGeom>
          <a:noFill/>
          <a:ln>
            <a:noFill/>
          </a:ln>
        </p:spPr>
        <p:txBody>
          <a:bodyPr spcFirstLastPara="1" wrap="square" lIns="91425" tIns="45700" rIns="91425" bIns="45700" anchor="t" anchorCtr="0">
            <a:normAutofit fontScale="85000" lnSpcReduction="20000"/>
          </a:bodyPr>
          <a:lstStyle/>
          <a:p>
            <a:pPr marL="320040" lvl="0" indent="-320040" algn="l" rtl="0">
              <a:spcBef>
                <a:spcPts val="0"/>
              </a:spcBef>
              <a:spcAft>
                <a:spcPts val="0"/>
              </a:spcAft>
              <a:buSzPct val="59999"/>
              <a:buChar char="◻"/>
            </a:pPr>
            <a:r>
              <a:rPr lang="el-GR"/>
              <a:t>Σημαντική διαφορά στην ικανότητά εκτέλεσης καθημερινών εργασιών</a:t>
            </a:r>
            <a:endParaRPr/>
          </a:p>
          <a:p>
            <a:pPr marL="320040" lvl="0" indent="-320040" algn="l" rtl="0">
              <a:spcBef>
                <a:spcPts val="700"/>
              </a:spcBef>
              <a:spcAft>
                <a:spcPts val="0"/>
              </a:spcAft>
              <a:buSzPct val="59999"/>
              <a:buChar char="◻"/>
            </a:pPr>
            <a:r>
              <a:rPr lang="el-GR"/>
              <a:t>Συχνές ανεξήγητες πτώσεις</a:t>
            </a:r>
            <a:endParaRPr/>
          </a:p>
          <a:p>
            <a:pPr marL="320040" lvl="0" indent="-320040" algn="l" rtl="0">
              <a:spcBef>
                <a:spcPts val="700"/>
              </a:spcBef>
              <a:spcAft>
                <a:spcPts val="0"/>
              </a:spcAft>
              <a:buSzPct val="59999"/>
              <a:buChar char="◻"/>
            </a:pPr>
            <a:r>
              <a:rPr lang="el-GR"/>
              <a:t>Αλλαγή στη βασική θερμοκρασία</a:t>
            </a:r>
            <a:endParaRPr/>
          </a:p>
          <a:p>
            <a:pPr marL="320040" lvl="0" indent="-320040" algn="l" rtl="0">
              <a:spcBef>
                <a:spcPts val="700"/>
              </a:spcBef>
              <a:spcAft>
                <a:spcPts val="0"/>
              </a:spcAft>
              <a:buSzPct val="59999"/>
              <a:buChar char="◻"/>
            </a:pPr>
            <a:r>
              <a:rPr lang="el-GR"/>
              <a:t>Ταχυκαρδία</a:t>
            </a:r>
            <a:endParaRPr/>
          </a:p>
          <a:p>
            <a:pPr marL="320040" lvl="0" indent="-320040" algn="l" rtl="0">
              <a:spcBef>
                <a:spcPts val="700"/>
              </a:spcBef>
              <a:spcAft>
                <a:spcPts val="0"/>
              </a:spcAft>
              <a:buSzPct val="59999"/>
              <a:buChar char="◻"/>
            </a:pPr>
            <a:r>
              <a:rPr lang="el-GR"/>
              <a:t>Μειωμένη πρόσληψη υγρών &amp; ελάττωση της διούρησης</a:t>
            </a:r>
            <a:endParaRPr/>
          </a:p>
          <a:p>
            <a:pPr marL="320040" lvl="0" indent="-320040" algn="l" rtl="0">
              <a:spcBef>
                <a:spcPts val="700"/>
              </a:spcBef>
              <a:spcAft>
                <a:spcPts val="0"/>
              </a:spcAft>
              <a:buSzPct val="59999"/>
              <a:buChar char="◻"/>
            </a:pPr>
            <a:r>
              <a:rPr lang="el-GR"/>
              <a:t>Μεταβολή της ψυχοδιανοητικής κατάστασης, σύγχυση</a:t>
            </a:r>
            <a:endParaRPr/>
          </a:p>
          <a:p>
            <a:pPr marL="320040" lvl="0" indent="-320040" algn="l" rtl="0">
              <a:spcBef>
                <a:spcPts val="700"/>
              </a:spcBef>
              <a:spcAft>
                <a:spcPts val="0"/>
              </a:spcAft>
              <a:buSzPct val="59999"/>
              <a:buChar char="◻"/>
            </a:pPr>
            <a:r>
              <a:rPr lang="el-GR"/>
              <a:t>Μειωμένη όρεξη</a:t>
            </a:r>
            <a:endParaRPr/>
          </a:p>
          <a:p>
            <a:pPr marL="320040" lvl="0" indent="-320040" algn="l" rtl="0">
              <a:spcBef>
                <a:spcPts val="700"/>
              </a:spcBef>
              <a:spcAft>
                <a:spcPts val="0"/>
              </a:spcAft>
              <a:buSzPct val="59999"/>
              <a:buChar char="◻"/>
            </a:pPr>
            <a:r>
              <a:rPr lang="el-GR"/>
              <a:t>Αίσθημα γενικευμένης αδυναμίας και καταβολής</a:t>
            </a:r>
            <a:endParaRPr/>
          </a:p>
          <a:p>
            <a:pPr marL="320040" lvl="0" indent="-320040" algn="l" rtl="0">
              <a:spcBef>
                <a:spcPts val="700"/>
              </a:spcBef>
              <a:spcAft>
                <a:spcPts val="0"/>
              </a:spcAft>
              <a:buSzPct val="59999"/>
              <a:buNone/>
            </a:pPr>
            <a:endParaRPr/>
          </a:p>
          <a:p>
            <a:pPr marL="320040" lvl="0" indent="-226123" algn="l" rtl="0">
              <a:spcBef>
                <a:spcPts val="700"/>
              </a:spcBef>
              <a:spcAft>
                <a:spcPts val="0"/>
              </a:spcAft>
              <a:buSzPct val="59999"/>
              <a:buNone/>
            </a:pPr>
            <a:endParaRPr/>
          </a:p>
        </p:txBody>
      </p:sp>
      <p:sp>
        <p:nvSpPr>
          <p:cNvPr id="187" name="Google Shape;187;p8" descr="data:image/jpeg;base64,/9j/4AAQSkZJRgABAQAAAQABAAD/2wCEAAoHCBYWFRgWFRYYGRgaHBkeGBoaGBoaGBoaGhoaGhkaHhgcIS4lHB4rHxgYJjgmKy8xNTU1GiQ7QDs0Py40NTEBDAwMEA8QHBESGjEhGiExNDE0NDQxNDQxNDQxMTExMTQ0NDQ0MTQ0NDExNDQ0NDQ0NDQ0ND80NDQxNDE0MTQ0Mf/AABEIALEBHAMBIgACEQEDEQH/xAAbAAACAgMBAAAAAAAAAAAAAAADBAUGAAECB//EAD8QAAEDAgMFBgQFAgQGAwAAAAEAAhEDIQQxQQUSUWFxMoGRobHwBiLB0RNCUnLhYvEHgpKiJDNDY7LiFBUj/8QAGAEAAwEBAAAAAAAAAAAAAAAAAAECAwT/xAAeEQEBAQEAAwEBAQEAAAAAAAAAARECITFBElEDYf/aAAwDAQACEQMRAD8Am62ZjiVF4upBMk2Hmph2Z6qubWrXPJV14ieYg8ZWJOf8KMrVOZTWIckKpXO1bpHM6ZLlzi7WBqenvyXLyYDR/biV05lr2CRtOqECG+KxjSbm8LI4esIjXDIi3vKEE0A4mblNsDmjKMvea6wzmezBnoRdNMLfymOlvVMOaLOR8zP2TDN/mO+6C6Cbyeon0lEawkQPIFVCphtV41PfCNTxL8i6eQn1CUFLiY6wm8PSaLvfPIe7BWMP0HOIyMcS47o8D9VIYeoQIAtlJsDwiLuUeyqLbrY5uv5alSWGeNc/1HLpHDkmmxI0HONyTyk25wBmfJMVcVuWBcScxeT1P5QgUgcxDj+omw1sPujMpgGXP3jPsmLJ6U5JPfUeZM8r2Caw+EfEkmeZkp5hm4UhhaQOZnlkpX6AwGB5nx93UvSw/GfEytUmj7ZJmOaaa0KA9lb/AAR7KICtG6ZeSr8LwJSlfDmDBUoUEuuR795JHLXn228UW2dvHvgHrf6Kp18QXEyczKuHxzR3Hzo6/fr6eapDkGNTeeKaa88SkmFHa5NNg2+eJWb54lC3lreTApeeJWt88UOVkoDsvPErQeVxKLTbbXwKAs2KfG91KqG0n7x5Ky7ReAXEmwnzVTxLpU/6X4OYjqzkr+GSbJqsJK7bA0WLRqlRa0QQYObpv4fRdbtO3zQc7nd656IVV2vpkg02EmY7h6lK3FSaYfhhmO8jdIHn0SrqI1d6JzfgQ5wB6ifCUJ7jnYjj/ZEsqrzQmUQLiT6Jqm85Tbmo19SHZT3m3ddHZWnQ94KpB5r418kdte+d+Y+yQpVAOPcfYCM2p/MzHjqnBh0VuYRGVhaDHQXUeazRmZ5AepRaNcaAAcLD6KtGJei4m4B6mb87wAO8qVosIhzt50aGWt/0i3iksC93akNbkCBHSIuSLlFfiZgnK94v3niUWyDE+yuC2B5cedrLtjycx5yoyhi5IFgFI0nyEt0/ziRwzwFK4V981B0Xp6g6SiUrE44jPMLGPBzt0S1J9kRrGm8Rx59P7qtRhoOAykrtpSrmQIE296ozHaymMEKG9s3CwvWt6ckhmKr8f4cuoB4/I8T+1wI9d1ecPXrPxU2cNWH9BPhceYC8oc1OBy0orUMBdBMna2hys30aQiNhKIe9rS4NBc0EnSTGWqUNRKY/EFoY4HJ9M/7gl1ch8zynm4qnQq7m6ysCY3jpDi2w0MqMHxU+nLGEtDSRu2sZMpTFHdqPnPeeRHElr58yoPaxis/mZ8QCuf8AVrf8yLrjq7nkzqSo2v4p3Gv+chvEqOxTobz9Fd21lIU3b/X3muXGB5+a26yXrVOCRtvdJAGpSuIxLt4U2W/UdR0On8o1N3zjkD6fyhU2wXOObj5CwSrXmeGMYG+7+KI3ENBi8Gx70N4lCFIakcrpYpmNw4k2tf8AgoYYW5qSqsnzQ2i0ESPv6Jyp6hZr+Q8Pfoib1rEzyy+yYZhwdQP3THvvTdPBZXB6H0VJIUmd3enaFOCJuOU3TLMPEz5pyhSBjLT+UqYlOscuUDpy7rJkvBF+/wAlyyiN4COA5GDC7fSItGSRxlOWnOROfepzD1vlHh78VXqVW2VwVLYCoDHvTmiHU7hxFjZMMkG3gTn00S2FeCM+RvZMtpTk09f7qolKYaoDAIIPVNOpCZE9Rr9FG4ahU4MPD5oPhEJujVPZcADwJ05WVIsnw8ynqHnLIj7QsYwjUfS6Xp1rxHdPmmWmcinCsbO7rn5laLxpfouiBEOgrTSPygAchmmEXt93/D1t4fkdbuXl7mL1Hb74w9Un9BHebBeZVCnCpdzUJxRXFAe5CXDnoZese4IbnJaeOi5K7RksMCSIMdDKIXouCr7tRh/rbPQmD6qbT59jbQjfnRwafFg+yr+OZvOB5R4EqxbZpbrwMoMDo1xjyKr9QXPIn1J+qxjZb62BeCZ0JlR2NpgDTuKmNr1Wgndec8gq1XMm5JW3WRjAXOgSkXOum6rrH37ySMWKhQ1B0k/tcjYtkNkcsuiWwJ+dvMkeIIUrhWSCxwyt3aH6JfWvPpXXvJR8AwF7Z0M+F/VExNIMeWkXHGMtFw2qAeyLcP4VZ4CTfUuscxbpUiQCW370VrbHiCohVqlTMcOPH3wT9DDSJmP3Ebvjn4XQaDQmzTOXHLkBw81epx2yhlBEcbRxtF1uk4SOoWqTSCOF9JtrnkumgOdBN/IlTaqRJupEweHjC4c65v7yRsA0yGuvIMTzQtpYe+oPfpke8aoMk2DAntEj6qQwbchPTT3kq4zEFstdfnw5p+jizBkwQJHPh6IC2YbGNZpJ5BSFHaZN3boGckqoYLaMkBtjEjUnl5KRokF3z3hoNzbeLuHHuQWRN/8A3zWvDQWk66W5cc1Jtxralnf6uB65yq5tLcLCHbsaEWgi9iMjdQlPatSg4Bzg5smDMyOfNPaqcyr5i2PYAd7eGh15CU1s/Hh0DXXiEjsXbDKjd1x7swj1MGGuDmTHj4KpvtNk9VM0jrmth0zZI4Kod25jgi0q/wApPEn1VRniF+NK5bhoGr2g5ZXPq1ec1Ky9B+MiP/jbp7TnAjun6LzV+aLcTW3VCguetkLhwU3qgN7lwSuyFohTphlcOyRCFyQloxMbcO8GPGoafFo+oVUxNSHuHNWLEP3sOw6hsf6D/KreMPzdwUxt8WbaFYSYGpvqoeq/X6ypKrQj5nkdFEYrEDJq2YRjTmhPNuqwTCHVfKlTlr4cCNHNPmD9FZK+GdZ7MwLjiFVXWv795q17CxW+xh1EtPVtvSD3pVpxfjh1NtYjeaD1+6h9pbOFJ4kjcsYOkG8K4Ow1mloAIgqF23h98EHMGR3pxVjGHw8lzu3cPPqEthzDb6NHkP4TL+07u9B91GlgzCIPSB4/wncQ8bxtlGumY9IUfTN/Dxg/dFrVbkDj6WRokSFCsJIPcZtOnkfJaxDIhwzGfBRzKifw+K4XHDjojVJnZpDwG5OHZmR4OGWvina7Gvlj3FpaLSBI0P7mmByUbg3NBHy3958CrDSeSADTJGkhpE8QSnKmqVj9nFriSJH6mfMwj6KIrb4dugEjn9CLr1JuBkGabAIv80G4/pVO+IfhSsxwNE2c0u3bkjd7QBcOBy5J4UpLY2CcXtJIDSbHOHRr1VuwWzPmdvEQTBkT3zwXnBpYppID3NIvADQCDkRbzXFXaOKBg1KoeBlO6cu6yfMPrw9eZsFjm7rhvW55RGi8++LcIaFUNDi5mkm7T9Rkq4/aGJDWh9WtBvu/ivgcJBdHdokqj72m+fNOwufHnVt2RtYsNnW1HvNXrA7fa5kOdcCM15HhKb3kBoV02V8PvgOfOdwZEdQVPppcvtb6W0xuOc28C0cTYeqHhdsAGAZDRA5u1Ftf5UF8YbRbhqNNjDDqjiRx3WiCRHMgJ34Xfh3UC9kFzWkvB7bYvcKt8ouYW+K9omo4DINAEczcqruCbxNUvcXHUk+KXci1hQCFy4Ijlw5IBELgohQ3KTcuXK6cuUGYoOmi9v6Xu8HCVCVc1M4M2qN4hp+hUO+ZPVKLnmN4jEucbyUKm3ktBw7uSw1NGhasxH2QH8vFMCnNyl3G/u6R4HUy9PNSPwtX3XuaSL/MBxizuliD3JKoyyXovLXhze00gg6A9NUrNiublep0WAtBHsKG23giS4i2RHh913sfa4cznqNWx6jgUTG4sH375pa1VfDEkuB0t5OTrj9PT+EOlT+Z50OXgSu3HXpHmovshqJzPBCJMlZvWgd/0WglQ09dU50XM3REjT2z6pcBJNs9P7qwYbEi1yfRVDBP3QT793UnQxJ3pGSqUVesBXDo5JzGMLgHNu5twJibXE9J74VP2XiiCLEnnl46K2YDETrHTpOZWvNR1znlG4nZdDEtDmmCJg23mk5tIOkzbRJu2C8DdeylWboCII5AkfVP7Y2UJNVjTvSHEtzM2dIGejpjQoWG2mYj8QmCLQ0coMCQnB88eUNtnYbXtAcxjd0WAyAVcd8JF5tp6dV6X+G54kiBznxuttY0NIAiZunhbnhRMDsIU4kdHe8leNjGRuuAJA1EqJrt3SQZ98E5sqr8+ehtr3cVJ3zFX+PtkPrYyiblm4xtu0Je8ugdIUZh8OKJe1kid5pvcjK69NcaZeHOiRkf5KpfxVhwzEvjJwDvHPzBRYi9XMQLgkcXjWMsbu4DPv4Jfbm1tyWMPz6n9P8A7Krvru49+qrnnfbPUjjNsvmAY5NA9SkXbXqaE+JJWsDs19V0NtxJ098FasDsajTybvu/U69+Tcgq8EgcNtDEG4YXjkxx82gqSo40OIa9rmPP5XgtJ6TmrbgWQEbaeEZUYQ9rXRcbwkDienFK8yiXFTctFc2a7dvEubDjLmPb2qZJu4WlrtR59ELKzF66w+ZPJRWI7RUvhz2uiicZ2yk0nou4x1RaYAEm58kkHzfif7JljirqZHdWqTZcU6ec8FsC/ouibQkYdV1iUCizj1RyN7pw75PoiUmXQMHwjSOXRSTCTElL0adk3Rbks6uOt2PfL+UJ4+vmmHt9+SBu+/fVSbkNssBW4WFAAeTPvmitdZcvbKxgQZik+BzyTuEqHSSdIzP8KLNjB7vFO7PfBHqmayYTetMDgNT1VhwNSIz9bqCwFcEDujorFhHt4CVfIqaw9YxBRd1szAnUwJPekWPAjREfiIC1lZ2GHu5/yFHVKwAzGih9s7a3IYz5nmd1swBxJOgUHUwmJcC/8UOOrQCBdLTnH/VkxdMPHykWyULh3Pa8dVG7M2m8EteSCM+V4UzWqgjeGvml7XlnhY9mPa553hJa2ROlwDmqH/iHthrKjnNu6AxnWJJPISp/DY3ceHTmC3QZi3mAvIfiDHmtXc+ZaLN8ZJ7z9E4w/wBJiOc8kyTJOZTGBwhqOjQZnh/KWDSSAMzYdVbcFhBTYGa5uPE+7Kr1kZSG8BhWMaPIfU8SnKIBm0JVplO4duQSh1JYZkBNAWQKSLUdZaRm862zidypvfqF/wB9FxZPe1rU/ndV/wCIXy//AD1vN6n8IJYw/wBDP/ELPqb5awTDj5r81G4rtKVYLqLq9p3UrOzGkRNNNMSzc0zTTDpc1Xefou2hCrty8EG7bl1TmGppWk3JSeHYptEg1JlkXD+h9VtjffRcMdDuvsKFmXtQXM9E25qC5qQLOF1oor2oZHv33oDgBdU8wtNH0WOEBBw5VY2JPD09hAw7ryLcPssZAbcyfRcb/BM0xgq5EKxYTF2noqXSrQpTD42NVUNchi+KT2hteAd25juHVQQxjnWGXHRc45wDCB38SVpCtVultJ5e573S4kzf6cFO4fbx+91UcXS3STofDxSoMXEjmDHolgnS3bRqBzt9moG8AYvxARMNtEgRPeq7hcS/ImRx/MOvEJhtQg6pHqX2ttIsoPcD8xED9zrD6lUFrVNbXrF4a0XvJ7hA9VFQrkc/+l2nNhYfeeXnJmX7jr3BWJxUfsanu0xxdc96eCV9sx6IupOgEhQEJpr+CqeIVSTH5LMS+GkoOFCT+KMVuYdwGb/kH+bPylPfBT2832lW3nDo4/6nE+iuVGlusa3g1o8AJVNwdL8Suxuhc0H9rcz4NKvLkVcCAULjzDypis/dEqHx13TyCytjTmVHQjUyi7SwxY8iLEyEBhVWYIcptW6lCYWYcptgU1UL0qFuikMOxcMCYDVNN04INW90YlAdnyOXIqTO4apIRC1JYZ0EhOsKQCe3NALM/eqbeyUF+fcgAlDhEdqspMQZd5l3IXPU6eCwngsie8n34BO4TDOcflaT0CqQyO8RdGwxc8gX5Aa9yln7Fc6N47o4C7j9lLYDAMYPlgcTmfFP0VoOA2c5wg/KOGqnMNgabbloJ4m6ylUAC26tdVqdT+Do03CCxhHNoy8FG7V+BMHWuGfhu/VT+Xxb2T4IuycbDrqxiq10Rqr58o6tleXP/wAPK1IudTqMqCCGhw3HT5tPkl8PsOqDFZm4BnLRfoRY9y9cDEviKAIIcAQn+YX7uPE/i6kxlSmGtDQWHvO8VVMSAZjPLxEL0b/EH4aqPLH0ml4Y18tHbh0XHEDdFs7rzKrU3XgGRBEzmIIzVIsv1baFPdaOQRGhEcwnISOiFMrMGWOTFIJamE1SR7KpLDCypnxttGX7jTanLc83u7R/yi3WVZds7RGHpTbfcCGDhxeRwb6wvNHNdWqNYJJJgTzN3HzK1zImJn4Swnaqkf0t65uPoO8qwVHAZmAuGMbRphoyYPE6nvN1Wcbi3PcSTbQLPrprzz4SmKrtcYD2+KH+C/2VAvddPU8Q4CGneGhWV53y1lxbdtbO32GO0Lj7KoZWOa9IqU4JB4lVX4i2Zun8Rgse0OHNdHXLHnr4icM+6kaaiKboKkMI4xdY1rD7QmQLJemjjJTVOaqWqXsj1SgFI3WHebccim2PSjDdGY5KwHWOXFRqE16OHSkCu7fuXVNpIMZkQOpssrBZhLvA0m6YTmyPh5rgC+Xcvyj7q1U8AxjflAA4AQl9l1QWiNMlJlod0V8o6pB1FnBR9cNbIhTj9ntdk4tPiPBI4n4ee4We08NE8Es/qJNQAWKE7FQbpmp8N1/1M8SmaHw4P+o8u5NEDxSynLzEc3aO6c4Og1KtezK73MENI62WsJs6kzsME8Tc+JT7XhE5svsddS/HbN/VwHcUWrUc27rjkuWGU8GSFpIz2fxB4nENJBMRqvJf8TdlsDm4hgjeO6+NTHyu62InovS9tYVzCXNBcw5gXLf4VXx+x24hjmVnODSRulsbzSMiRk7onLfSuvz+d1WMDjS6m1zXEbzQHAcRYgjqERqXr7Eq4IfMfxKDj/zGj5WP/rbJ3QRx1XbK7eIjx9ErLrGHqQTlbEMw7N+p8zz2GA3cfo3iVCV9stpj5d0H9T9OjMyesKuYjFVMQ/dYHvc7M5vOmnZbyyCrmYTNr7RfWe5zjLnEAxkAMmMHD18ZsPw9sc0m7zh/+j7Rq0fp6nM+CJsX4fFKHVIc/QC7WdD+Z3PTRT+CgB9Q9lstZzdqe5LvrIvnnarvxK8MAYM9VCOwB/C/ELg39LTmRxUw7Dfj1XPf2G5nic4QcXT/ABXfMYY3sgZn7LCVriAoYF78hbiVK0Ni04+Y31TO85x3KdmiA530TlOnAgCyd6okXXF0ZnqoyswOBaRyIU/iGXKisZRi4XZ1HLzXn+1dnmi/+g5HhyRMK9sKy43DtqNLXD+FXRTDHbjhfQ8QsOpjfnrTtIjREa+8cUBj0ZpWbRt4S7004paskYTlr8eFzUKVc+6DPMqk6pmlUIUfS4J2k1Kg294iVlF0EFBqWCHUd8ouppLbszGADNWLCYoOXnmCxUKfwO0YMdFU6LNXVjhkmWsJyUfss71zwUiahGWS15Z9Tzjl1Lil6xAvKJWeSLFJ1GpkwYkIrKkpB7gMygnaDQYFzwGanZFTm1PMcjMrkKFwz6jjZsdT9FM4fCE9p3gE5dF5z24ru3pVXxDN1xHD0Vpx2Gcxu8LjVVnEuk73H7Koz6ngs7XmIPAjUEajkq7jvhjDvktDqZ/7bob3McCB3QrC9CcqSqTfhKgD8znv6uAH+1oKk8LhWUxu02NYNYFz1OZ705VQUWnC+OqEBrW9uod1g5nXuzXW1DZmHZkwfO71PXNI4PFb9Z9X8tMFrOG8cyiUq4Ac51xeb3c481y9dbXRzz+YWxFVoApsFh5niVHCkXu3G/5ncOQRjaze0c+IB+qMCKbefmg6G6mGQASGjID8x4ldSBYgyu8JRLjvuy0HBAxj/nKqRNv8ep4n6/dR9fLuWLF3VxxBvzPX6Kv/ABB2mdfusWLn79NuAaeaZbqtLFjW8EYhVclixJRLEapQLFicBmnmFJUVtYpvsOH5e+K5r6LFiVIPDZ96m9ndvwWLEHHpGyMm9yl6yxYt+fTHr2TOqj6+qxYiiIvFZLeyO0O9YsWf1tz6WihmpOmsWLTlh25xfZd0VHPZH73ejVixV9L4XegvyWLFaCVZJYjsP/Y70WLFPXpXPtXNjf8AId+531Tr+wzqVixcn11Uphu2epXGO7Y6raxVfaamB2R0UJi+0VixXEP/2Q=="/>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pic>
        <p:nvPicPr>
          <p:cNvPr id="188" name="Google Shape;188;p8" descr="https://ekefalonia.gr/wp-content/uploads/2019/06/Alert-web.jpg"/>
          <p:cNvPicPr preferRelativeResize="0"/>
          <p:nvPr/>
        </p:nvPicPr>
        <p:blipFill rotWithShape="1">
          <a:blip r:embed="rId3">
            <a:alphaModFix/>
          </a:blip>
          <a:srcRect/>
          <a:stretch/>
        </p:blipFill>
        <p:spPr>
          <a:xfrm>
            <a:off x="8037922" y="2357430"/>
            <a:ext cx="2630078" cy="2511730"/>
          </a:xfrm>
          <a:prstGeom prst="rect">
            <a:avLst/>
          </a:prstGeom>
          <a:noFill/>
          <a:ln>
            <a:noFill/>
          </a:ln>
        </p:spPr>
      </p:pic>
      <p:pic>
        <p:nvPicPr>
          <p:cNvPr id="189" name="Google Shape;189;p8"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9"/>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Συνηθέστερες Λοιμώξεις</a:t>
            </a:r>
            <a:endParaRPr/>
          </a:p>
        </p:txBody>
      </p:sp>
      <p:sp>
        <p:nvSpPr>
          <p:cNvPr id="196" name="Google Shape;196;p9"/>
          <p:cNvSpPr txBox="1">
            <a:spLocks noGrp="1"/>
          </p:cNvSpPr>
          <p:nvPr>
            <p:ph type="body" idx="1"/>
          </p:nvPr>
        </p:nvSpPr>
        <p:spPr>
          <a:xfrm>
            <a:off x="2136648" y="1600200"/>
            <a:ext cx="4673732" cy="4495800"/>
          </a:xfrm>
          <a:prstGeom prst="rect">
            <a:avLst/>
          </a:prstGeom>
          <a:noFill/>
          <a:ln>
            <a:noFill/>
          </a:ln>
        </p:spPr>
        <p:txBody>
          <a:bodyPr spcFirstLastPara="1" wrap="square" lIns="91425" tIns="45700" rIns="91425" bIns="45700" anchor="t" anchorCtr="0">
            <a:normAutofit/>
          </a:bodyPr>
          <a:lstStyle/>
          <a:p>
            <a:pPr marL="320040" lvl="0" indent="-209550" algn="l" rtl="0">
              <a:spcBef>
                <a:spcPts val="0"/>
              </a:spcBef>
              <a:spcAft>
                <a:spcPts val="0"/>
              </a:spcAft>
              <a:buSzPts val="1740"/>
              <a:buNone/>
            </a:pPr>
            <a:endParaRPr/>
          </a:p>
          <a:p>
            <a:pPr marL="320040" lvl="0" indent="-209550" algn="l" rtl="0">
              <a:spcBef>
                <a:spcPts val="700"/>
              </a:spcBef>
              <a:spcAft>
                <a:spcPts val="0"/>
              </a:spcAft>
              <a:buSzPts val="1740"/>
              <a:buNone/>
            </a:pPr>
            <a:endParaRPr/>
          </a:p>
          <a:p>
            <a:pPr marL="320040" lvl="0" indent="-209550" algn="l" rtl="0">
              <a:spcBef>
                <a:spcPts val="700"/>
              </a:spcBef>
              <a:spcAft>
                <a:spcPts val="0"/>
              </a:spcAft>
              <a:buSzPts val="1740"/>
              <a:buNone/>
            </a:pPr>
            <a:endParaRPr/>
          </a:p>
        </p:txBody>
      </p:sp>
      <p:pic>
        <p:nvPicPr>
          <p:cNvPr id="197" name="Google Shape;197;p9" descr="https://www.paidiatriki.gr/wp-content/uploads/3_19_2.jpg"/>
          <p:cNvPicPr preferRelativeResize="0"/>
          <p:nvPr/>
        </p:nvPicPr>
        <p:blipFill rotWithShape="1">
          <a:blip r:embed="rId3">
            <a:alphaModFix/>
          </a:blip>
          <a:srcRect/>
          <a:stretch/>
        </p:blipFill>
        <p:spPr>
          <a:xfrm>
            <a:off x="1952597" y="1714488"/>
            <a:ext cx="1464413" cy="1662110"/>
          </a:xfrm>
          <a:prstGeom prst="rect">
            <a:avLst/>
          </a:prstGeom>
          <a:noFill/>
          <a:ln>
            <a:noFill/>
          </a:ln>
        </p:spPr>
      </p:pic>
      <p:pic>
        <p:nvPicPr>
          <p:cNvPr id="198" name="Google Shape;198;p9" descr="Ποιές τροφές βοηθούν το αναπνευστικό σύστημα; - Προϊόντα της Φύσης"/>
          <p:cNvPicPr preferRelativeResize="0"/>
          <p:nvPr/>
        </p:nvPicPr>
        <p:blipFill rotWithShape="1">
          <a:blip r:embed="rId4">
            <a:alphaModFix/>
          </a:blip>
          <a:srcRect/>
          <a:stretch/>
        </p:blipFill>
        <p:spPr>
          <a:xfrm>
            <a:off x="3238481" y="4286256"/>
            <a:ext cx="1897783" cy="1428760"/>
          </a:xfrm>
          <a:prstGeom prst="rect">
            <a:avLst/>
          </a:prstGeom>
          <a:noFill/>
          <a:ln>
            <a:noFill/>
          </a:ln>
        </p:spPr>
      </p:pic>
      <p:pic>
        <p:nvPicPr>
          <p:cNvPr id="199" name="Google Shape;199;p9" descr="https://drkyritsis.gr/wp-content/uploads/2023/03/DrKyritsis_derma.jpg"/>
          <p:cNvPicPr preferRelativeResize="0"/>
          <p:nvPr/>
        </p:nvPicPr>
        <p:blipFill rotWithShape="1">
          <a:blip r:embed="rId5">
            <a:alphaModFix/>
          </a:blip>
          <a:srcRect/>
          <a:stretch/>
        </p:blipFill>
        <p:spPr>
          <a:xfrm>
            <a:off x="8949328" y="4194075"/>
            <a:ext cx="1404914" cy="1337478"/>
          </a:xfrm>
          <a:prstGeom prst="rect">
            <a:avLst/>
          </a:prstGeom>
          <a:noFill/>
          <a:ln>
            <a:noFill/>
          </a:ln>
        </p:spPr>
      </p:pic>
      <p:pic>
        <p:nvPicPr>
          <p:cNvPr id="200" name="Google Shape;200;p9" descr="https://noikono.sites.sch.gr/wp-content/uploads/2023/03/%CE%A0%CE%B5%CF%80%CF%84%CE%B9%CE%BA%CF%8C-%CF%83%CF%8D%CF%83%CF%84%CE%B7%CE%BC%CE%B1_2.jpg"/>
          <p:cNvPicPr preferRelativeResize="0"/>
          <p:nvPr/>
        </p:nvPicPr>
        <p:blipFill rotWithShape="1">
          <a:blip r:embed="rId6">
            <a:alphaModFix/>
          </a:blip>
          <a:srcRect/>
          <a:stretch/>
        </p:blipFill>
        <p:spPr>
          <a:xfrm>
            <a:off x="9264352" y="1626086"/>
            <a:ext cx="1682282" cy="2004976"/>
          </a:xfrm>
          <a:prstGeom prst="rect">
            <a:avLst/>
          </a:prstGeom>
          <a:noFill/>
          <a:ln>
            <a:noFill/>
          </a:ln>
        </p:spPr>
      </p:pic>
      <p:sp>
        <p:nvSpPr>
          <p:cNvPr id="201" name="Google Shape;201;p9"/>
          <p:cNvSpPr/>
          <p:nvPr/>
        </p:nvSpPr>
        <p:spPr>
          <a:xfrm>
            <a:off x="3309919" y="1857364"/>
            <a:ext cx="240476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a:solidFill>
                  <a:schemeClr val="dk1"/>
                </a:solidFill>
                <a:latin typeface="Twentieth Century"/>
                <a:ea typeface="Twentieth Century"/>
                <a:cs typeface="Twentieth Century"/>
                <a:sym typeface="Twentieth Century"/>
              </a:rPr>
              <a:t>Ουροποιητικό σύστημα</a:t>
            </a:r>
            <a:endParaRPr/>
          </a:p>
        </p:txBody>
      </p:sp>
      <p:sp>
        <p:nvSpPr>
          <p:cNvPr id="202" name="Google Shape;202;p9"/>
          <p:cNvSpPr/>
          <p:nvPr/>
        </p:nvSpPr>
        <p:spPr>
          <a:xfrm>
            <a:off x="1738282" y="5572141"/>
            <a:ext cx="242887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Twentieth Century"/>
              <a:buNone/>
            </a:pPr>
            <a:endParaRPr sz="1800">
              <a:solidFill>
                <a:schemeClr val="dk1"/>
              </a:solidFill>
              <a:latin typeface="Twentieth Century"/>
              <a:ea typeface="Twentieth Century"/>
              <a:cs typeface="Twentieth Century"/>
              <a:sym typeface="Twentieth Century"/>
            </a:endParaRPr>
          </a:p>
          <a:p>
            <a:pPr marL="0" marR="0" lvl="0" indent="0" algn="l" rtl="0">
              <a:spcBef>
                <a:spcPts val="0"/>
              </a:spcBef>
              <a:spcAft>
                <a:spcPts val="0"/>
              </a:spcAft>
              <a:buNone/>
            </a:pPr>
            <a:r>
              <a:rPr lang="el-GR" sz="1800">
                <a:solidFill>
                  <a:schemeClr val="dk1"/>
                </a:solidFill>
                <a:latin typeface="Twentieth Century"/>
                <a:ea typeface="Twentieth Century"/>
                <a:cs typeface="Twentieth Century"/>
                <a:sym typeface="Twentieth Century"/>
              </a:rPr>
              <a:t>Αναπνευστικό σύστημα</a:t>
            </a:r>
            <a:endParaRPr/>
          </a:p>
        </p:txBody>
      </p:sp>
      <p:sp>
        <p:nvSpPr>
          <p:cNvPr id="203" name="Google Shape;203;p9"/>
          <p:cNvSpPr/>
          <p:nvPr/>
        </p:nvSpPr>
        <p:spPr>
          <a:xfrm>
            <a:off x="6664755" y="2305408"/>
            <a:ext cx="250200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Twentieth Century"/>
              <a:buNone/>
            </a:pPr>
            <a:endParaRPr sz="1800">
              <a:solidFill>
                <a:schemeClr val="dk1"/>
              </a:solidFill>
              <a:latin typeface="Twentieth Century"/>
              <a:ea typeface="Twentieth Century"/>
              <a:cs typeface="Twentieth Century"/>
              <a:sym typeface="Twentieth Century"/>
            </a:endParaRPr>
          </a:p>
          <a:p>
            <a:pPr marL="0" marR="0" lvl="0" indent="0" algn="l" rtl="0">
              <a:spcBef>
                <a:spcPts val="0"/>
              </a:spcBef>
              <a:spcAft>
                <a:spcPts val="0"/>
              </a:spcAft>
              <a:buNone/>
            </a:pPr>
            <a:r>
              <a:rPr lang="el-GR" sz="1800">
                <a:solidFill>
                  <a:schemeClr val="dk1"/>
                </a:solidFill>
                <a:latin typeface="Twentieth Century"/>
                <a:ea typeface="Twentieth Century"/>
                <a:cs typeface="Twentieth Century"/>
                <a:sym typeface="Twentieth Century"/>
              </a:rPr>
              <a:t>Γαστρεντερικό σύστημα</a:t>
            </a:r>
            <a:endParaRPr/>
          </a:p>
        </p:txBody>
      </p:sp>
      <p:sp>
        <p:nvSpPr>
          <p:cNvPr id="204" name="Google Shape;204;p9"/>
          <p:cNvSpPr/>
          <p:nvPr/>
        </p:nvSpPr>
        <p:spPr>
          <a:xfrm>
            <a:off x="8328248" y="5643579"/>
            <a:ext cx="304430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a:solidFill>
                  <a:schemeClr val="dk1"/>
                </a:solidFill>
                <a:latin typeface="Twentieth Century"/>
                <a:ea typeface="Twentieth Century"/>
                <a:cs typeface="Twentieth Century"/>
                <a:sym typeface="Twentieth Century"/>
              </a:rPr>
              <a:t>Λοιμώξεις του δέρματος &amp; </a:t>
            </a:r>
            <a:endParaRPr/>
          </a:p>
          <a:p>
            <a:pPr marL="0" marR="0" lvl="0" indent="0" algn="l" rtl="0">
              <a:spcBef>
                <a:spcPts val="0"/>
              </a:spcBef>
              <a:spcAft>
                <a:spcPts val="0"/>
              </a:spcAft>
              <a:buNone/>
            </a:pPr>
            <a:r>
              <a:rPr lang="el-GR" sz="1800">
                <a:solidFill>
                  <a:schemeClr val="dk1"/>
                </a:solidFill>
                <a:latin typeface="Twentieth Century"/>
                <a:ea typeface="Twentieth Century"/>
                <a:cs typeface="Twentieth Century"/>
                <a:sym typeface="Twentieth Century"/>
              </a:rPr>
              <a:t>των μαλακών μορίων</a:t>
            </a:r>
            <a:endParaRPr/>
          </a:p>
        </p:txBody>
      </p:sp>
      <p:pic>
        <p:nvPicPr>
          <p:cNvPr id="205" name="Google Shape;205;p9" descr="C:\Users\emakraki\Desktop\logo\7YPE new logo-2.png"/>
          <p:cNvPicPr preferRelativeResize="0"/>
          <p:nvPr/>
        </p:nvPicPr>
        <p:blipFill rotWithShape="1">
          <a:blip r:embed="rId7">
            <a:alphaModFix/>
          </a:blip>
          <a:srcRect/>
          <a:stretch/>
        </p:blipFill>
        <p:spPr>
          <a:xfrm>
            <a:off x="11372556" y="6401936"/>
            <a:ext cx="840331" cy="481852"/>
          </a:xfrm>
          <a:prstGeom prst="rect">
            <a:avLst/>
          </a:prstGeom>
          <a:noFill/>
          <a:ln>
            <a:noFill/>
          </a:ln>
        </p:spPr>
      </p:pic>
    </p:spTree>
  </p:cSld>
  <p:clrMapOvr>
    <a:masterClrMapping/>
  </p:clrMapOvr>
</p:sld>
</file>

<file path=ppt/theme/theme1.xml><?xml version="1.0" encoding="utf-8"?>
<a:theme xmlns:a="http://schemas.openxmlformats.org/drawingml/2006/main" name="Διάμεσος">
  <a:themeElements>
    <a:clrScheme name="Διάμεσος">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Διάμεσος">
  <a:themeElements>
    <a:clrScheme name="Διάμεσος">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8527</Words>
  <Application>Microsoft Office PowerPoint</Application>
  <PresentationFormat>Ευρεία οθόνη</PresentationFormat>
  <Paragraphs>537</Paragraphs>
  <Slides>64</Slides>
  <Notes>62</Notes>
  <HiddenSlides>10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2</vt:i4>
      </vt:variant>
      <vt:variant>
        <vt:lpstr>Τίτλοι διαφανειών</vt:lpstr>
      </vt:variant>
      <vt:variant>
        <vt:i4>64</vt:i4>
      </vt:variant>
    </vt:vector>
  </HeadingPairs>
  <TitlesOfParts>
    <vt:vector size="70" baseType="lpstr">
      <vt:lpstr>Arial</vt:lpstr>
      <vt:lpstr>Calibri</vt:lpstr>
      <vt:lpstr>Noto Sans Symbols</vt:lpstr>
      <vt:lpstr>Twentieth Century</vt:lpstr>
      <vt:lpstr>Διάμεσος</vt:lpstr>
      <vt:lpstr>Διάμεσος</vt:lpstr>
      <vt:lpstr>ΠΡΟΛΗΨΗ ΛΟΙΜΩΞΕΩΝ ΣΕ ΗΛΙΚΙΩΜΕΝΟΥΣ ΠΟΥ ΔΙΑΒΙΟΥΝ ΣΤΗΝ ΚΟΙΝΟΤΗΤΑ</vt:lpstr>
      <vt:lpstr>Ας γνωριστούμε και ας συζητήσουμε…</vt:lpstr>
      <vt:lpstr>Γιατί είναι σημαντική η πρόληψη των λοιμώξεων;</vt:lpstr>
      <vt:lpstr>Άραγε γιατί οι λοιμώξεις είναι πιο συχνές όσο μεγαλώνουμε;</vt:lpstr>
      <vt:lpstr>Άραγε γιατί οι λοιμώξεις είναι πιο συχνές όσο μεγαλώνουμε; </vt:lpstr>
      <vt:lpstr>Επιπλέον Προδιαθεσικοί Παράγοντες</vt:lpstr>
      <vt:lpstr>Συχνά η διάγνωση καθυστερεί</vt:lpstr>
      <vt:lpstr>Αν κάποιο σύμπτωμα σας προβληματίζει, ενημερώστε τον προσωπικό σας ιατρό ή άλλον πάροχο υγείας, καθώς και τον φροντιστή σας!  </vt:lpstr>
      <vt:lpstr>Συνηθέστερες Λοιμώξεις</vt:lpstr>
      <vt:lpstr>Ουρολοιμώξεις</vt:lpstr>
      <vt:lpstr>Πρόληψη ουρολοιμώξεων </vt:lpstr>
      <vt:lpstr>Λοιμώξεις αναπνευστικού</vt:lpstr>
      <vt:lpstr>Εμβόλιο κατά της Γρίπης</vt:lpstr>
      <vt:lpstr>Αντιγριπικός Εμβολιασμός</vt:lpstr>
      <vt:lpstr>Εμβόλιο κατά του Πνευμονιόκοκκου</vt:lpstr>
      <vt:lpstr>Λοιμώξεις του δέρματος</vt:lpstr>
      <vt:lpstr>Έρπητας Ζωστήρα</vt:lpstr>
      <vt:lpstr>Τι είναι ο έρπητας ζωστήρας;</vt:lpstr>
      <vt:lpstr>Έρπητας ζωστήρα</vt:lpstr>
      <vt:lpstr>Εθνική Επιτροπή Εμβολιασμών - Εθνικό Πρόγραμμα Εμβολιασμών Ενηλίκων 2025</vt:lpstr>
      <vt:lpstr>Προστασία Δέρματος Ηλικιωμένων</vt:lpstr>
      <vt:lpstr>Πρόληψη ξηροστομίας </vt:lpstr>
      <vt:lpstr>Πρόληψη Φλεγμονών Στόματος</vt:lpstr>
      <vt:lpstr>ΜΕΤΡΑ ΠΡΟΦΥΛΑΞΗΣ ΛΟΙΜΩΞΕΩΝ</vt:lpstr>
      <vt:lpstr>ΓΕΝΙΚΑ ΜΕΤΡΑ ΠΡΟΦΥΛΑΞΗΣ</vt:lpstr>
      <vt:lpstr>Εμβολιασμός ως μέτρο πρόληψης</vt:lpstr>
      <vt:lpstr>Παρουσίαση του PowerPoint</vt:lpstr>
      <vt:lpstr>Εμβολιάσου σήμερα!</vt:lpstr>
      <vt:lpstr>Ο ΡΟΛΟΣ ΤΗΣ ΔΙΑΤΡΟΦΗΣ </vt:lpstr>
      <vt:lpstr>Διατροφή και Λοιμώξεις</vt:lpstr>
      <vt:lpstr>Η Διατροφή στην Τρίτη ηλικία</vt:lpstr>
      <vt:lpstr>Γιατί μειώνονται οι θερμιδικές απαιτήσεις;</vt:lpstr>
      <vt:lpstr>Παρουσίαση του PowerPoint</vt:lpstr>
      <vt:lpstr>Υποσιτισμός</vt:lpstr>
      <vt:lpstr>Χρήσιμες Συμβουλές</vt:lpstr>
      <vt:lpstr>Σωματική Δραστηριότητα</vt:lpstr>
      <vt:lpstr>Παρουσίαση του PowerPoint</vt:lpstr>
      <vt:lpstr>Παρουσίαση του PowerPoint</vt:lpstr>
      <vt:lpstr>Ω3 λιπαρά οξέα</vt:lpstr>
      <vt:lpstr>Τροφές πλούσιες σε ασβέστιο</vt:lpstr>
      <vt:lpstr>Τροφές πλούσιες σε φυτικές ίνες</vt:lpstr>
      <vt:lpstr>Τροφές πλούσιες σε σίδηρο</vt:lpstr>
      <vt:lpstr>Τροφές πλούσιες σε βιταμίνη C</vt:lpstr>
      <vt:lpstr>Τροφές πλούσιες σε βιταμίνη D</vt:lpstr>
      <vt:lpstr>Τροφές πλούσιες σε βιταμίνη Β12</vt:lpstr>
      <vt:lpstr>Τροφές πλούσιες σε κάλιο</vt:lpstr>
      <vt:lpstr>Τροφές πλούσιες σε μαγνήσιο</vt:lpstr>
      <vt:lpstr>Κανόνες καλής διατροφής και υγείας</vt:lpstr>
      <vt:lpstr>Παρουσίαση του PowerPoint</vt:lpstr>
      <vt:lpstr>Β’ ΜΕΡΟΣ ΕΡΓΑΣΤΗΡΙΟ ΔΕΞΙΟΤΗΤΩΝ  </vt:lpstr>
      <vt:lpstr>Υγιεινή των Χεριών</vt:lpstr>
      <vt:lpstr>Εφαρμόστε τα ακόλουθα 6 βήματα όταν πλένετε τα χέρια σας με νερό και σαπούνι </vt:lpstr>
      <vt:lpstr>Τα 6 βήματα για το σωστό πλύσιμο των χεριών</vt:lpstr>
      <vt:lpstr>Σωστό πλύσιμο των χεριών</vt:lpstr>
      <vt:lpstr>Βήματα για χρήση αλκοολούχου αντισηπτικού διαλύματος</vt:lpstr>
      <vt:lpstr>Βήματα για χρήση αλκοολούχου αντισηπτικού διαλύματος</vt:lpstr>
      <vt:lpstr>Σωστή τεχνική βουρτσίσματος των δοντιών</vt:lpstr>
      <vt:lpstr>Παρουσίαση του PowerPoint</vt:lpstr>
      <vt:lpstr>Σωστή τεχνική βουρτσίσματος δοντιών</vt:lpstr>
      <vt:lpstr>Καθαρισμός Οδοντοστοιχίας</vt:lpstr>
      <vt:lpstr>Τι μπορώ να κάνω για να προφυλαχθώ; Συνοψίζοντας…</vt:lpstr>
      <vt:lpstr>Παρουσίαση του PowerPoint</vt:lpstr>
      <vt:lpstr>Βιβλιογραφικές αναφορές</vt:lpstr>
      <vt:lpstr>Βιβλιογραφικές αναφορές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ΠΡΟΛΗΨΗ ΛΟΙΜΩΞΕΩΝ ΣΕ ΗΛΙΚΙΩΜΕΝΟΥΣ ΠΟΥ ΔΙΑΒΙΟΥΝ ΣΤΗΝ ΚΟΙΝΟΤΗΤΑ</dc:title>
  <dc:creator>emakraki</dc:creator>
  <cp:lastModifiedBy>Μαρία Νικολουδάκη</cp:lastModifiedBy>
  <cp:revision>7</cp:revision>
  <dcterms:created xsi:type="dcterms:W3CDTF">2023-03-27T09:57:55Z</dcterms:created>
  <dcterms:modified xsi:type="dcterms:W3CDTF">2025-10-21T06:46:13Z</dcterms:modified>
</cp:coreProperties>
</file>