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omments/comment1.xml" ContentType="application/vnd.openxmlformats-officedocument.presentationml.comments+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63"/>
  </p:notesMasterIdLst>
  <p:sldIdLst>
    <p:sldId id="256" r:id="rId2"/>
    <p:sldId id="298" r:id="rId3"/>
    <p:sldId id="275" r:id="rId4"/>
    <p:sldId id="291" r:id="rId5"/>
    <p:sldId id="316" r:id="rId6"/>
    <p:sldId id="267" r:id="rId7"/>
    <p:sldId id="294" r:id="rId8"/>
    <p:sldId id="262" r:id="rId9"/>
    <p:sldId id="266" r:id="rId10"/>
    <p:sldId id="277" r:id="rId11"/>
    <p:sldId id="272" r:id="rId12"/>
    <p:sldId id="273" r:id="rId13"/>
    <p:sldId id="315" r:id="rId14"/>
    <p:sldId id="324" r:id="rId15"/>
    <p:sldId id="263" r:id="rId16"/>
    <p:sldId id="264" r:id="rId17"/>
    <p:sldId id="274" r:id="rId18"/>
    <p:sldId id="276" r:id="rId19"/>
    <p:sldId id="279" r:id="rId20"/>
    <p:sldId id="297" r:id="rId21"/>
    <p:sldId id="292" r:id="rId22"/>
    <p:sldId id="293" r:id="rId23"/>
    <p:sldId id="278" r:id="rId24"/>
    <p:sldId id="284" r:id="rId25"/>
    <p:sldId id="282" r:id="rId26"/>
    <p:sldId id="299" r:id="rId27"/>
    <p:sldId id="257" r:id="rId28"/>
    <p:sldId id="319" r:id="rId29"/>
    <p:sldId id="320" r:id="rId30"/>
    <p:sldId id="321" r:id="rId31"/>
    <p:sldId id="322" r:id="rId32"/>
    <p:sldId id="323" r:id="rId33"/>
    <p:sldId id="325" r:id="rId34"/>
    <p:sldId id="261" r:id="rId35"/>
    <p:sldId id="258" r:id="rId36"/>
    <p:sldId id="259" r:id="rId37"/>
    <p:sldId id="260" r:id="rId38"/>
    <p:sldId id="300" r:id="rId39"/>
    <p:sldId id="301" r:id="rId40"/>
    <p:sldId id="265" r:id="rId41"/>
    <p:sldId id="303" r:id="rId42"/>
    <p:sldId id="304" r:id="rId43"/>
    <p:sldId id="305" r:id="rId44"/>
    <p:sldId id="306" r:id="rId45"/>
    <p:sldId id="270" r:id="rId46"/>
    <p:sldId id="307" r:id="rId47"/>
    <p:sldId id="308" r:id="rId48"/>
    <p:sldId id="309" r:id="rId49"/>
    <p:sldId id="311" r:id="rId50"/>
    <p:sldId id="312" r:id="rId51"/>
    <p:sldId id="313" r:id="rId52"/>
    <p:sldId id="281" r:id="rId53"/>
    <p:sldId id="283" r:id="rId54"/>
    <p:sldId id="280" r:id="rId55"/>
    <p:sldId id="314" r:id="rId56"/>
    <p:sldId id="285" r:id="rId57"/>
    <p:sldId id="317" r:id="rId58"/>
    <p:sldId id="287" r:id="rId59"/>
    <p:sldId id="288" r:id="rId60"/>
    <p:sldId id="318" r:id="rId61"/>
    <p:sldId id="286" r:id="rId62"/>
  </p:sldIdLst>
  <p:sldSz cx="9144000" cy="6858000" type="screen4x3"/>
  <p:notesSz cx="6808788" cy="9929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Γραμματεία Αλικαρνασσού" initials="ΓΑ" lastIdx="0" clrIdx="0">
    <p:extLst>
      <p:ext uri="{19B8F6BF-5375-455C-9EA6-DF929625EA0E}">
        <p15:presenceInfo xmlns:p15="http://schemas.microsoft.com/office/powerpoint/2012/main" userId="S-1-5-21-1155455454-524281439-2053996008-3716" providerId="AD"/>
      </p:ext>
    </p:extLst>
  </p:cmAuthor>
  <p:cmAuthor id="2" name="Ειρήνη Κατσαβούνη" initials="ΕΚ" lastIdx="1" clrIdx="1">
    <p:extLst>
      <p:ext uri="{19B8F6BF-5375-455C-9EA6-DF929625EA0E}">
        <p15:presenceInfo xmlns:p15="http://schemas.microsoft.com/office/powerpoint/2012/main" userId="S-1-5-21-1155455454-524281439-2053996008-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107" d="100"/>
          <a:sy n="107" d="100"/>
        </p:scale>
        <p:origin x="174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l-GR" dirty="0"/>
              <a:t>Άτομα με διαβήτη Παγκοσμίως σε (εκατ.)		</a:t>
            </a:r>
          </a:p>
        </c:rich>
      </c:tx>
      <c:layout>
        <c:manualLayout>
          <c:xMode val="edge"/>
          <c:yMode val="edge"/>
          <c:x val="8.6732520164472832E-2"/>
          <c:y val="3.3778752715419328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4211867405679205"/>
          <c:w val="1"/>
          <c:h val="0.54338436391228406"/>
        </c:manualLayout>
      </c:layout>
      <c:pie3DChart>
        <c:varyColors val="1"/>
        <c:ser>
          <c:idx val="0"/>
          <c:order val="0"/>
          <c:tx>
            <c:strRef>
              <c:f>Φύλλο1!$B$1</c:f>
              <c:strCache>
                <c:ptCount val="1"/>
                <c:pt idx="0">
                  <c:v>Σειρά 1</c:v>
                </c:pt>
              </c:strCache>
            </c:strRef>
          </c:tx>
          <c:dPt>
            <c:idx val="0"/>
            <c:bubble3D val="0"/>
            <c:spPr>
              <a:solidFill>
                <a:schemeClr val="bg2">
                  <a:lumMod val="90000"/>
                </a:schemeClr>
              </a:solidFill>
              <a:ln>
                <a:noFill/>
              </a:ln>
              <a:effectLst>
                <a:outerShdw blurRad="50800" dist="38100" dir="5400000" rotWithShape="0">
                  <a:srgbClr val="000000">
                    <a:alpha val="35000"/>
                  </a:srgbClr>
                </a:outerShdw>
              </a:effectLst>
              <a:sp3d/>
            </c:spPr>
            <c:extLst>
              <c:ext xmlns:c16="http://schemas.microsoft.com/office/drawing/2014/chart" uri="{C3380CC4-5D6E-409C-BE32-E72D297353CC}">
                <c16:uniqueId val="{00000000-952C-4BBB-AA3E-FC68C2D15C1A}"/>
              </c:ext>
            </c:extLst>
          </c:dPt>
          <c:dPt>
            <c:idx val="1"/>
            <c:bubble3D val="0"/>
            <c:spPr>
              <a:solidFill>
                <a:schemeClr val="accent3">
                  <a:lumMod val="40000"/>
                  <a:lumOff val="60000"/>
                </a:schemeClr>
              </a:solidFill>
              <a:ln>
                <a:noFill/>
              </a:ln>
              <a:effectLst>
                <a:outerShdw blurRad="50800" dist="38100" dir="5400000" rotWithShape="0">
                  <a:srgbClr val="000000">
                    <a:alpha val="35000"/>
                  </a:srgbClr>
                </a:outerShdw>
              </a:effectLst>
              <a:sp3d/>
            </c:spPr>
            <c:extLst>
              <c:ext xmlns:c16="http://schemas.microsoft.com/office/drawing/2014/chart" uri="{C3380CC4-5D6E-409C-BE32-E72D297353CC}">
                <c16:uniqueId val="{00000001-952C-4BBB-AA3E-FC68C2D15C1A}"/>
              </c:ext>
            </c:extLst>
          </c:dPt>
          <c:dPt>
            <c:idx val="2"/>
            <c:bubble3D val="0"/>
            <c:spPr>
              <a:solidFill>
                <a:schemeClr val="accent4">
                  <a:lumMod val="40000"/>
                  <a:lumOff val="60000"/>
                </a:schemeClr>
              </a:solidFill>
              <a:ln>
                <a:noFill/>
              </a:ln>
              <a:effectLst>
                <a:outerShdw blurRad="50800" dist="38100" dir="5400000" rotWithShape="0">
                  <a:srgbClr val="000000">
                    <a:alpha val="35000"/>
                  </a:srgbClr>
                </a:outerShdw>
              </a:effectLst>
              <a:sp3d/>
            </c:spPr>
            <c:extLst>
              <c:ext xmlns:c16="http://schemas.microsoft.com/office/drawing/2014/chart" uri="{C3380CC4-5D6E-409C-BE32-E72D297353CC}">
                <c16:uniqueId val="{00000002-952C-4BBB-AA3E-FC68C2D15C1A}"/>
              </c:ext>
            </c:extLst>
          </c:dPt>
          <c:dLbls>
            <c:dLbl>
              <c:idx val="0"/>
              <c:layout>
                <c:manualLayout>
                  <c:x val="-3.7632143771197023E-2"/>
                  <c:y val="8.785312270267842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extLst>
                <c:ext xmlns:c15="http://schemas.microsoft.com/office/drawing/2012/chart" uri="{CE6537A1-D6FC-4f65-9D91-7224C49458BB}">
                  <c15:layout>
                    <c:manualLayout>
                      <c:w val="5.1431857644875387E-2"/>
                      <c:h val="9.15244050897418E-2"/>
                    </c:manualLayout>
                  </c15:layout>
                </c:ext>
                <c:ext xmlns:c16="http://schemas.microsoft.com/office/drawing/2014/chart" uri="{C3380CC4-5D6E-409C-BE32-E72D297353CC}">
                  <c16:uniqueId val="{00000000-952C-4BBB-AA3E-FC68C2D15C1A}"/>
                </c:ext>
              </c:extLst>
            </c:dLbl>
            <c:dLbl>
              <c:idx val="1"/>
              <c:layout>
                <c:manualLayout>
                  <c:x val="-0.16439265588673874"/>
                  <c:y val="-7.1264540346580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2C-4BBB-AA3E-FC68C2D15C1A}"/>
                </c:ext>
              </c:extLst>
            </c:dLbl>
            <c:dLbl>
              <c:idx val="2"/>
              <c:layout>
                <c:manualLayout>
                  <c:x val="0.17476914111529496"/>
                  <c:y val="-4.549346762889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2C-4BBB-AA3E-FC68C2D15C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Φύλλο1!$A$2:$A$4</c:f>
              <c:strCache>
                <c:ptCount val="3"/>
                <c:pt idx="0">
                  <c:v>Δεκαετία του '80</c:v>
                </c:pt>
                <c:pt idx="1">
                  <c:v>Σήμερα</c:v>
                </c:pt>
                <c:pt idx="2">
                  <c:v>Επόμενα 10-15 χρόνια(Π.Ο.Υ)</c:v>
                </c:pt>
              </c:strCache>
            </c:strRef>
          </c:cat>
          <c:val>
            <c:numRef>
              <c:f>Φύλλο1!$B$2:$B$4</c:f>
              <c:numCache>
                <c:formatCode>General</c:formatCode>
                <c:ptCount val="3"/>
                <c:pt idx="0">
                  <c:v>60</c:v>
                </c:pt>
                <c:pt idx="1">
                  <c:v>460</c:v>
                </c:pt>
                <c:pt idx="2">
                  <c:v>600</c:v>
                </c:pt>
              </c:numCache>
            </c:numRef>
          </c:val>
          <c:extLst>
            <c:ext xmlns:c16="http://schemas.microsoft.com/office/drawing/2014/chart" uri="{C3380CC4-5D6E-409C-BE32-E72D297353CC}">
              <c16:uniqueId val="{00000000-1146-4B07-9CC2-128909EBA8D4}"/>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8.7623312475383474E-3"/>
          <c:y val="0.76008889958728854"/>
          <c:w val="0.69295806647877656"/>
          <c:h val="0.239911100412711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5-05-27T13:59:21.946"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9168E-1CB7-48CE-90F2-D48D0E34F2B3}" type="doc">
      <dgm:prSet loTypeId="urn:microsoft.com/office/officeart/2005/8/layout/list1" loCatId="list" qsTypeId="urn:microsoft.com/office/officeart/2005/8/quickstyle/3d5" qsCatId="3D" csTypeId="urn:microsoft.com/office/officeart/2005/8/colors/accent6_2" csCatId="accent6" phldr="1"/>
      <dgm:spPr/>
      <dgm:t>
        <a:bodyPr/>
        <a:lstStyle/>
        <a:p>
          <a:endParaRPr lang="el-GR"/>
        </a:p>
      </dgm:t>
    </dgm:pt>
    <dgm:pt modelId="{228696FF-68FC-498A-9DCD-8502DBAA2112}">
      <dgm:prSet phldrT="[Κείμενο]" custT="1"/>
      <dgm:spPr/>
      <dgm:t>
        <a:bodyPr/>
        <a:lstStyle/>
        <a:p>
          <a:r>
            <a:rPr lang="el-GR" sz="1800" b="1" dirty="0">
              <a:latin typeface="Arial" pitchFamily="34" charset="0"/>
              <a:cs typeface="Arial" pitchFamily="34" charset="0"/>
            </a:rPr>
            <a:t>Τακτικός Εργαστηριακός Έλεγχος</a:t>
          </a:r>
        </a:p>
      </dgm:t>
    </dgm:pt>
    <dgm:pt modelId="{756EBD35-F698-4B66-B98E-4E6308C71BCC}" type="parTrans" cxnId="{438C4861-B92D-408E-BE1E-79CBD41D8195}">
      <dgm:prSet/>
      <dgm:spPr/>
      <dgm:t>
        <a:bodyPr/>
        <a:lstStyle/>
        <a:p>
          <a:endParaRPr lang="el-GR"/>
        </a:p>
      </dgm:t>
    </dgm:pt>
    <dgm:pt modelId="{9D84E722-4A43-4A34-A66B-CF5D9FEC654F}" type="sibTrans" cxnId="{438C4861-B92D-408E-BE1E-79CBD41D8195}">
      <dgm:prSet/>
      <dgm:spPr/>
      <dgm:t>
        <a:bodyPr/>
        <a:lstStyle/>
        <a:p>
          <a:endParaRPr lang="el-GR"/>
        </a:p>
      </dgm:t>
    </dgm:pt>
    <dgm:pt modelId="{2D6C0854-BB59-45BB-A5D5-E6287A3EB154}">
      <dgm:prSet phldrT="[Κείμενο]" custT="1"/>
      <dgm:spPr/>
      <dgm:t>
        <a:bodyPr/>
        <a:lstStyle/>
        <a:p>
          <a:r>
            <a:rPr lang="el-GR" sz="1800" b="1" dirty="0">
              <a:latin typeface="Arial" pitchFamily="34" charset="0"/>
              <a:cs typeface="Arial" pitchFamily="34" charset="0"/>
            </a:rPr>
            <a:t>Έλεγχος σωματικού βάρους – Ισορροπημένη διατροφή</a:t>
          </a:r>
        </a:p>
      </dgm:t>
    </dgm:pt>
    <dgm:pt modelId="{FECA13A0-F0A0-4304-8A7A-CE861596983A}" type="parTrans" cxnId="{95B26DBD-4C34-4621-8983-6BF317094553}">
      <dgm:prSet/>
      <dgm:spPr/>
      <dgm:t>
        <a:bodyPr/>
        <a:lstStyle/>
        <a:p>
          <a:endParaRPr lang="el-GR"/>
        </a:p>
      </dgm:t>
    </dgm:pt>
    <dgm:pt modelId="{8B346993-9647-4F7D-AEAA-E08BAAAD7F09}" type="sibTrans" cxnId="{95B26DBD-4C34-4621-8983-6BF317094553}">
      <dgm:prSet/>
      <dgm:spPr/>
      <dgm:t>
        <a:bodyPr/>
        <a:lstStyle/>
        <a:p>
          <a:endParaRPr lang="el-GR"/>
        </a:p>
      </dgm:t>
    </dgm:pt>
    <dgm:pt modelId="{40170E34-1C6E-4BD5-B3C4-3A9B8AA6A4A6}">
      <dgm:prSet phldrT="[Κείμενο]" custT="1"/>
      <dgm:spPr/>
      <dgm:t>
        <a:bodyPr/>
        <a:lstStyle/>
        <a:p>
          <a:r>
            <a:rPr lang="el-GR" sz="1800" b="1" dirty="0">
              <a:latin typeface="Arial" pitchFamily="34" charset="0"/>
              <a:cs typeface="Arial" pitchFamily="34" charset="0"/>
            </a:rPr>
            <a:t>Σωματική δραστηριότητα</a:t>
          </a:r>
        </a:p>
      </dgm:t>
    </dgm:pt>
    <dgm:pt modelId="{D233C02D-9A1B-41E1-962A-698089FF06DD}" type="parTrans" cxnId="{02A80048-43AE-4A3A-8E6D-4018E313DEEB}">
      <dgm:prSet/>
      <dgm:spPr/>
      <dgm:t>
        <a:bodyPr/>
        <a:lstStyle/>
        <a:p>
          <a:endParaRPr lang="el-GR"/>
        </a:p>
      </dgm:t>
    </dgm:pt>
    <dgm:pt modelId="{23B2F44C-2F06-4E2B-AF96-7A41708053D3}" type="sibTrans" cxnId="{02A80048-43AE-4A3A-8E6D-4018E313DEEB}">
      <dgm:prSet/>
      <dgm:spPr/>
      <dgm:t>
        <a:bodyPr/>
        <a:lstStyle/>
        <a:p>
          <a:endParaRPr lang="el-GR"/>
        </a:p>
      </dgm:t>
    </dgm:pt>
    <dgm:pt modelId="{D26A7EB9-3D02-4F38-80EC-1C8D1AA888A3}">
      <dgm:prSet phldrT="[Κείμενο]" custT="1"/>
      <dgm:spPr/>
      <dgm:t>
        <a:bodyPr/>
        <a:lstStyle/>
        <a:p>
          <a:r>
            <a:rPr lang="el-GR" sz="1800" b="1" dirty="0">
              <a:latin typeface="Arial" pitchFamily="34" charset="0"/>
              <a:cs typeface="Arial" pitchFamily="34" charset="0"/>
            </a:rPr>
            <a:t>Έγκαιρη διάγνωση του Συνδρόμου Ευπάθειας</a:t>
          </a:r>
        </a:p>
      </dgm:t>
    </dgm:pt>
    <dgm:pt modelId="{17D97269-B002-400C-A1F5-A4E418702899}" type="parTrans" cxnId="{54E9A8B2-D5A0-459C-B908-B7751A078B63}">
      <dgm:prSet/>
      <dgm:spPr/>
      <dgm:t>
        <a:bodyPr/>
        <a:lstStyle/>
        <a:p>
          <a:endParaRPr lang="el-GR"/>
        </a:p>
      </dgm:t>
    </dgm:pt>
    <dgm:pt modelId="{90BA8505-2B49-4E15-91A7-E3201B5D7B4E}" type="sibTrans" cxnId="{54E9A8B2-D5A0-459C-B908-B7751A078B63}">
      <dgm:prSet/>
      <dgm:spPr/>
      <dgm:t>
        <a:bodyPr/>
        <a:lstStyle/>
        <a:p>
          <a:endParaRPr lang="el-GR"/>
        </a:p>
      </dgm:t>
    </dgm:pt>
    <dgm:pt modelId="{65205995-901C-4C9A-8C02-C5C37E876A74}" type="pres">
      <dgm:prSet presAssocID="{9429168E-1CB7-48CE-90F2-D48D0E34F2B3}" presName="linear" presStyleCnt="0">
        <dgm:presLayoutVars>
          <dgm:dir/>
          <dgm:animLvl val="lvl"/>
          <dgm:resizeHandles val="exact"/>
        </dgm:presLayoutVars>
      </dgm:prSet>
      <dgm:spPr/>
    </dgm:pt>
    <dgm:pt modelId="{DEC7A237-6F7E-4E1B-9610-4E19AB307985}" type="pres">
      <dgm:prSet presAssocID="{228696FF-68FC-498A-9DCD-8502DBAA2112}" presName="parentLin" presStyleCnt="0"/>
      <dgm:spPr/>
    </dgm:pt>
    <dgm:pt modelId="{A6224D53-5E56-4370-8BB9-DBA3B6B269EE}" type="pres">
      <dgm:prSet presAssocID="{228696FF-68FC-498A-9DCD-8502DBAA2112}" presName="parentLeftMargin" presStyleLbl="node1" presStyleIdx="0" presStyleCnt="4"/>
      <dgm:spPr/>
    </dgm:pt>
    <dgm:pt modelId="{9290A9C6-F660-4E07-8803-CD4F388E6668}" type="pres">
      <dgm:prSet presAssocID="{228696FF-68FC-498A-9DCD-8502DBAA2112}" presName="parentText" presStyleLbl="node1" presStyleIdx="0" presStyleCnt="4">
        <dgm:presLayoutVars>
          <dgm:chMax val="0"/>
          <dgm:bulletEnabled val="1"/>
        </dgm:presLayoutVars>
      </dgm:prSet>
      <dgm:spPr/>
    </dgm:pt>
    <dgm:pt modelId="{DEF95B47-F017-448E-AEE7-B142086EE88E}" type="pres">
      <dgm:prSet presAssocID="{228696FF-68FC-498A-9DCD-8502DBAA2112}" presName="negativeSpace" presStyleCnt="0"/>
      <dgm:spPr/>
    </dgm:pt>
    <dgm:pt modelId="{391CF6F8-2C02-4FAB-9263-2C5552FA21ED}" type="pres">
      <dgm:prSet presAssocID="{228696FF-68FC-498A-9DCD-8502DBAA2112}" presName="childText" presStyleLbl="conFgAcc1" presStyleIdx="0" presStyleCnt="4">
        <dgm:presLayoutVars>
          <dgm:bulletEnabled val="1"/>
        </dgm:presLayoutVars>
      </dgm:prSet>
      <dgm:spPr>
        <a:solidFill>
          <a:schemeClr val="accent6">
            <a:lumMod val="20000"/>
            <a:lumOff val="80000"/>
            <a:alpha val="90000"/>
          </a:schemeClr>
        </a:solidFill>
      </dgm:spPr>
    </dgm:pt>
    <dgm:pt modelId="{1794FD8C-354E-4230-9E87-20AB608395FE}" type="pres">
      <dgm:prSet presAssocID="{9D84E722-4A43-4A34-A66B-CF5D9FEC654F}" presName="spaceBetweenRectangles" presStyleCnt="0"/>
      <dgm:spPr/>
    </dgm:pt>
    <dgm:pt modelId="{04C59F23-8345-4392-B4F1-BF907C9FB852}" type="pres">
      <dgm:prSet presAssocID="{2D6C0854-BB59-45BB-A5D5-E6287A3EB154}" presName="parentLin" presStyleCnt="0"/>
      <dgm:spPr/>
    </dgm:pt>
    <dgm:pt modelId="{44FC0F2B-A8D6-453A-999B-B31DEA0362B5}" type="pres">
      <dgm:prSet presAssocID="{2D6C0854-BB59-45BB-A5D5-E6287A3EB154}" presName="parentLeftMargin" presStyleLbl="node1" presStyleIdx="0" presStyleCnt="4"/>
      <dgm:spPr/>
    </dgm:pt>
    <dgm:pt modelId="{E162EE32-126B-4641-B82D-621328C910D1}" type="pres">
      <dgm:prSet presAssocID="{2D6C0854-BB59-45BB-A5D5-E6287A3EB154}" presName="parentText" presStyleLbl="node1" presStyleIdx="1" presStyleCnt="4">
        <dgm:presLayoutVars>
          <dgm:chMax val="0"/>
          <dgm:bulletEnabled val="1"/>
        </dgm:presLayoutVars>
      </dgm:prSet>
      <dgm:spPr/>
    </dgm:pt>
    <dgm:pt modelId="{168543D9-3A4C-424F-807A-C634E6E79FA9}" type="pres">
      <dgm:prSet presAssocID="{2D6C0854-BB59-45BB-A5D5-E6287A3EB154}" presName="negativeSpace" presStyleCnt="0"/>
      <dgm:spPr/>
    </dgm:pt>
    <dgm:pt modelId="{31E5BB32-A6FF-4F71-8F42-9A0B8CC2E1E6}" type="pres">
      <dgm:prSet presAssocID="{2D6C0854-BB59-45BB-A5D5-E6287A3EB154}" presName="childText" presStyleLbl="conFgAcc1" presStyleIdx="1" presStyleCnt="4">
        <dgm:presLayoutVars>
          <dgm:bulletEnabled val="1"/>
        </dgm:presLayoutVars>
      </dgm:prSet>
      <dgm:spPr>
        <a:solidFill>
          <a:schemeClr val="accent6">
            <a:lumMod val="20000"/>
            <a:lumOff val="80000"/>
            <a:alpha val="90000"/>
          </a:schemeClr>
        </a:solidFill>
      </dgm:spPr>
    </dgm:pt>
    <dgm:pt modelId="{E77F01C1-1481-441D-A354-584AE9F5CF47}" type="pres">
      <dgm:prSet presAssocID="{8B346993-9647-4F7D-AEAA-E08BAAAD7F09}" presName="spaceBetweenRectangles" presStyleCnt="0"/>
      <dgm:spPr/>
    </dgm:pt>
    <dgm:pt modelId="{15DDB597-3437-4A25-B0C3-A6834E921151}" type="pres">
      <dgm:prSet presAssocID="{40170E34-1C6E-4BD5-B3C4-3A9B8AA6A4A6}" presName="parentLin" presStyleCnt="0"/>
      <dgm:spPr/>
    </dgm:pt>
    <dgm:pt modelId="{74074DC0-7B26-49DB-8F1A-ADE08C1CA4FD}" type="pres">
      <dgm:prSet presAssocID="{40170E34-1C6E-4BD5-B3C4-3A9B8AA6A4A6}" presName="parentLeftMargin" presStyleLbl="node1" presStyleIdx="1" presStyleCnt="4"/>
      <dgm:spPr/>
    </dgm:pt>
    <dgm:pt modelId="{B0B211C5-D207-42FE-A220-55CE100B6E49}" type="pres">
      <dgm:prSet presAssocID="{40170E34-1C6E-4BD5-B3C4-3A9B8AA6A4A6}" presName="parentText" presStyleLbl="node1" presStyleIdx="2" presStyleCnt="4">
        <dgm:presLayoutVars>
          <dgm:chMax val="0"/>
          <dgm:bulletEnabled val="1"/>
        </dgm:presLayoutVars>
      </dgm:prSet>
      <dgm:spPr/>
    </dgm:pt>
    <dgm:pt modelId="{8A81FC64-4CE4-46FF-B435-ADB621D93B97}" type="pres">
      <dgm:prSet presAssocID="{40170E34-1C6E-4BD5-B3C4-3A9B8AA6A4A6}" presName="negativeSpace" presStyleCnt="0"/>
      <dgm:spPr/>
    </dgm:pt>
    <dgm:pt modelId="{E7CFC0F0-0EBF-4B0F-9FE0-DB4F21409236}" type="pres">
      <dgm:prSet presAssocID="{40170E34-1C6E-4BD5-B3C4-3A9B8AA6A4A6}" presName="childText" presStyleLbl="conFgAcc1" presStyleIdx="2" presStyleCnt="4">
        <dgm:presLayoutVars>
          <dgm:bulletEnabled val="1"/>
        </dgm:presLayoutVars>
      </dgm:prSet>
      <dgm:spPr>
        <a:solidFill>
          <a:schemeClr val="accent6">
            <a:lumMod val="20000"/>
            <a:lumOff val="80000"/>
            <a:alpha val="90000"/>
          </a:schemeClr>
        </a:solidFill>
      </dgm:spPr>
    </dgm:pt>
    <dgm:pt modelId="{7A092DEE-66F3-48E3-98FD-FCF2562137E3}" type="pres">
      <dgm:prSet presAssocID="{23B2F44C-2F06-4E2B-AF96-7A41708053D3}" presName="spaceBetweenRectangles" presStyleCnt="0"/>
      <dgm:spPr/>
    </dgm:pt>
    <dgm:pt modelId="{832EE035-1E1C-4868-AE66-4CEFC8F7AA07}" type="pres">
      <dgm:prSet presAssocID="{D26A7EB9-3D02-4F38-80EC-1C8D1AA888A3}" presName="parentLin" presStyleCnt="0"/>
      <dgm:spPr/>
    </dgm:pt>
    <dgm:pt modelId="{E7F5AEEE-6C55-414F-9F2E-908F82C2633B}" type="pres">
      <dgm:prSet presAssocID="{D26A7EB9-3D02-4F38-80EC-1C8D1AA888A3}" presName="parentLeftMargin" presStyleLbl="node1" presStyleIdx="2" presStyleCnt="4"/>
      <dgm:spPr/>
    </dgm:pt>
    <dgm:pt modelId="{5EFA295D-967B-4AB0-8375-DBAC7FF2DE1D}" type="pres">
      <dgm:prSet presAssocID="{D26A7EB9-3D02-4F38-80EC-1C8D1AA888A3}" presName="parentText" presStyleLbl="node1" presStyleIdx="3" presStyleCnt="4">
        <dgm:presLayoutVars>
          <dgm:chMax val="0"/>
          <dgm:bulletEnabled val="1"/>
        </dgm:presLayoutVars>
      </dgm:prSet>
      <dgm:spPr/>
    </dgm:pt>
    <dgm:pt modelId="{3D9DC2BD-57B7-485D-8E13-9B91D5DD7EFF}" type="pres">
      <dgm:prSet presAssocID="{D26A7EB9-3D02-4F38-80EC-1C8D1AA888A3}" presName="negativeSpace" presStyleCnt="0"/>
      <dgm:spPr/>
    </dgm:pt>
    <dgm:pt modelId="{1466DE2B-87E6-4483-99E9-E88744FEA53A}" type="pres">
      <dgm:prSet presAssocID="{D26A7EB9-3D02-4F38-80EC-1C8D1AA888A3}" presName="childText" presStyleLbl="conFgAcc1" presStyleIdx="3" presStyleCnt="4">
        <dgm:presLayoutVars>
          <dgm:bulletEnabled val="1"/>
        </dgm:presLayoutVars>
      </dgm:prSet>
      <dgm:spPr>
        <a:solidFill>
          <a:schemeClr val="accent6">
            <a:lumMod val="20000"/>
            <a:lumOff val="80000"/>
            <a:alpha val="90000"/>
          </a:schemeClr>
        </a:solidFill>
      </dgm:spPr>
    </dgm:pt>
  </dgm:ptLst>
  <dgm:cxnLst>
    <dgm:cxn modelId="{EDEBA420-A0A5-48D5-A050-DA44E46EFD6D}" type="presOf" srcId="{40170E34-1C6E-4BD5-B3C4-3A9B8AA6A4A6}" destId="{74074DC0-7B26-49DB-8F1A-ADE08C1CA4FD}" srcOrd="0" destOrd="0" presId="urn:microsoft.com/office/officeart/2005/8/layout/list1"/>
    <dgm:cxn modelId="{438C4861-B92D-408E-BE1E-79CBD41D8195}" srcId="{9429168E-1CB7-48CE-90F2-D48D0E34F2B3}" destId="{228696FF-68FC-498A-9DCD-8502DBAA2112}" srcOrd="0" destOrd="0" parTransId="{756EBD35-F698-4B66-B98E-4E6308C71BCC}" sibTransId="{9D84E722-4A43-4A34-A66B-CF5D9FEC654F}"/>
    <dgm:cxn modelId="{02A80048-43AE-4A3A-8E6D-4018E313DEEB}" srcId="{9429168E-1CB7-48CE-90F2-D48D0E34F2B3}" destId="{40170E34-1C6E-4BD5-B3C4-3A9B8AA6A4A6}" srcOrd="2" destOrd="0" parTransId="{D233C02D-9A1B-41E1-962A-698089FF06DD}" sibTransId="{23B2F44C-2F06-4E2B-AF96-7A41708053D3}"/>
    <dgm:cxn modelId="{2A7E2748-32E5-4AB3-BBD4-006623E0F4F8}" type="presOf" srcId="{228696FF-68FC-498A-9DCD-8502DBAA2112}" destId="{9290A9C6-F660-4E07-8803-CD4F388E6668}" srcOrd="1" destOrd="0" presId="urn:microsoft.com/office/officeart/2005/8/layout/list1"/>
    <dgm:cxn modelId="{B2857680-A9EA-4494-9339-4AEBCD657F70}" type="presOf" srcId="{2D6C0854-BB59-45BB-A5D5-E6287A3EB154}" destId="{44FC0F2B-A8D6-453A-999B-B31DEA0362B5}" srcOrd="0" destOrd="0" presId="urn:microsoft.com/office/officeart/2005/8/layout/list1"/>
    <dgm:cxn modelId="{CBAFECA4-CDF8-48AC-9FCA-DD417E9D6D6F}" type="presOf" srcId="{D26A7EB9-3D02-4F38-80EC-1C8D1AA888A3}" destId="{E7F5AEEE-6C55-414F-9F2E-908F82C2633B}" srcOrd="0" destOrd="0" presId="urn:microsoft.com/office/officeart/2005/8/layout/list1"/>
    <dgm:cxn modelId="{99CBCCA5-7390-4507-BB5C-9708E78DCDFA}" type="presOf" srcId="{2D6C0854-BB59-45BB-A5D5-E6287A3EB154}" destId="{E162EE32-126B-4641-B82D-621328C910D1}" srcOrd="1" destOrd="0" presId="urn:microsoft.com/office/officeart/2005/8/layout/list1"/>
    <dgm:cxn modelId="{54E9A8B2-D5A0-459C-B908-B7751A078B63}" srcId="{9429168E-1CB7-48CE-90F2-D48D0E34F2B3}" destId="{D26A7EB9-3D02-4F38-80EC-1C8D1AA888A3}" srcOrd="3" destOrd="0" parTransId="{17D97269-B002-400C-A1F5-A4E418702899}" sibTransId="{90BA8505-2B49-4E15-91A7-E3201B5D7B4E}"/>
    <dgm:cxn modelId="{95B26DBD-4C34-4621-8983-6BF317094553}" srcId="{9429168E-1CB7-48CE-90F2-D48D0E34F2B3}" destId="{2D6C0854-BB59-45BB-A5D5-E6287A3EB154}" srcOrd="1" destOrd="0" parTransId="{FECA13A0-F0A0-4304-8A7A-CE861596983A}" sibTransId="{8B346993-9647-4F7D-AEAA-E08BAAAD7F09}"/>
    <dgm:cxn modelId="{309CA8CD-B995-4758-B288-83CCE117CD87}" type="presOf" srcId="{40170E34-1C6E-4BD5-B3C4-3A9B8AA6A4A6}" destId="{B0B211C5-D207-42FE-A220-55CE100B6E49}" srcOrd="1" destOrd="0" presId="urn:microsoft.com/office/officeart/2005/8/layout/list1"/>
    <dgm:cxn modelId="{7935EED7-BE23-4D7F-95A2-92B57FA06F07}" type="presOf" srcId="{9429168E-1CB7-48CE-90F2-D48D0E34F2B3}" destId="{65205995-901C-4C9A-8C02-C5C37E876A74}" srcOrd="0" destOrd="0" presId="urn:microsoft.com/office/officeart/2005/8/layout/list1"/>
    <dgm:cxn modelId="{F39AFED8-6D57-42EA-B147-F3A6A87E4841}" type="presOf" srcId="{D26A7EB9-3D02-4F38-80EC-1C8D1AA888A3}" destId="{5EFA295D-967B-4AB0-8375-DBAC7FF2DE1D}" srcOrd="1" destOrd="0" presId="urn:microsoft.com/office/officeart/2005/8/layout/list1"/>
    <dgm:cxn modelId="{AC10E9D9-6F0E-42ED-8243-2C1494AD7DE6}" type="presOf" srcId="{228696FF-68FC-498A-9DCD-8502DBAA2112}" destId="{A6224D53-5E56-4370-8BB9-DBA3B6B269EE}" srcOrd="0" destOrd="0" presId="urn:microsoft.com/office/officeart/2005/8/layout/list1"/>
    <dgm:cxn modelId="{B0C7891C-B6C3-4479-94C3-8A8F753AE59C}" type="presParOf" srcId="{65205995-901C-4C9A-8C02-C5C37E876A74}" destId="{DEC7A237-6F7E-4E1B-9610-4E19AB307985}" srcOrd="0" destOrd="0" presId="urn:microsoft.com/office/officeart/2005/8/layout/list1"/>
    <dgm:cxn modelId="{CA4ED73C-5700-4087-BA1E-8BF1D769B4AA}" type="presParOf" srcId="{DEC7A237-6F7E-4E1B-9610-4E19AB307985}" destId="{A6224D53-5E56-4370-8BB9-DBA3B6B269EE}" srcOrd="0" destOrd="0" presId="urn:microsoft.com/office/officeart/2005/8/layout/list1"/>
    <dgm:cxn modelId="{EC587408-DC43-4153-873F-D83E8D7FD543}" type="presParOf" srcId="{DEC7A237-6F7E-4E1B-9610-4E19AB307985}" destId="{9290A9C6-F660-4E07-8803-CD4F388E6668}" srcOrd="1" destOrd="0" presId="urn:microsoft.com/office/officeart/2005/8/layout/list1"/>
    <dgm:cxn modelId="{D14226F7-FEFF-4E81-BF88-BDC1C158D7A2}" type="presParOf" srcId="{65205995-901C-4C9A-8C02-C5C37E876A74}" destId="{DEF95B47-F017-448E-AEE7-B142086EE88E}" srcOrd="1" destOrd="0" presId="urn:microsoft.com/office/officeart/2005/8/layout/list1"/>
    <dgm:cxn modelId="{614CFB1F-9A28-44F6-A351-EBB5AD8F107A}" type="presParOf" srcId="{65205995-901C-4C9A-8C02-C5C37E876A74}" destId="{391CF6F8-2C02-4FAB-9263-2C5552FA21ED}" srcOrd="2" destOrd="0" presId="urn:microsoft.com/office/officeart/2005/8/layout/list1"/>
    <dgm:cxn modelId="{F519EC53-5A3D-4DE2-9678-E174C5AFD315}" type="presParOf" srcId="{65205995-901C-4C9A-8C02-C5C37E876A74}" destId="{1794FD8C-354E-4230-9E87-20AB608395FE}" srcOrd="3" destOrd="0" presId="urn:microsoft.com/office/officeart/2005/8/layout/list1"/>
    <dgm:cxn modelId="{22FA55DF-A912-4587-AA7A-66C653774850}" type="presParOf" srcId="{65205995-901C-4C9A-8C02-C5C37E876A74}" destId="{04C59F23-8345-4392-B4F1-BF907C9FB852}" srcOrd="4" destOrd="0" presId="urn:microsoft.com/office/officeart/2005/8/layout/list1"/>
    <dgm:cxn modelId="{CC1A1D91-3DED-468C-AE43-0DA85CB5141A}" type="presParOf" srcId="{04C59F23-8345-4392-B4F1-BF907C9FB852}" destId="{44FC0F2B-A8D6-453A-999B-B31DEA0362B5}" srcOrd="0" destOrd="0" presId="urn:microsoft.com/office/officeart/2005/8/layout/list1"/>
    <dgm:cxn modelId="{54157F4E-FD17-4A7E-8AF9-FEC79CC7467F}" type="presParOf" srcId="{04C59F23-8345-4392-B4F1-BF907C9FB852}" destId="{E162EE32-126B-4641-B82D-621328C910D1}" srcOrd="1" destOrd="0" presId="urn:microsoft.com/office/officeart/2005/8/layout/list1"/>
    <dgm:cxn modelId="{F8585170-0B8F-4EBA-881B-0B4E4837C80D}" type="presParOf" srcId="{65205995-901C-4C9A-8C02-C5C37E876A74}" destId="{168543D9-3A4C-424F-807A-C634E6E79FA9}" srcOrd="5" destOrd="0" presId="urn:microsoft.com/office/officeart/2005/8/layout/list1"/>
    <dgm:cxn modelId="{58C5FA87-ECCC-4AD2-A891-0874E4D84BA2}" type="presParOf" srcId="{65205995-901C-4C9A-8C02-C5C37E876A74}" destId="{31E5BB32-A6FF-4F71-8F42-9A0B8CC2E1E6}" srcOrd="6" destOrd="0" presId="urn:microsoft.com/office/officeart/2005/8/layout/list1"/>
    <dgm:cxn modelId="{DC956A4E-A40E-40F6-8FC4-E98D35D86C1E}" type="presParOf" srcId="{65205995-901C-4C9A-8C02-C5C37E876A74}" destId="{E77F01C1-1481-441D-A354-584AE9F5CF47}" srcOrd="7" destOrd="0" presId="urn:microsoft.com/office/officeart/2005/8/layout/list1"/>
    <dgm:cxn modelId="{CB7A079F-703E-45C0-AD9A-64931A418A2E}" type="presParOf" srcId="{65205995-901C-4C9A-8C02-C5C37E876A74}" destId="{15DDB597-3437-4A25-B0C3-A6834E921151}" srcOrd="8" destOrd="0" presId="urn:microsoft.com/office/officeart/2005/8/layout/list1"/>
    <dgm:cxn modelId="{0524052D-29E0-4BE9-B920-842ADE7422B2}" type="presParOf" srcId="{15DDB597-3437-4A25-B0C3-A6834E921151}" destId="{74074DC0-7B26-49DB-8F1A-ADE08C1CA4FD}" srcOrd="0" destOrd="0" presId="urn:microsoft.com/office/officeart/2005/8/layout/list1"/>
    <dgm:cxn modelId="{342E44FE-998C-4DAC-BDF9-1B7143203D96}" type="presParOf" srcId="{15DDB597-3437-4A25-B0C3-A6834E921151}" destId="{B0B211C5-D207-42FE-A220-55CE100B6E49}" srcOrd="1" destOrd="0" presId="urn:microsoft.com/office/officeart/2005/8/layout/list1"/>
    <dgm:cxn modelId="{47FCCA3C-8C76-4F0E-96FA-15D0961A567E}" type="presParOf" srcId="{65205995-901C-4C9A-8C02-C5C37E876A74}" destId="{8A81FC64-4CE4-46FF-B435-ADB621D93B97}" srcOrd="9" destOrd="0" presId="urn:microsoft.com/office/officeart/2005/8/layout/list1"/>
    <dgm:cxn modelId="{617D4992-2CF0-4F41-8A3B-7107BC923DA5}" type="presParOf" srcId="{65205995-901C-4C9A-8C02-C5C37E876A74}" destId="{E7CFC0F0-0EBF-4B0F-9FE0-DB4F21409236}" srcOrd="10" destOrd="0" presId="urn:microsoft.com/office/officeart/2005/8/layout/list1"/>
    <dgm:cxn modelId="{D664CB9A-680B-4F64-9EFD-3FA2D486C946}" type="presParOf" srcId="{65205995-901C-4C9A-8C02-C5C37E876A74}" destId="{7A092DEE-66F3-48E3-98FD-FCF2562137E3}" srcOrd="11" destOrd="0" presId="urn:microsoft.com/office/officeart/2005/8/layout/list1"/>
    <dgm:cxn modelId="{8A52D46A-6C30-4408-9734-B10F1AA91C8F}" type="presParOf" srcId="{65205995-901C-4C9A-8C02-C5C37E876A74}" destId="{832EE035-1E1C-4868-AE66-4CEFC8F7AA07}" srcOrd="12" destOrd="0" presId="urn:microsoft.com/office/officeart/2005/8/layout/list1"/>
    <dgm:cxn modelId="{AD827536-6609-4489-B173-7E4AE49BE682}" type="presParOf" srcId="{832EE035-1E1C-4868-AE66-4CEFC8F7AA07}" destId="{E7F5AEEE-6C55-414F-9F2E-908F82C2633B}" srcOrd="0" destOrd="0" presId="urn:microsoft.com/office/officeart/2005/8/layout/list1"/>
    <dgm:cxn modelId="{839913AD-2142-493D-B65F-3633AD5E3308}" type="presParOf" srcId="{832EE035-1E1C-4868-AE66-4CEFC8F7AA07}" destId="{5EFA295D-967B-4AB0-8375-DBAC7FF2DE1D}" srcOrd="1" destOrd="0" presId="urn:microsoft.com/office/officeart/2005/8/layout/list1"/>
    <dgm:cxn modelId="{88E95256-8B9C-4A0D-9EA8-0569EE45126E}" type="presParOf" srcId="{65205995-901C-4C9A-8C02-C5C37E876A74}" destId="{3D9DC2BD-57B7-485D-8E13-9B91D5DD7EFF}" srcOrd="13" destOrd="0" presId="urn:microsoft.com/office/officeart/2005/8/layout/list1"/>
    <dgm:cxn modelId="{5F784465-0218-4129-AB1B-EE2B3A5107D4}" type="presParOf" srcId="{65205995-901C-4C9A-8C02-C5C37E876A74}" destId="{1466DE2B-87E6-4483-99E9-E88744FEA53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93CF0-669A-476D-A4A9-09BA76A5EAF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3875AB56-5608-44C3-AD64-597415DF4960}">
      <dgm:prSet phldrT="[Κείμενο]" custT="1"/>
      <dgm:spPr>
        <a:solidFill>
          <a:srgbClr val="00B050"/>
        </a:solidFill>
      </dgm:spPr>
      <dgm:t>
        <a:bodyPr/>
        <a:lstStyle/>
        <a:p>
          <a:r>
            <a:rPr lang="el-GR" sz="1800" dirty="0"/>
            <a:t>ΔΙΑΛΥΤΕΣ</a:t>
          </a:r>
        </a:p>
      </dgm:t>
    </dgm:pt>
    <dgm:pt modelId="{72476CA9-985E-4CCB-A25B-8F22212222C8}" type="parTrans" cxnId="{450B9FA4-2FFB-4542-9DA2-77426E96FAF7}">
      <dgm:prSet/>
      <dgm:spPr/>
      <dgm:t>
        <a:bodyPr/>
        <a:lstStyle/>
        <a:p>
          <a:endParaRPr lang="el-GR"/>
        </a:p>
      </dgm:t>
    </dgm:pt>
    <dgm:pt modelId="{CCA688D5-4C58-4133-AF85-3514EFAEFF08}" type="sibTrans" cxnId="{450B9FA4-2FFB-4542-9DA2-77426E96FAF7}">
      <dgm:prSet/>
      <dgm:spPr/>
      <dgm:t>
        <a:bodyPr/>
        <a:lstStyle/>
        <a:p>
          <a:endParaRPr lang="el-GR"/>
        </a:p>
      </dgm:t>
    </dgm:pt>
    <dgm:pt modelId="{5947F893-47D6-4268-A668-5703623AA320}">
      <dgm:prSet/>
      <dgm:spPr>
        <a:solidFill>
          <a:schemeClr val="accent2">
            <a:lumMod val="75000"/>
          </a:schemeClr>
        </a:solidFill>
      </dgm:spPr>
      <dgm:t>
        <a:bodyPr/>
        <a:lstStyle/>
        <a:p>
          <a:r>
            <a:rPr lang="el-GR" dirty="0"/>
            <a:t>Διαλύονται στο νερό και σχηματίζουν ένα είδος </a:t>
          </a:r>
          <a:r>
            <a:rPr lang="el-GR" dirty="0" err="1"/>
            <a:t>γέλης</a:t>
          </a:r>
          <a:r>
            <a:rPr lang="el-GR" dirty="0"/>
            <a:t> στο έντερο</a:t>
          </a:r>
        </a:p>
      </dgm:t>
    </dgm:pt>
    <dgm:pt modelId="{D8631384-E544-4820-A86D-50A70DE609EF}" type="parTrans" cxnId="{B9D226C0-518D-44AB-864A-6BE93384AD9A}">
      <dgm:prSet/>
      <dgm:spPr/>
      <dgm:t>
        <a:bodyPr/>
        <a:lstStyle/>
        <a:p>
          <a:endParaRPr lang="el-GR"/>
        </a:p>
      </dgm:t>
    </dgm:pt>
    <dgm:pt modelId="{B2190822-980A-431C-ACB0-494018FC8AC4}" type="sibTrans" cxnId="{B9D226C0-518D-44AB-864A-6BE93384AD9A}">
      <dgm:prSet/>
      <dgm:spPr/>
      <dgm:t>
        <a:bodyPr/>
        <a:lstStyle/>
        <a:p>
          <a:endParaRPr lang="el-GR"/>
        </a:p>
      </dgm:t>
    </dgm:pt>
    <dgm:pt modelId="{08DE02AE-1DAC-45E9-9C63-FE46C9B6C2F1}">
      <dgm:prSet/>
      <dgm:spPr>
        <a:solidFill>
          <a:schemeClr val="accent2">
            <a:lumMod val="75000"/>
          </a:schemeClr>
        </a:solidFill>
      </dgm:spPr>
      <dgm:t>
        <a:bodyPr>
          <a:scene3d>
            <a:camera prst="orthographicFront"/>
            <a:lightRig rig="threePt" dir="t"/>
          </a:scene3d>
          <a:sp3d contourW="12700">
            <a:contourClr>
              <a:schemeClr val="accent4">
                <a:lumMod val="60000"/>
                <a:lumOff val="40000"/>
              </a:schemeClr>
            </a:contourClr>
          </a:sp3d>
        </a:bodyPr>
        <a:lstStyle/>
        <a:p>
          <a:r>
            <a:rPr lang="el-GR" dirty="0"/>
            <a:t>Βοηθούν στη </a:t>
          </a:r>
          <a:r>
            <a:rPr lang="el-GR" b="1" dirty="0"/>
            <a:t>ρύθμιση του σακχάρου</a:t>
          </a:r>
          <a:r>
            <a:rPr lang="el-GR" dirty="0"/>
            <a:t> και στη </a:t>
          </a:r>
          <a:r>
            <a:rPr lang="el-GR" b="1" dirty="0"/>
            <a:t>μείωση της χοληστερόλης</a:t>
          </a:r>
          <a:r>
            <a:rPr lang="el-GR" dirty="0"/>
            <a:t>.</a:t>
          </a:r>
        </a:p>
      </dgm:t>
    </dgm:pt>
    <dgm:pt modelId="{02C5284B-45D2-4BB4-82DB-F297C08D1A91}" type="parTrans" cxnId="{CFF9D58B-7BFA-49AC-8F92-C03DC0446928}">
      <dgm:prSet/>
      <dgm:spPr/>
      <dgm:t>
        <a:bodyPr/>
        <a:lstStyle/>
        <a:p>
          <a:endParaRPr lang="el-GR"/>
        </a:p>
      </dgm:t>
    </dgm:pt>
    <dgm:pt modelId="{332984FD-547E-4EB7-988E-E86AD142D9A9}" type="sibTrans" cxnId="{CFF9D58B-7BFA-49AC-8F92-C03DC0446928}">
      <dgm:prSet/>
      <dgm:spPr/>
      <dgm:t>
        <a:bodyPr/>
        <a:lstStyle/>
        <a:p>
          <a:endParaRPr lang="el-GR"/>
        </a:p>
      </dgm:t>
    </dgm:pt>
    <dgm:pt modelId="{D4D8AB70-DBF1-446E-96CC-71808C073E92}" type="pres">
      <dgm:prSet presAssocID="{A2C93CF0-669A-476D-A4A9-09BA76A5EAF4}" presName="hierChild1" presStyleCnt="0">
        <dgm:presLayoutVars>
          <dgm:orgChart val="1"/>
          <dgm:chPref val="1"/>
          <dgm:dir/>
          <dgm:animOne val="branch"/>
          <dgm:animLvl val="lvl"/>
          <dgm:resizeHandles/>
        </dgm:presLayoutVars>
      </dgm:prSet>
      <dgm:spPr/>
    </dgm:pt>
    <dgm:pt modelId="{E530C6D1-1C50-4FB2-A873-753B9BB9BA77}" type="pres">
      <dgm:prSet presAssocID="{3875AB56-5608-44C3-AD64-597415DF4960}" presName="hierRoot1" presStyleCnt="0">
        <dgm:presLayoutVars>
          <dgm:hierBranch val="init"/>
        </dgm:presLayoutVars>
      </dgm:prSet>
      <dgm:spPr/>
    </dgm:pt>
    <dgm:pt modelId="{EA2ED306-78B5-4E3A-9E72-B2154C0DFD3A}" type="pres">
      <dgm:prSet presAssocID="{3875AB56-5608-44C3-AD64-597415DF4960}" presName="rootComposite1" presStyleCnt="0"/>
      <dgm:spPr/>
    </dgm:pt>
    <dgm:pt modelId="{47DA9EC3-5AD3-4E1E-B50B-6B35FE7999C9}" type="pres">
      <dgm:prSet presAssocID="{3875AB56-5608-44C3-AD64-597415DF4960}" presName="rootText1" presStyleLbl="node0" presStyleIdx="0" presStyleCnt="1" custScaleX="65697" custScaleY="110562" custLinFactNeighborY="-3045">
        <dgm:presLayoutVars>
          <dgm:chPref val="3"/>
        </dgm:presLayoutVars>
      </dgm:prSet>
      <dgm:spPr/>
    </dgm:pt>
    <dgm:pt modelId="{4DA1C734-E0EF-46D7-81F1-FEFBD07BE237}" type="pres">
      <dgm:prSet presAssocID="{3875AB56-5608-44C3-AD64-597415DF4960}" presName="rootConnector1" presStyleLbl="node1" presStyleIdx="0" presStyleCnt="0"/>
      <dgm:spPr/>
    </dgm:pt>
    <dgm:pt modelId="{C94B5091-BA75-4E5E-B33E-D05157AFC94B}" type="pres">
      <dgm:prSet presAssocID="{3875AB56-5608-44C3-AD64-597415DF4960}" presName="hierChild2" presStyleCnt="0"/>
      <dgm:spPr/>
    </dgm:pt>
    <dgm:pt modelId="{27A8FCDF-F30B-4B69-8981-EAC1B8DA9451}" type="pres">
      <dgm:prSet presAssocID="{D8631384-E544-4820-A86D-50A70DE609EF}" presName="Name64" presStyleLbl="parChTrans1D2" presStyleIdx="0" presStyleCnt="2"/>
      <dgm:spPr/>
    </dgm:pt>
    <dgm:pt modelId="{51C20E2E-D9A3-4B8E-B5FF-74F3A0A1CE57}" type="pres">
      <dgm:prSet presAssocID="{5947F893-47D6-4268-A668-5703623AA320}" presName="hierRoot2" presStyleCnt="0">
        <dgm:presLayoutVars>
          <dgm:hierBranch val="init"/>
        </dgm:presLayoutVars>
      </dgm:prSet>
      <dgm:spPr/>
    </dgm:pt>
    <dgm:pt modelId="{75795F10-1FF8-48FF-BD0F-B1AD0C14CB31}" type="pres">
      <dgm:prSet presAssocID="{5947F893-47D6-4268-A668-5703623AA320}" presName="rootComposite" presStyleCnt="0"/>
      <dgm:spPr/>
    </dgm:pt>
    <dgm:pt modelId="{99E77085-D8DD-49D1-A5A1-CE5A74521F97}" type="pres">
      <dgm:prSet presAssocID="{5947F893-47D6-4268-A668-5703623AA320}" presName="rootText" presStyleLbl="node2" presStyleIdx="0" presStyleCnt="2" custAng="0">
        <dgm:presLayoutVars>
          <dgm:chPref val="3"/>
        </dgm:presLayoutVars>
      </dgm:prSet>
      <dgm:spPr/>
    </dgm:pt>
    <dgm:pt modelId="{B7B94B8C-1978-4F02-A07F-91ABF696D3ED}" type="pres">
      <dgm:prSet presAssocID="{5947F893-47D6-4268-A668-5703623AA320}" presName="rootConnector" presStyleLbl="node2" presStyleIdx="0" presStyleCnt="2"/>
      <dgm:spPr/>
    </dgm:pt>
    <dgm:pt modelId="{D7ACB628-53CE-403D-8583-6340D32779E6}" type="pres">
      <dgm:prSet presAssocID="{5947F893-47D6-4268-A668-5703623AA320}" presName="hierChild4" presStyleCnt="0"/>
      <dgm:spPr/>
    </dgm:pt>
    <dgm:pt modelId="{FF4DB49B-E547-4017-A4E3-06CF318EE0B8}" type="pres">
      <dgm:prSet presAssocID="{5947F893-47D6-4268-A668-5703623AA320}" presName="hierChild5" presStyleCnt="0"/>
      <dgm:spPr/>
    </dgm:pt>
    <dgm:pt modelId="{6EC6B7D6-2ED2-455F-823A-7A53FC47D957}" type="pres">
      <dgm:prSet presAssocID="{02C5284B-45D2-4BB4-82DB-F297C08D1A91}" presName="Name64" presStyleLbl="parChTrans1D2" presStyleIdx="1" presStyleCnt="2"/>
      <dgm:spPr/>
    </dgm:pt>
    <dgm:pt modelId="{21440E96-2439-428D-82D4-7D2E5F9CCA18}" type="pres">
      <dgm:prSet presAssocID="{08DE02AE-1DAC-45E9-9C63-FE46C9B6C2F1}" presName="hierRoot2" presStyleCnt="0">
        <dgm:presLayoutVars>
          <dgm:hierBranch val="init"/>
        </dgm:presLayoutVars>
      </dgm:prSet>
      <dgm:spPr/>
    </dgm:pt>
    <dgm:pt modelId="{FBCC4D39-30F6-402A-90A5-C40993D16F8C}" type="pres">
      <dgm:prSet presAssocID="{08DE02AE-1DAC-45E9-9C63-FE46C9B6C2F1}" presName="rootComposite" presStyleCnt="0"/>
      <dgm:spPr/>
    </dgm:pt>
    <dgm:pt modelId="{10295D5D-AE77-44B7-A9E4-FEB60E94A53D}" type="pres">
      <dgm:prSet presAssocID="{08DE02AE-1DAC-45E9-9C63-FE46C9B6C2F1}" presName="rootText" presStyleLbl="node2" presStyleIdx="1" presStyleCnt="2">
        <dgm:presLayoutVars>
          <dgm:chPref val="3"/>
        </dgm:presLayoutVars>
      </dgm:prSet>
      <dgm:spPr/>
    </dgm:pt>
    <dgm:pt modelId="{F55B9237-2C5C-4EC5-90FD-086C81BCAC11}" type="pres">
      <dgm:prSet presAssocID="{08DE02AE-1DAC-45E9-9C63-FE46C9B6C2F1}" presName="rootConnector" presStyleLbl="node2" presStyleIdx="1" presStyleCnt="2"/>
      <dgm:spPr/>
    </dgm:pt>
    <dgm:pt modelId="{3CA46640-A837-4B81-910A-90CE1DC718DA}" type="pres">
      <dgm:prSet presAssocID="{08DE02AE-1DAC-45E9-9C63-FE46C9B6C2F1}" presName="hierChild4" presStyleCnt="0"/>
      <dgm:spPr/>
    </dgm:pt>
    <dgm:pt modelId="{DD5A2E23-1C4E-434B-889D-823AFF81B58F}" type="pres">
      <dgm:prSet presAssocID="{08DE02AE-1DAC-45E9-9C63-FE46C9B6C2F1}" presName="hierChild5" presStyleCnt="0"/>
      <dgm:spPr/>
    </dgm:pt>
    <dgm:pt modelId="{60593BC8-1CCF-471C-9D7B-E1ED6526957F}" type="pres">
      <dgm:prSet presAssocID="{3875AB56-5608-44C3-AD64-597415DF4960}" presName="hierChild3" presStyleCnt="0"/>
      <dgm:spPr/>
    </dgm:pt>
  </dgm:ptLst>
  <dgm:cxnLst>
    <dgm:cxn modelId="{2702A812-A726-4F05-A80B-4D1DF95B2952}" type="presOf" srcId="{5947F893-47D6-4268-A668-5703623AA320}" destId="{B7B94B8C-1978-4F02-A07F-91ABF696D3ED}" srcOrd="1" destOrd="0" presId="urn:microsoft.com/office/officeart/2009/3/layout/HorizontalOrganizationChart"/>
    <dgm:cxn modelId="{8007FF55-B939-4A85-B7FE-476976B7F7EF}" type="presOf" srcId="{5947F893-47D6-4268-A668-5703623AA320}" destId="{99E77085-D8DD-49D1-A5A1-CE5A74521F97}" srcOrd="0" destOrd="0" presId="urn:microsoft.com/office/officeart/2009/3/layout/HorizontalOrganizationChart"/>
    <dgm:cxn modelId="{E1B33480-5131-4143-827D-93F3A65C4135}" type="presOf" srcId="{08DE02AE-1DAC-45E9-9C63-FE46C9B6C2F1}" destId="{10295D5D-AE77-44B7-A9E4-FEB60E94A53D}" srcOrd="0" destOrd="0" presId="urn:microsoft.com/office/officeart/2009/3/layout/HorizontalOrganizationChart"/>
    <dgm:cxn modelId="{D53DD587-95E6-4039-B41C-84052EB3FE1E}" type="presOf" srcId="{08DE02AE-1DAC-45E9-9C63-FE46C9B6C2F1}" destId="{F55B9237-2C5C-4EC5-90FD-086C81BCAC11}" srcOrd="1" destOrd="0" presId="urn:microsoft.com/office/officeart/2009/3/layout/HorizontalOrganizationChart"/>
    <dgm:cxn modelId="{CFF9D58B-7BFA-49AC-8F92-C03DC0446928}" srcId="{3875AB56-5608-44C3-AD64-597415DF4960}" destId="{08DE02AE-1DAC-45E9-9C63-FE46C9B6C2F1}" srcOrd="1" destOrd="0" parTransId="{02C5284B-45D2-4BB4-82DB-F297C08D1A91}" sibTransId="{332984FD-547E-4EB7-988E-E86AD142D9A9}"/>
    <dgm:cxn modelId="{B49EBC93-476E-435D-A328-CF27C6634868}" type="presOf" srcId="{D8631384-E544-4820-A86D-50A70DE609EF}" destId="{27A8FCDF-F30B-4B69-8981-EAC1B8DA9451}" srcOrd="0" destOrd="0" presId="urn:microsoft.com/office/officeart/2009/3/layout/HorizontalOrganizationChart"/>
    <dgm:cxn modelId="{C9631C95-4A09-438B-B678-5A4831280D95}" type="presOf" srcId="{3875AB56-5608-44C3-AD64-597415DF4960}" destId="{4DA1C734-E0EF-46D7-81F1-FEFBD07BE237}" srcOrd="1" destOrd="0" presId="urn:microsoft.com/office/officeart/2009/3/layout/HorizontalOrganizationChart"/>
    <dgm:cxn modelId="{F3671B96-EDDC-46B1-9E8F-450FFB0AD86D}" type="presOf" srcId="{02C5284B-45D2-4BB4-82DB-F297C08D1A91}" destId="{6EC6B7D6-2ED2-455F-823A-7A53FC47D957}" srcOrd="0" destOrd="0" presId="urn:microsoft.com/office/officeart/2009/3/layout/HorizontalOrganizationChart"/>
    <dgm:cxn modelId="{450B9FA4-2FFB-4542-9DA2-77426E96FAF7}" srcId="{A2C93CF0-669A-476D-A4A9-09BA76A5EAF4}" destId="{3875AB56-5608-44C3-AD64-597415DF4960}" srcOrd="0" destOrd="0" parTransId="{72476CA9-985E-4CCB-A25B-8F22212222C8}" sibTransId="{CCA688D5-4C58-4133-AF85-3514EFAEFF08}"/>
    <dgm:cxn modelId="{B9D226C0-518D-44AB-864A-6BE93384AD9A}" srcId="{3875AB56-5608-44C3-AD64-597415DF4960}" destId="{5947F893-47D6-4268-A668-5703623AA320}" srcOrd="0" destOrd="0" parTransId="{D8631384-E544-4820-A86D-50A70DE609EF}" sibTransId="{B2190822-980A-431C-ACB0-494018FC8AC4}"/>
    <dgm:cxn modelId="{DECD89EE-25EE-41E6-8729-CBA7C26B1505}" type="presOf" srcId="{3875AB56-5608-44C3-AD64-597415DF4960}" destId="{47DA9EC3-5AD3-4E1E-B50B-6B35FE7999C9}" srcOrd="0" destOrd="0" presId="urn:microsoft.com/office/officeart/2009/3/layout/HorizontalOrganizationChart"/>
    <dgm:cxn modelId="{D724F2EF-A90D-47AD-89FF-6417B6838DF1}" type="presOf" srcId="{A2C93CF0-669A-476D-A4A9-09BA76A5EAF4}" destId="{D4D8AB70-DBF1-446E-96CC-71808C073E92}" srcOrd="0" destOrd="0" presId="urn:microsoft.com/office/officeart/2009/3/layout/HorizontalOrganizationChart"/>
    <dgm:cxn modelId="{CE0D6CB0-2B94-4792-99E8-21884986DA2A}" type="presParOf" srcId="{D4D8AB70-DBF1-446E-96CC-71808C073E92}" destId="{E530C6D1-1C50-4FB2-A873-753B9BB9BA77}" srcOrd="0" destOrd="0" presId="urn:microsoft.com/office/officeart/2009/3/layout/HorizontalOrganizationChart"/>
    <dgm:cxn modelId="{8F600E05-291A-43CB-88DE-A1DF4AF452CA}" type="presParOf" srcId="{E530C6D1-1C50-4FB2-A873-753B9BB9BA77}" destId="{EA2ED306-78B5-4E3A-9E72-B2154C0DFD3A}" srcOrd="0" destOrd="0" presId="urn:microsoft.com/office/officeart/2009/3/layout/HorizontalOrganizationChart"/>
    <dgm:cxn modelId="{E0ED7806-773D-45B4-B0E7-336FF542B1EB}" type="presParOf" srcId="{EA2ED306-78B5-4E3A-9E72-B2154C0DFD3A}" destId="{47DA9EC3-5AD3-4E1E-B50B-6B35FE7999C9}" srcOrd="0" destOrd="0" presId="urn:microsoft.com/office/officeart/2009/3/layout/HorizontalOrganizationChart"/>
    <dgm:cxn modelId="{8B3F1A32-B11A-4EF5-8E22-9BC2CBA60478}" type="presParOf" srcId="{EA2ED306-78B5-4E3A-9E72-B2154C0DFD3A}" destId="{4DA1C734-E0EF-46D7-81F1-FEFBD07BE237}" srcOrd="1" destOrd="0" presId="urn:microsoft.com/office/officeart/2009/3/layout/HorizontalOrganizationChart"/>
    <dgm:cxn modelId="{23CB0504-0AD2-4DF2-8A0C-9CFA0EB05FF5}" type="presParOf" srcId="{E530C6D1-1C50-4FB2-A873-753B9BB9BA77}" destId="{C94B5091-BA75-4E5E-B33E-D05157AFC94B}" srcOrd="1" destOrd="0" presId="urn:microsoft.com/office/officeart/2009/3/layout/HorizontalOrganizationChart"/>
    <dgm:cxn modelId="{07572CA1-26EC-4504-BBFB-F7368A44D834}" type="presParOf" srcId="{C94B5091-BA75-4E5E-B33E-D05157AFC94B}" destId="{27A8FCDF-F30B-4B69-8981-EAC1B8DA9451}" srcOrd="0" destOrd="0" presId="urn:microsoft.com/office/officeart/2009/3/layout/HorizontalOrganizationChart"/>
    <dgm:cxn modelId="{F60F1E70-9CA8-4996-A24F-C2BDCF03996F}" type="presParOf" srcId="{C94B5091-BA75-4E5E-B33E-D05157AFC94B}" destId="{51C20E2E-D9A3-4B8E-B5FF-74F3A0A1CE57}" srcOrd="1" destOrd="0" presId="urn:microsoft.com/office/officeart/2009/3/layout/HorizontalOrganizationChart"/>
    <dgm:cxn modelId="{EFA91A00-800B-460A-87EB-3E54AC6E61DD}" type="presParOf" srcId="{51C20E2E-D9A3-4B8E-B5FF-74F3A0A1CE57}" destId="{75795F10-1FF8-48FF-BD0F-B1AD0C14CB31}" srcOrd="0" destOrd="0" presId="urn:microsoft.com/office/officeart/2009/3/layout/HorizontalOrganizationChart"/>
    <dgm:cxn modelId="{940FC3B8-184F-44D3-B014-E31CD6E115F2}" type="presParOf" srcId="{75795F10-1FF8-48FF-BD0F-B1AD0C14CB31}" destId="{99E77085-D8DD-49D1-A5A1-CE5A74521F97}" srcOrd="0" destOrd="0" presId="urn:microsoft.com/office/officeart/2009/3/layout/HorizontalOrganizationChart"/>
    <dgm:cxn modelId="{E83702DC-C18F-4631-BAAC-95915EB16E50}" type="presParOf" srcId="{75795F10-1FF8-48FF-BD0F-B1AD0C14CB31}" destId="{B7B94B8C-1978-4F02-A07F-91ABF696D3ED}" srcOrd="1" destOrd="0" presId="urn:microsoft.com/office/officeart/2009/3/layout/HorizontalOrganizationChart"/>
    <dgm:cxn modelId="{7F0A2F1A-2108-43B9-91E9-7684A193B4C8}" type="presParOf" srcId="{51C20E2E-D9A3-4B8E-B5FF-74F3A0A1CE57}" destId="{D7ACB628-53CE-403D-8583-6340D32779E6}" srcOrd="1" destOrd="0" presId="urn:microsoft.com/office/officeart/2009/3/layout/HorizontalOrganizationChart"/>
    <dgm:cxn modelId="{DE15FBC8-0E46-418E-9829-0FFBFC9E8900}" type="presParOf" srcId="{51C20E2E-D9A3-4B8E-B5FF-74F3A0A1CE57}" destId="{FF4DB49B-E547-4017-A4E3-06CF318EE0B8}" srcOrd="2" destOrd="0" presId="urn:microsoft.com/office/officeart/2009/3/layout/HorizontalOrganizationChart"/>
    <dgm:cxn modelId="{C9166834-AC94-474F-A3AB-C070B7C29F43}" type="presParOf" srcId="{C94B5091-BA75-4E5E-B33E-D05157AFC94B}" destId="{6EC6B7D6-2ED2-455F-823A-7A53FC47D957}" srcOrd="2" destOrd="0" presId="urn:microsoft.com/office/officeart/2009/3/layout/HorizontalOrganizationChart"/>
    <dgm:cxn modelId="{BF669232-3454-455A-8FB5-FB7290B0F888}" type="presParOf" srcId="{C94B5091-BA75-4E5E-B33E-D05157AFC94B}" destId="{21440E96-2439-428D-82D4-7D2E5F9CCA18}" srcOrd="3" destOrd="0" presId="urn:microsoft.com/office/officeart/2009/3/layout/HorizontalOrganizationChart"/>
    <dgm:cxn modelId="{C385EEC9-335A-4CF7-9A4D-C669949DAB15}" type="presParOf" srcId="{21440E96-2439-428D-82D4-7D2E5F9CCA18}" destId="{FBCC4D39-30F6-402A-90A5-C40993D16F8C}" srcOrd="0" destOrd="0" presId="urn:microsoft.com/office/officeart/2009/3/layout/HorizontalOrganizationChart"/>
    <dgm:cxn modelId="{D8D07539-8FB7-4D83-A762-F61AD812A65B}" type="presParOf" srcId="{FBCC4D39-30F6-402A-90A5-C40993D16F8C}" destId="{10295D5D-AE77-44B7-A9E4-FEB60E94A53D}" srcOrd="0" destOrd="0" presId="urn:microsoft.com/office/officeart/2009/3/layout/HorizontalOrganizationChart"/>
    <dgm:cxn modelId="{9B44F43D-FBC2-4802-9149-ECFE697C4441}" type="presParOf" srcId="{FBCC4D39-30F6-402A-90A5-C40993D16F8C}" destId="{F55B9237-2C5C-4EC5-90FD-086C81BCAC11}" srcOrd="1" destOrd="0" presId="urn:microsoft.com/office/officeart/2009/3/layout/HorizontalOrganizationChart"/>
    <dgm:cxn modelId="{27605871-942E-47B7-9469-DEB3F4458048}" type="presParOf" srcId="{21440E96-2439-428D-82D4-7D2E5F9CCA18}" destId="{3CA46640-A837-4B81-910A-90CE1DC718DA}" srcOrd="1" destOrd="0" presId="urn:microsoft.com/office/officeart/2009/3/layout/HorizontalOrganizationChart"/>
    <dgm:cxn modelId="{45D1E343-C8DF-432D-B33B-1CD45F69A096}" type="presParOf" srcId="{21440E96-2439-428D-82D4-7D2E5F9CCA18}" destId="{DD5A2E23-1C4E-434B-889D-823AFF81B58F}" srcOrd="2" destOrd="0" presId="urn:microsoft.com/office/officeart/2009/3/layout/HorizontalOrganizationChart"/>
    <dgm:cxn modelId="{A13C1FE8-5797-45C9-8101-C40CBF1A59A8}" type="presParOf" srcId="{E530C6D1-1C50-4FB2-A873-753B9BB9BA77}" destId="{60593BC8-1CCF-471C-9D7B-E1ED652695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A6119-7B74-4071-98E0-A2A102A3283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A8BE7986-5482-43F5-81BC-FDCA5ADE38B1}">
      <dgm:prSet phldrT="[Κείμενο]" phldr="1"/>
      <dgm:spPr/>
      <dgm:t>
        <a:bodyPr/>
        <a:lstStyle/>
        <a:p>
          <a:endParaRPr lang="el-GR" dirty="0"/>
        </a:p>
      </dgm:t>
    </dgm:pt>
    <dgm:pt modelId="{BC1D67F4-5702-4FB5-A0B8-F78DA4221BD0}" type="parTrans" cxnId="{ABE6C048-F85E-4AB9-9D22-44AFC9516B50}">
      <dgm:prSet/>
      <dgm:spPr/>
      <dgm:t>
        <a:bodyPr/>
        <a:lstStyle/>
        <a:p>
          <a:endParaRPr lang="el-GR"/>
        </a:p>
      </dgm:t>
    </dgm:pt>
    <dgm:pt modelId="{09B4ED96-50B9-4879-9CF1-3A68388D5024}" type="sibTrans" cxnId="{ABE6C048-F85E-4AB9-9D22-44AFC9516B50}">
      <dgm:prSet/>
      <dgm:spPr/>
      <dgm:t>
        <a:bodyPr/>
        <a:lstStyle/>
        <a:p>
          <a:endParaRPr lang="el-GR"/>
        </a:p>
      </dgm:t>
    </dgm:pt>
    <dgm:pt modelId="{C49B3B78-7D2C-4981-AD0F-28C24DF7866E}">
      <dgm:prSet custT="1"/>
      <dgm:spPr>
        <a:solidFill>
          <a:srgbClr val="00B050"/>
        </a:solidFill>
      </dgm:spPr>
      <dgm:t>
        <a:bodyPr/>
        <a:lstStyle/>
        <a:p>
          <a:r>
            <a:rPr lang="el-GR" sz="1800" b="1" dirty="0">
              <a:effectLst/>
              <a:latin typeface="+mj-lt"/>
              <a:ea typeface="Times New Roman" panose="02020603050405020304" pitchFamily="18" charset="0"/>
            </a:rPr>
            <a:t>ΑΔΙΑΛΥΤΕΣ</a:t>
          </a:r>
        </a:p>
      </dgm:t>
    </dgm:pt>
    <dgm:pt modelId="{8AED3998-9661-4D56-8528-110C0EFC98DF}" type="parTrans" cxnId="{96A8B22B-968B-4A2A-BB32-703EE17547E1}">
      <dgm:prSet/>
      <dgm:spPr/>
      <dgm:t>
        <a:bodyPr/>
        <a:lstStyle/>
        <a:p>
          <a:endParaRPr lang="el-GR"/>
        </a:p>
      </dgm:t>
    </dgm:pt>
    <dgm:pt modelId="{1BF7C583-FF2D-4B47-B045-4C3407FEC081}" type="sibTrans" cxnId="{96A8B22B-968B-4A2A-BB32-703EE17547E1}">
      <dgm:prSet/>
      <dgm:spPr/>
      <dgm:t>
        <a:bodyPr/>
        <a:lstStyle/>
        <a:p>
          <a:endParaRPr lang="el-GR"/>
        </a:p>
      </dgm:t>
    </dgm:pt>
    <dgm:pt modelId="{C87163DB-80BF-4AF5-8158-382811298422}" type="asst">
      <dgm:prSet phldrT="[Κείμενο]">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75000"/>
          </a:schemeClr>
        </a:solidFill>
      </dgm:spPr>
      <dgm:t>
        <a:bodyPr/>
        <a:lstStyle/>
        <a:p>
          <a:r>
            <a:rPr lang="el-GR" dirty="0"/>
            <a:t>Δεν διαλύονται στο νερό και βοηθούν</a:t>
          </a:r>
        </a:p>
      </dgm:t>
    </dgm:pt>
    <dgm:pt modelId="{62AE85D2-4779-4C9C-BAD2-055DB9B97A80}" type="sibTrans" cxnId="{823B9D3C-A8BE-43FA-99B8-EC906B8368AB}">
      <dgm:prSet/>
      <dgm:spPr/>
      <dgm:t>
        <a:bodyPr/>
        <a:lstStyle/>
        <a:p>
          <a:endParaRPr lang="el-GR"/>
        </a:p>
      </dgm:t>
    </dgm:pt>
    <dgm:pt modelId="{7DC8A81B-7536-4077-A6DC-0C865BD35B5E}" type="parTrans" cxnId="{823B9D3C-A8BE-43FA-99B8-EC906B8368AB}">
      <dgm:prSet/>
      <dgm:spPr/>
      <dgm:t>
        <a:bodyPr/>
        <a:lstStyle/>
        <a:p>
          <a:endParaRPr lang="el-GR"/>
        </a:p>
      </dgm:t>
    </dgm:pt>
    <dgm:pt modelId="{A25FC9DB-EBC0-4BE1-B3FF-2C9D6F074F56}">
      <dgm:prSet/>
      <dgm:spPr>
        <a:solidFill>
          <a:schemeClr val="accent2">
            <a:lumMod val="75000"/>
          </a:schemeClr>
        </a:solidFill>
      </dgm:spPr>
      <dgm:t>
        <a:bodyPr/>
        <a:lstStyle/>
        <a:p>
          <a:r>
            <a:rPr lang="el-GR" dirty="0"/>
            <a:t>στην </a:t>
          </a:r>
          <a:r>
            <a:rPr lang="el-GR" b="1" dirty="0"/>
            <a:t>καλή λειτουργία του εντέρου</a:t>
          </a:r>
          <a:r>
            <a:rPr lang="el-GR" dirty="0"/>
            <a:t> </a:t>
          </a:r>
        </a:p>
      </dgm:t>
    </dgm:pt>
    <dgm:pt modelId="{6EB88CA7-DEF7-43AD-87D4-9FA0F4402219}" type="parTrans" cxnId="{CBCCCBE5-DF22-4FFD-9200-A498EE893459}">
      <dgm:prSet/>
      <dgm:spPr/>
      <dgm:t>
        <a:bodyPr/>
        <a:lstStyle/>
        <a:p>
          <a:endParaRPr lang="el-GR"/>
        </a:p>
      </dgm:t>
    </dgm:pt>
    <dgm:pt modelId="{44D53E98-6A56-4BD9-AF2B-553417541492}" type="sibTrans" cxnId="{CBCCCBE5-DF22-4FFD-9200-A498EE893459}">
      <dgm:prSet/>
      <dgm:spPr/>
      <dgm:t>
        <a:bodyPr/>
        <a:lstStyle/>
        <a:p>
          <a:endParaRPr lang="el-GR"/>
        </a:p>
      </dgm:t>
    </dgm:pt>
    <dgm:pt modelId="{2AD02212-97B8-49C5-8080-49F2507240F4}">
      <dgm:prSet/>
      <dgm:spPr>
        <a:solidFill>
          <a:schemeClr val="accent2">
            <a:lumMod val="75000"/>
          </a:schemeClr>
        </a:solidFill>
      </dgm:spPr>
      <dgm:t>
        <a:bodyPr/>
        <a:lstStyle/>
        <a:p>
          <a:r>
            <a:rPr lang="el-GR" dirty="0"/>
            <a:t>στην </a:t>
          </a:r>
          <a:r>
            <a:rPr lang="el-GR" b="1" dirty="0"/>
            <a:t>πρόληψη της δυσκοιλιότητας</a:t>
          </a:r>
          <a:endParaRPr lang="el-GR" dirty="0"/>
        </a:p>
      </dgm:t>
    </dgm:pt>
    <dgm:pt modelId="{B6837E15-8B60-4B92-A7B1-E04CA415F43F}" type="parTrans" cxnId="{962E731E-B57E-42EB-B68C-ECD5F9C0C69E}">
      <dgm:prSet/>
      <dgm:spPr/>
      <dgm:t>
        <a:bodyPr/>
        <a:lstStyle/>
        <a:p>
          <a:endParaRPr lang="el-GR"/>
        </a:p>
      </dgm:t>
    </dgm:pt>
    <dgm:pt modelId="{41375171-D4AA-4DB0-B2DA-924281A8E416}" type="sibTrans" cxnId="{962E731E-B57E-42EB-B68C-ECD5F9C0C69E}">
      <dgm:prSet/>
      <dgm:spPr/>
      <dgm:t>
        <a:bodyPr/>
        <a:lstStyle/>
        <a:p>
          <a:endParaRPr lang="el-GR"/>
        </a:p>
      </dgm:t>
    </dgm:pt>
    <dgm:pt modelId="{F72AF1CB-200C-42A2-9043-504855A6A6C8}" type="pres">
      <dgm:prSet presAssocID="{3CCA6119-7B74-4071-98E0-A2A102A3283B}" presName="hierChild1" presStyleCnt="0">
        <dgm:presLayoutVars>
          <dgm:orgChart val="1"/>
          <dgm:chPref val="1"/>
          <dgm:dir/>
          <dgm:animOne val="branch"/>
          <dgm:animLvl val="lvl"/>
          <dgm:resizeHandles/>
        </dgm:presLayoutVars>
      </dgm:prSet>
      <dgm:spPr/>
    </dgm:pt>
    <dgm:pt modelId="{33005416-58C7-4D0B-875B-5366729ECB5B}" type="pres">
      <dgm:prSet presAssocID="{A8BE7986-5482-43F5-81BC-FDCA5ADE38B1}" presName="hierRoot1" presStyleCnt="0">
        <dgm:presLayoutVars>
          <dgm:hierBranch val="init"/>
        </dgm:presLayoutVars>
      </dgm:prSet>
      <dgm:spPr/>
    </dgm:pt>
    <dgm:pt modelId="{87068AB5-79AE-427B-AE49-1CD4D7EFBB6F}" type="pres">
      <dgm:prSet presAssocID="{A8BE7986-5482-43F5-81BC-FDCA5ADE38B1}" presName="rootComposite1" presStyleCnt="0"/>
      <dgm:spPr/>
    </dgm:pt>
    <dgm:pt modelId="{B885E4EA-1F2E-4656-A47D-CA11DC6567D2}" type="pres">
      <dgm:prSet presAssocID="{A8BE7986-5482-43F5-81BC-FDCA5ADE38B1}" presName="rootText1" presStyleLbl="node0" presStyleIdx="0" presStyleCnt="2">
        <dgm:presLayoutVars>
          <dgm:chPref val="3"/>
        </dgm:presLayoutVars>
      </dgm:prSet>
      <dgm:spPr/>
    </dgm:pt>
    <dgm:pt modelId="{260791D8-D2F1-4831-932C-C264EF83EEC8}" type="pres">
      <dgm:prSet presAssocID="{A8BE7986-5482-43F5-81BC-FDCA5ADE38B1}" presName="rootConnector1" presStyleLbl="node1" presStyleIdx="0" presStyleCnt="0"/>
      <dgm:spPr/>
    </dgm:pt>
    <dgm:pt modelId="{B26BEE68-D0D5-4086-B1A5-5BF4BEFD3891}" type="pres">
      <dgm:prSet presAssocID="{A8BE7986-5482-43F5-81BC-FDCA5ADE38B1}" presName="hierChild2" presStyleCnt="0"/>
      <dgm:spPr/>
    </dgm:pt>
    <dgm:pt modelId="{A54778F7-83A7-4C76-BBA2-3A609F73A87F}" type="pres">
      <dgm:prSet presAssocID="{6EB88CA7-DEF7-43AD-87D4-9FA0F4402219}" presName="Name64" presStyleLbl="parChTrans1D2" presStyleIdx="0" presStyleCnt="3"/>
      <dgm:spPr/>
    </dgm:pt>
    <dgm:pt modelId="{253F389F-58E5-44F1-BC4C-BCFDAA7CD793}" type="pres">
      <dgm:prSet presAssocID="{A25FC9DB-EBC0-4BE1-B3FF-2C9D6F074F56}" presName="hierRoot2" presStyleCnt="0">
        <dgm:presLayoutVars>
          <dgm:hierBranch val="init"/>
        </dgm:presLayoutVars>
      </dgm:prSet>
      <dgm:spPr/>
    </dgm:pt>
    <dgm:pt modelId="{C744FFFE-2B75-4ED2-9D45-D20C1ACDFD9E}" type="pres">
      <dgm:prSet presAssocID="{A25FC9DB-EBC0-4BE1-B3FF-2C9D6F074F56}" presName="rootComposite" presStyleCnt="0"/>
      <dgm:spPr/>
    </dgm:pt>
    <dgm:pt modelId="{F7789E17-48D0-4232-8221-B98497A106A5}" type="pres">
      <dgm:prSet presAssocID="{A25FC9DB-EBC0-4BE1-B3FF-2C9D6F074F56}" presName="rootText" presStyleLbl="node2" presStyleIdx="0" presStyleCnt="2">
        <dgm:presLayoutVars>
          <dgm:chPref val="3"/>
        </dgm:presLayoutVars>
      </dgm:prSet>
      <dgm:spPr/>
    </dgm:pt>
    <dgm:pt modelId="{9B8471A6-7CAC-4606-B239-83ED76D0EACD}" type="pres">
      <dgm:prSet presAssocID="{A25FC9DB-EBC0-4BE1-B3FF-2C9D6F074F56}" presName="rootConnector" presStyleLbl="node2" presStyleIdx="0" presStyleCnt="2"/>
      <dgm:spPr/>
    </dgm:pt>
    <dgm:pt modelId="{CBFA3524-994F-4C92-989E-6A4E50B80153}" type="pres">
      <dgm:prSet presAssocID="{A25FC9DB-EBC0-4BE1-B3FF-2C9D6F074F56}" presName="hierChild4" presStyleCnt="0"/>
      <dgm:spPr/>
    </dgm:pt>
    <dgm:pt modelId="{0E72C48F-7DA6-4D60-80D3-F189245451E9}" type="pres">
      <dgm:prSet presAssocID="{A25FC9DB-EBC0-4BE1-B3FF-2C9D6F074F56}" presName="hierChild5" presStyleCnt="0"/>
      <dgm:spPr/>
    </dgm:pt>
    <dgm:pt modelId="{B507C9E2-E296-4A8C-8D22-1676BACB1C87}" type="pres">
      <dgm:prSet presAssocID="{B6837E15-8B60-4B92-A7B1-E04CA415F43F}" presName="Name64" presStyleLbl="parChTrans1D2" presStyleIdx="1" presStyleCnt="3"/>
      <dgm:spPr/>
    </dgm:pt>
    <dgm:pt modelId="{48538848-96C0-44A2-A834-51FF9B2C8EB0}" type="pres">
      <dgm:prSet presAssocID="{2AD02212-97B8-49C5-8080-49F2507240F4}" presName="hierRoot2" presStyleCnt="0">
        <dgm:presLayoutVars>
          <dgm:hierBranch val="init"/>
        </dgm:presLayoutVars>
      </dgm:prSet>
      <dgm:spPr/>
    </dgm:pt>
    <dgm:pt modelId="{273E5B02-CFAF-4A13-AC07-344BFF3DE17B}" type="pres">
      <dgm:prSet presAssocID="{2AD02212-97B8-49C5-8080-49F2507240F4}" presName="rootComposite" presStyleCnt="0"/>
      <dgm:spPr/>
    </dgm:pt>
    <dgm:pt modelId="{2023521E-C109-4A8D-84E7-714930206C90}" type="pres">
      <dgm:prSet presAssocID="{2AD02212-97B8-49C5-8080-49F2507240F4}" presName="rootText" presStyleLbl="node2" presStyleIdx="1" presStyleCnt="2">
        <dgm:presLayoutVars>
          <dgm:chPref val="3"/>
        </dgm:presLayoutVars>
      </dgm:prSet>
      <dgm:spPr/>
    </dgm:pt>
    <dgm:pt modelId="{8F8C0715-576E-44C1-A1F7-13E2DB21A043}" type="pres">
      <dgm:prSet presAssocID="{2AD02212-97B8-49C5-8080-49F2507240F4}" presName="rootConnector" presStyleLbl="node2" presStyleIdx="1" presStyleCnt="2"/>
      <dgm:spPr/>
    </dgm:pt>
    <dgm:pt modelId="{C5F49B1C-0D10-4B9A-B4C7-067C6EB96D1B}" type="pres">
      <dgm:prSet presAssocID="{2AD02212-97B8-49C5-8080-49F2507240F4}" presName="hierChild4" presStyleCnt="0"/>
      <dgm:spPr/>
    </dgm:pt>
    <dgm:pt modelId="{CD3C2EA2-FB0C-4DC7-BF2E-BA907B1A8B57}" type="pres">
      <dgm:prSet presAssocID="{2AD02212-97B8-49C5-8080-49F2507240F4}" presName="hierChild5" presStyleCnt="0"/>
      <dgm:spPr/>
    </dgm:pt>
    <dgm:pt modelId="{1A73BE68-35BF-4C8C-8C08-C8C13B898951}" type="pres">
      <dgm:prSet presAssocID="{A8BE7986-5482-43F5-81BC-FDCA5ADE38B1}" presName="hierChild3" presStyleCnt="0"/>
      <dgm:spPr/>
    </dgm:pt>
    <dgm:pt modelId="{BC96B3AC-26D1-4FEA-BD97-0CF4D3379CC4}" type="pres">
      <dgm:prSet presAssocID="{7DC8A81B-7536-4077-A6DC-0C865BD35B5E}" presName="Name115" presStyleLbl="parChTrans1D2" presStyleIdx="2" presStyleCnt="3"/>
      <dgm:spPr/>
    </dgm:pt>
    <dgm:pt modelId="{EEAF0030-22B1-4B63-BC8B-8AFAD0D0CDA1}" type="pres">
      <dgm:prSet presAssocID="{C87163DB-80BF-4AF5-8158-382811298422}" presName="hierRoot3" presStyleCnt="0">
        <dgm:presLayoutVars>
          <dgm:hierBranch val="init"/>
        </dgm:presLayoutVars>
      </dgm:prSet>
      <dgm:spPr/>
    </dgm:pt>
    <dgm:pt modelId="{CCD9BAE0-7281-4383-903E-95EFA19BEBCF}" type="pres">
      <dgm:prSet presAssocID="{C87163DB-80BF-4AF5-8158-382811298422}" presName="rootComposite3" presStyleCnt="0"/>
      <dgm:spPr/>
    </dgm:pt>
    <dgm:pt modelId="{8386AF8F-F3CC-48A0-ABE3-9776A6011BCD}" type="pres">
      <dgm:prSet presAssocID="{C87163DB-80BF-4AF5-8158-382811298422}" presName="rootText3" presStyleLbl="asst1" presStyleIdx="0" presStyleCnt="1">
        <dgm:presLayoutVars>
          <dgm:chPref val="3"/>
        </dgm:presLayoutVars>
      </dgm:prSet>
      <dgm:spPr/>
    </dgm:pt>
    <dgm:pt modelId="{F4F7FBE0-72F8-40D8-A834-280480413DE9}" type="pres">
      <dgm:prSet presAssocID="{C87163DB-80BF-4AF5-8158-382811298422}" presName="rootConnector3" presStyleLbl="asst1" presStyleIdx="0" presStyleCnt="1"/>
      <dgm:spPr/>
    </dgm:pt>
    <dgm:pt modelId="{B33D85F8-7D39-47AD-A5CD-57964F370C7F}" type="pres">
      <dgm:prSet presAssocID="{C87163DB-80BF-4AF5-8158-382811298422}" presName="hierChild6" presStyleCnt="0"/>
      <dgm:spPr/>
    </dgm:pt>
    <dgm:pt modelId="{2CE59306-55E4-4DCC-8F62-A8EE19EA4CF2}" type="pres">
      <dgm:prSet presAssocID="{C87163DB-80BF-4AF5-8158-382811298422}" presName="hierChild7" presStyleCnt="0"/>
      <dgm:spPr/>
    </dgm:pt>
    <dgm:pt modelId="{7B6D4709-4A9C-4705-A609-2085E314ED23}" type="pres">
      <dgm:prSet presAssocID="{C49B3B78-7D2C-4981-AD0F-28C24DF7866E}" presName="hierRoot1" presStyleCnt="0">
        <dgm:presLayoutVars>
          <dgm:hierBranch val="init"/>
        </dgm:presLayoutVars>
      </dgm:prSet>
      <dgm:spPr/>
    </dgm:pt>
    <dgm:pt modelId="{114B1495-D0C1-40AB-94E2-0941E9EA2877}" type="pres">
      <dgm:prSet presAssocID="{C49B3B78-7D2C-4981-AD0F-28C24DF7866E}" presName="rootComposite1" presStyleCnt="0"/>
      <dgm:spPr/>
    </dgm:pt>
    <dgm:pt modelId="{B04C617B-8A32-4E9D-B026-E33317501091}" type="pres">
      <dgm:prSet presAssocID="{C49B3B78-7D2C-4981-AD0F-28C24DF7866E}" presName="rootText1" presStyleLbl="node0" presStyleIdx="1" presStyleCnt="2" custLinFactY="-42487" custLinFactNeighborX="-135" custLinFactNeighborY="-100000">
        <dgm:presLayoutVars>
          <dgm:chPref val="3"/>
        </dgm:presLayoutVars>
      </dgm:prSet>
      <dgm:spPr/>
    </dgm:pt>
    <dgm:pt modelId="{0E139F5D-4BA3-4B74-8E73-47382651E5D6}" type="pres">
      <dgm:prSet presAssocID="{C49B3B78-7D2C-4981-AD0F-28C24DF7866E}" presName="rootConnector1" presStyleLbl="node1" presStyleIdx="0" presStyleCnt="0"/>
      <dgm:spPr/>
    </dgm:pt>
    <dgm:pt modelId="{2926D6B5-F6AE-4992-A453-61E69A2B06E4}" type="pres">
      <dgm:prSet presAssocID="{C49B3B78-7D2C-4981-AD0F-28C24DF7866E}" presName="hierChild2" presStyleCnt="0"/>
      <dgm:spPr/>
    </dgm:pt>
    <dgm:pt modelId="{7DF205CD-DC80-4015-B2B8-9464A9FA15A8}" type="pres">
      <dgm:prSet presAssocID="{C49B3B78-7D2C-4981-AD0F-28C24DF7866E}" presName="hierChild3" presStyleCnt="0"/>
      <dgm:spPr/>
    </dgm:pt>
  </dgm:ptLst>
  <dgm:cxnLst>
    <dgm:cxn modelId="{962E731E-B57E-42EB-B68C-ECD5F9C0C69E}" srcId="{A8BE7986-5482-43F5-81BC-FDCA5ADE38B1}" destId="{2AD02212-97B8-49C5-8080-49F2507240F4}" srcOrd="2" destOrd="0" parTransId="{B6837E15-8B60-4B92-A7B1-E04CA415F43F}" sibTransId="{41375171-D4AA-4DB0-B2DA-924281A8E416}"/>
    <dgm:cxn modelId="{96A8B22B-968B-4A2A-BB32-703EE17547E1}" srcId="{3CCA6119-7B74-4071-98E0-A2A102A3283B}" destId="{C49B3B78-7D2C-4981-AD0F-28C24DF7866E}" srcOrd="1" destOrd="0" parTransId="{8AED3998-9661-4D56-8528-110C0EFC98DF}" sibTransId="{1BF7C583-FF2D-4B47-B045-4C3407FEC081}"/>
    <dgm:cxn modelId="{FDB78433-9440-454B-A10B-06818B3D34A6}" type="presOf" srcId="{2AD02212-97B8-49C5-8080-49F2507240F4}" destId="{8F8C0715-576E-44C1-A1F7-13E2DB21A043}" srcOrd="1" destOrd="0" presId="urn:microsoft.com/office/officeart/2009/3/layout/HorizontalOrganizationChart"/>
    <dgm:cxn modelId="{823B9D3C-A8BE-43FA-99B8-EC906B8368AB}" srcId="{A8BE7986-5482-43F5-81BC-FDCA5ADE38B1}" destId="{C87163DB-80BF-4AF5-8158-382811298422}" srcOrd="0" destOrd="0" parTransId="{7DC8A81B-7536-4077-A6DC-0C865BD35B5E}" sibTransId="{62AE85D2-4779-4C9C-BAD2-055DB9B97A80}"/>
    <dgm:cxn modelId="{ABE6C048-F85E-4AB9-9D22-44AFC9516B50}" srcId="{3CCA6119-7B74-4071-98E0-A2A102A3283B}" destId="{A8BE7986-5482-43F5-81BC-FDCA5ADE38B1}" srcOrd="0" destOrd="0" parTransId="{BC1D67F4-5702-4FB5-A0B8-F78DA4221BD0}" sibTransId="{09B4ED96-50B9-4879-9CF1-3A68388D5024}"/>
    <dgm:cxn modelId="{B17DD36D-8B16-4BE1-AFBB-DF063575C64E}" type="presOf" srcId="{A25FC9DB-EBC0-4BE1-B3FF-2C9D6F074F56}" destId="{9B8471A6-7CAC-4606-B239-83ED76D0EACD}" srcOrd="1" destOrd="0" presId="urn:microsoft.com/office/officeart/2009/3/layout/HorizontalOrganizationChart"/>
    <dgm:cxn modelId="{9E3E2B9C-C8DD-4A0C-9FF8-B98D5AFE8A2F}" type="presOf" srcId="{B6837E15-8B60-4B92-A7B1-E04CA415F43F}" destId="{B507C9E2-E296-4A8C-8D22-1676BACB1C87}" srcOrd="0" destOrd="0" presId="urn:microsoft.com/office/officeart/2009/3/layout/HorizontalOrganizationChart"/>
    <dgm:cxn modelId="{5A24C2A1-EB75-449D-8830-9D9CEE2D94F8}" type="presOf" srcId="{7DC8A81B-7536-4077-A6DC-0C865BD35B5E}" destId="{BC96B3AC-26D1-4FEA-BD97-0CF4D3379CC4}" srcOrd="0" destOrd="0" presId="urn:microsoft.com/office/officeart/2009/3/layout/HorizontalOrganizationChart"/>
    <dgm:cxn modelId="{D466C1A8-E633-4A8C-B0E1-69E12D9BAB95}" type="presOf" srcId="{2AD02212-97B8-49C5-8080-49F2507240F4}" destId="{2023521E-C109-4A8D-84E7-714930206C90}" srcOrd="0" destOrd="0" presId="urn:microsoft.com/office/officeart/2009/3/layout/HorizontalOrganizationChart"/>
    <dgm:cxn modelId="{8C8CBFAB-1F62-4F0D-B084-23DF061AC4CA}" type="presOf" srcId="{C87163DB-80BF-4AF5-8158-382811298422}" destId="{8386AF8F-F3CC-48A0-ABE3-9776A6011BCD}" srcOrd="0" destOrd="0" presId="urn:microsoft.com/office/officeart/2009/3/layout/HorizontalOrganizationChart"/>
    <dgm:cxn modelId="{FD608AC3-4383-4143-8301-6D6F4D0AF2E7}" type="presOf" srcId="{A8BE7986-5482-43F5-81BC-FDCA5ADE38B1}" destId="{B885E4EA-1F2E-4656-A47D-CA11DC6567D2}" srcOrd="0" destOrd="0" presId="urn:microsoft.com/office/officeart/2009/3/layout/HorizontalOrganizationChart"/>
    <dgm:cxn modelId="{3124D5C4-003B-478A-B46E-F1CFCACB0773}" type="presOf" srcId="{A8BE7986-5482-43F5-81BC-FDCA5ADE38B1}" destId="{260791D8-D2F1-4831-932C-C264EF83EEC8}" srcOrd="1" destOrd="0" presId="urn:microsoft.com/office/officeart/2009/3/layout/HorizontalOrganizationChart"/>
    <dgm:cxn modelId="{061AD9D1-A6D3-4706-8EC0-1CB1B02A3AAA}" type="presOf" srcId="{C49B3B78-7D2C-4981-AD0F-28C24DF7866E}" destId="{0E139F5D-4BA3-4B74-8E73-47382651E5D6}" srcOrd="1" destOrd="0" presId="urn:microsoft.com/office/officeart/2009/3/layout/HorizontalOrganizationChart"/>
    <dgm:cxn modelId="{6F1DA6D2-C99B-4030-BC2F-9CA6F87C8CE2}" type="presOf" srcId="{C49B3B78-7D2C-4981-AD0F-28C24DF7866E}" destId="{B04C617B-8A32-4E9D-B026-E33317501091}" srcOrd="0" destOrd="0" presId="urn:microsoft.com/office/officeart/2009/3/layout/HorizontalOrganizationChart"/>
    <dgm:cxn modelId="{0CD6ACD2-0A47-4F83-8541-0D7989982387}" type="presOf" srcId="{C87163DB-80BF-4AF5-8158-382811298422}" destId="{F4F7FBE0-72F8-40D8-A834-280480413DE9}" srcOrd="1" destOrd="0" presId="urn:microsoft.com/office/officeart/2009/3/layout/HorizontalOrganizationChart"/>
    <dgm:cxn modelId="{E44B69DA-B4E2-480D-A247-135331859DFE}" type="presOf" srcId="{A25FC9DB-EBC0-4BE1-B3FF-2C9D6F074F56}" destId="{F7789E17-48D0-4232-8221-B98497A106A5}" srcOrd="0" destOrd="0" presId="urn:microsoft.com/office/officeart/2009/3/layout/HorizontalOrganizationChart"/>
    <dgm:cxn modelId="{6062DEDB-3F0D-431C-8D22-30B22E2907A4}" type="presOf" srcId="{3CCA6119-7B74-4071-98E0-A2A102A3283B}" destId="{F72AF1CB-200C-42A2-9043-504855A6A6C8}" srcOrd="0" destOrd="0" presId="urn:microsoft.com/office/officeart/2009/3/layout/HorizontalOrganizationChart"/>
    <dgm:cxn modelId="{CBCCCBE5-DF22-4FFD-9200-A498EE893459}" srcId="{A8BE7986-5482-43F5-81BC-FDCA5ADE38B1}" destId="{A25FC9DB-EBC0-4BE1-B3FF-2C9D6F074F56}" srcOrd="1" destOrd="0" parTransId="{6EB88CA7-DEF7-43AD-87D4-9FA0F4402219}" sibTransId="{44D53E98-6A56-4BD9-AF2B-553417541492}"/>
    <dgm:cxn modelId="{C074E0F1-60FE-4211-B1B2-E23D9DF5D58F}" type="presOf" srcId="{6EB88CA7-DEF7-43AD-87D4-9FA0F4402219}" destId="{A54778F7-83A7-4C76-BBA2-3A609F73A87F}" srcOrd="0" destOrd="0" presId="urn:microsoft.com/office/officeart/2009/3/layout/HorizontalOrganizationChart"/>
    <dgm:cxn modelId="{46047329-9800-4C7E-A9A5-41B526756D05}" type="presParOf" srcId="{F72AF1CB-200C-42A2-9043-504855A6A6C8}" destId="{33005416-58C7-4D0B-875B-5366729ECB5B}" srcOrd="0" destOrd="0" presId="urn:microsoft.com/office/officeart/2009/3/layout/HorizontalOrganizationChart"/>
    <dgm:cxn modelId="{CFA56B3E-847E-4CC1-8EF8-1ECC5B15F5DC}" type="presParOf" srcId="{33005416-58C7-4D0B-875B-5366729ECB5B}" destId="{87068AB5-79AE-427B-AE49-1CD4D7EFBB6F}" srcOrd="0" destOrd="0" presId="urn:microsoft.com/office/officeart/2009/3/layout/HorizontalOrganizationChart"/>
    <dgm:cxn modelId="{70A52B7B-A580-471C-A893-BCE411DF66B9}" type="presParOf" srcId="{87068AB5-79AE-427B-AE49-1CD4D7EFBB6F}" destId="{B885E4EA-1F2E-4656-A47D-CA11DC6567D2}" srcOrd="0" destOrd="0" presId="urn:microsoft.com/office/officeart/2009/3/layout/HorizontalOrganizationChart"/>
    <dgm:cxn modelId="{71BDF6FD-5183-4A40-85F6-921B2E0B1A01}" type="presParOf" srcId="{87068AB5-79AE-427B-AE49-1CD4D7EFBB6F}" destId="{260791D8-D2F1-4831-932C-C264EF83EEC8}" srcOrd="1" destOrd="0" presId="urn:microsoft.com/office/officeart/2009/3/layout/HorizontalOrganizationChart"/>
    <dgm:cxn modelId="{65879DB9-D31F-48B6-BDA4-BE7839513D8C}" type="presParOf" srcId="{33005416-58C7-4D0B-875B-5366729ECB5B}" destId="{B26BEE68-D0D5-4086-B1A5-5BF4BEFD3891}" srcOrd="1" destOrd="0" presId="urn:microsoft.com/office/officeart/2009/3/layout/HorizontalOrganizationChart"/>
    <dgm:cxn modelId="{75AE38C2-7363-4193-ABEE-9878EFFCC544}" type="presParOf" srcId="{B26BEE68-D0D5-4086-B1A5-5BF4BEFD3891}" destId="{A54778F7-83A7-4C76-BBA2-3A609F73A87F}" srcOrd="0" destOrd="0" presId="urn:microsoft.com/office/officeart/2009/3/layout/HorizontalOrganizationChart"/>
    <dgm:cxn modelId="{3A70BCE7-655E-44BA-8321-5FCC6A23D34C}" type="presParOf" srcId="{B26BEE68-D0D5-4086-B1A5-5BF4BEFD3891}" destId="{253F389F-58E5-44F1-BC4C-BCFDAA7CD793}" srcOrd="1" destOrd="0" presId="urn:microsoft.com/office/officeart/2009/3/layout/HorizontalOrganizationChart"/>
    <dgm:cxn modelId="{B2CD5741-B323-4CA5-8164-09CE76BC2BF8}" type="presParOf" srcId="{253F389F-58E5-44F1-BC4C-BCFDAA7CD793}" destId="{C744FFFE-2B75-4ED2-9D45-D20C1ACDFD9E}" srcOrd="0" destOrd="0" presId="urn:microsoft.com/office/officeart/2009/3/layout/HorizontalOrganizationChart"/>
    <dgm:cxn modelId="{0AD04C2A-4B94-43E5-9459-88AEB1374B6F}" type="presParOf" srcId="{C744FFFE-2B75-4ED2-9D45-D20C1ACDFD9E}" destId="{F7789E17-48D0-4232-8221-B98497A106A5}" srcOrd="0" destOrd="0" presId="urn:microsoft.com/office/officeart/2009/3/layout/HorizontalOrganizationChart"/>
    <dgm:cxn modelId="{A99637BC-8831-49A4-8B0A-7A7DAB157255}" type="presParOf" srcId="{C744FFFE-2B75-4ED2-9D45-D20C1ACDFD9E}" destId="{9B8471A6-7CAC-4606-B239-83ED76D0EACD}" srcOrd="1" destOrd="0" presId="urn:microsoft.com/office/officeart/2009/3/layout/HorizontalOrganizationChart"/>
    <dgm:cxn modelId="{45CFFC2E-3B02-4FFF-92D4-00F41E40314C}" type="presParOf" srcId="{253F389F-58E5-44F1-BC4C-BCFDAA7CD793}" destId="{CBFA3524-994F-4C92-989E-6A4E50B80153}" srcOrd="1" destOrd="0" presId="urn:microsoft.com/office/officeart/2009/3/layout/HorizontalOrganizationChart"/>
    <dgm:cxn modelId="{D635975F-CBE7-4B0A-96D7-B564E4D26558}" type="presParOf" srcId="{253F389F-58E5-44F1-BC4C-BCFDAA7CD793}" destId="{0E72C48F-7DA6-4D60-80D3-F189245451E9}" srcOrd="2" destOrd="0" presId="urn:microsoft.com/office/officeart/2009/3/layout/HorizontalOrganizationChart"/>
    <dgm:cxn modelId="{5E0DC8AA-78AC-4236-A963-92A4B344D99F}" type="presParOf" srcId="{B26BEE68-D0D5-4086-B1A5-5BF4BEFD3891}" destId="{B507C9E2-E296-4A8C-8D22-1676BACB1C87}" srcOrd="2" destOrd="0" presId="urn:microsoft.com/office/officeart/2009/3/layout/HorizontalOrganizationChart"/>
    <dgm:cxn modelId="{4EE87356-56D8-4B59-9C17-3AFAF713357D}" type="presParOf" srcId="{B26BEE68-D0D5-4086-B1A5-5BF4BEFD3891}" destId="{48538848-96C0-44A2-A834-51FF9B2C8EB0}" srcOrd="3" destOrd="0" presId="urn:microsoft.com/office/officeart/2009/3/layout/HorizontalOrganizationChart"/>
    <dgm:cxn modelId="{53704EDB-1A25-4865-8084-86B3FD05A1D3}" type="presParOf" srcId="{48538848-96C0-44A2-A834-51FF9B2C8EB0}" destId="{273E5B02-CFAF-4A13-AC07-344BFF3DE17B}" srcOrd="0" destOrd="0" presId="urn:microsoft.com/office/officeart/2009/3/layout/HorizontalOrganizationChart"/>
    <dgm:cxn modelId="{4FBFD0EE-E3D0-4298-80B1-2F94B7183306}" type="presParOf" srcId="{273E5B02-CFAF-4A13-AC07-344BFF3DE17B}" destId="{2023521E-C109-4A8D-84E7-714930206C90}" srcOrd="0" destOrd="0" presId="urn:microsoft.com/office/officeart/2009/3/layout/HorizontalOrganizationChart"/>
    <dgm:cxn modelId="{826DD173-4DA0-452F-BEE1-956874CA3A69}" type="presParOf" srcId="{273E5B02-CFAF-4A13-AC07-344BFF3DE17B}" destId="{8F8C0715-576E-44C1-A1F7-13E2DB21A043}" srcOrd="1" destOrd="0" presId="urn:microsoft.com/office/officeart/2009/3/layout/HorizontalOrganizationChart"/>
    <dgm:cxn modelId="{03FC79B9-D892-48C1-9495-D93F9A9CB51C}" type="presParOf" srcId="{48538848-96C0-44A2-A834-51FF9B2C8EB0}" destId="{C5F49B1C-0D10-4B9A-B4C7-067C6EB96D1B}" srcOrd="1" destOrd="0" presId="urn:microsoft.com/office/officeart/2009/3/layout/HorizontalOrganizationChart"/>
    <dgm:cxn modelId="{5056E3B4-46FD-47B3-9661-B98A3F12DF2D}" type="presParOf" srcId="{48538848-96C0-44A2-A834-51FF9B2C8EB0}" destId="{CD3C2EA2-FB0C-4DC7-BF2E-BA907B1A8B57}" srcOrd="2" destOrd="0" presId="urn:microsoft.com/office/officeart/2009/3/layout/HorizontalOrganizationChart"/>
    <dgm:cxn modelId="{89653F22-25FC-44E5-BCC6-1DB2C14E902E}" type="presParOf" srcId="{33005416-58C7-4D0B-875B-5366729ECB5B}" destId="{1A73BE68-35BF-4C8C-8C08-C8C13B898951}" srcOrd="2" destOrd="0" presId="urn:microsoft.com/office/officeart/2009/3/layout/HorizontalOrganizationChart"/>
    <dgm:cxn modelId="{4160567C-AE88-4763-B14D-695518110B6C}" type="presParOf" srcId="{1A73BE68-35BF-4C8C-8C08-C8C13B898951}" destId="{BC96B3AC-26D1-4FEA-BD97-0CF4D3379CC4}" srcOrd="0" destOrd="0" presId="urn:microsoft.com/office/officeart/2009/3/layout/HorizontalOrganizationChart"/>
    <dgm:cxn modelId="{EF7DA38C-8D72-49D6-89F4-4A97602BCD46}" type="presParOf" srcId="{1A73BE68-35BF-4C8C-8C08-C8C13B898951}" destId="{EEAF0030-22B1-4B63-BC8B-8AFAD0D0CDA1}" srcOrd="1" destOrd="0" presId="urn:microsoft.com/office/officeart/2009/3/layout/HorizontalOrganizationChart"/>
    <dgm:cxn modelId="{07C87E6A-3F31-44FD-9293-49E557194C72}" type="presParOf" srcId="{EEAF0030-22B1-4B63-BC8B-8AFAD0D0CDA1}" destId="{CCD9BAE0-7281-4383-903E-95EFA19BEBCF}" srcOrd="0" destOrd="0" presId="urn:microsoft.com/office/officeart/2009/3/layout/HorizontalOrganizationChart"/>
    <dgm:cxn modelId="{2B6A47FF-6DF5-4372-A89A-48DBFD450564}" type="presParOf" srcId="{CCD9BAE0-7281-4383-903E-95EFA19BEBCF}" destId="{8386AF8F-F3CC-48A0-ABE3-9776A6011BCD}" srcOrd="0" destOrd="0" presId="urn:microsoft.com/office/officeart/2009/3/layout/HorizontalOrganizationChart"/>
    <dgm:cxn modelId="{9CC2D149-1D37-42DF-B47D-3A436532DE83}" type="presParOf" srcId="{CCD9BAE0-7281-4383-903E-95EFA19BEBCF}" destId="{F4F7FBE0-72F8-40D8-A834-280480413DE9}" srcOrd="1" destOrd="0" presId="urn:microsoft.com/office/officeart/2009/3/layout/HorizontalOrganizationChart"/>
    <dgm:cxn modelId="{466D4F53-4DFA-4805-9319-6307E4663912}" type="presParOf" srcId="{EEAF0030-22B1-4B63-BC8B-8AFAD0D0CDA1}" destId="{B33D85F8-7D39-47AD-A5CD-57964F370C7F}" srcOrd="1" destOrd="0" presId="urn:microsoft.com/office/officeart/2009/3/layout/HorizontalOrganizationChart"/>
    <dgm:cxn modelId="{E5F91C06-CDEF-45F3-81E6-64C31376E1E8}" type="presParOf" srcId="{EEAF0030-22B1-4B63-BC8B-8AFAD0D0CDA1}" destId="{2CE59306-55E4-4DCC-8F62-A8EE19EA4CF2}" srcOrd="2" destOrd="0" presId="urn:microsoft.com/office/officeart/2009/3/layout/HorizontalOrganizationChart"/>
    <dgm:cxn modelId="{D0E4DA0C-72FE-419F-A9C1-E087E4A5D1DF}" type="presParOf" srcId="{F72AF1CB-200C-42A2-9043-504855A6A6C8}" destId="{7B6D4709-4A9C-4705-A609-2085E314ED23}" srcOrd="1" destOrd="0" presId="urn:microsoft.com/office/officeart/2009/3/layout/HorizontalOrganizationChart"/>
    <dgm:cxn modelId="{916C5246-801A-4A4E-81B0-9CD689FD7185}" type="presParOf" srcId="{7B6D4709-4A9C-4705-A609-2085E314ED23}" destId="{114B1495-D0C1-40AB-94E2-0941E9EA2877}" srcOrd="0" destOrd="0" presId="urn:microsoft.com/office/officeart/2009/3/layout/HorizontalOrganizationChart"/>
    <dgm:cxn modelId="{7E34AEAC-0F12-43D1-8D95-29F91D9B3173}" type="presParOf" srcId="{114B1495-D0C1-40AB-94E2-0941E9EA2877}" destId="{B04C617B-8A32-4E9D-B026-E33317501091}" srcOrd="0" destOrd="0" presId="urn:microsoft.com/office/officeart/2009/3/layout/HorizontalOrganizationChart"/>
    <dgm:cxn modelId="{56B3BB07-F519-48EC-921A-DF501730461C}" type="presParOf" srcId="{114B1495-D0C1-40AB-94E2-0941E9EA2877}" destId="{0E139F5D-4BA3-4B74-8E73-47382651E5D6}" srcOrd="1" destOrd="0" presId="urn:microsoft.com/office/officeart/2009/3/layout/HorizontalOrganizationChart"/>
    <dgm:cxn modelId="{E0EA7F8A-97CC-4795-BFCF-E36ACFC6498A}" type="presParOf" srcId="{7B6D4709-4A9C-4705-A609-2085E314ED23}" destId="{2926D6B5-F6AE-4992-A453-61E69A2B06E4}" srcOrd="1" destOrd="0" presId="urn:microsoft.com/office/officeart/2009/3/layout/HorizontalOrganizationChart"/>
    <dgm:cxn modelId="{BF4A04C7-9248-491E-8309-F9FBDA4D3787}" type="presParOf" srcId="{7B6D4709-4A9C-4705-A609-2085E314ED23}" destId="{7DF205CD-DC80-4015-B2B8-9464A9FA15A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F6F8-2C02-4FAB-9263-2C5552FA21ED}">
      <dsp:nvSpPr>
        <dsp:cNvPr id="0" name=""/>
        <dsp:cNvSpPr/>
      </dsp:nvSpPr>
      <dsp:spPr>
        <a:xfrm>
          <a:off x="0" y="429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9290A9C6-F660-4E07-8803-CD4F388E6668}">
      <dsp:nvSpPr>
        <dsp:cNvPr id="0" name=""/>
        <dsp:cNvSpPr/>
      </dsp:nvSpPr>
      <dsp:spPr>
        <a:xfrm>
          <a:off x="399644" y="60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Τακτικός Εργαστηριακός Έλεγχος</a:t>
          </a:r>
        </a:p>
      </dsp:txBody>
      <dsp:txXfrm>
        <a:off x="435670" y="96684"/>
        <a:ext cx="5522969" cy="665948"/>
      </dsp:txXfrm>
    </dsp:sp>
    <dsp:sp modelId="{31E5BB32-A6FF-4F71-8F42-9A0B8CC2E1E6}">
      <dsp:nvSpPr>
        <dsp:cNvPr id="0" name=""/>
        <dsp:cNvSpPr/>
      </dsp:nvSpPr>
      <dsp:spPr>
        <a:xfrm>
          <a:off x="0" y="1563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E162EE32-126B-4641-B82D-621328C910D1}">
      <dsp:nvSpPr>
        <dsp:cNvPr id="0" name=""/>
        <dsp:cNvSpPr/>
      </dsp:nvSpPr>
      <dsp:spPr>
        <a:xfrm>
          <a:off x="399644" y="1194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Έλεγχος σωματικού βάρους – Ισορροπημένη διατροφή</a:t>
          </a:r>
        </a:p>
      </dsp:txBody>
      <dsp:txXfrm>
        <a:off x="435670" y="1230684"/>
        <a:ext cx="5522969" cy="665948"/>
      </dsp:txXfrm>
    </dsp:sp>
    <dsp:sp modelId="{E7CFC0F0-0EBF-4B0F-9FE0-DB4F21409236}">
      <dsp:nvSpPr>
        <dsp:cNvPr id="0" name=""/>
        <dsp:cNvSpPr/>
      </dsp:nvSpPr>
      <dsp:spPr>
        <a:xfrm>
          <a:off x="0" y="2697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B0B211C5-D207-42FE-A220-55CE100B6E49}">
      <dsp:nvSpPr>
        <dsp:cNvPr id="0" name=""/>
        <dsp:cNvSpPr/>
      </dsp:nvSpPr>
      <dsp:spPr>
        <a:xfrm>
          <a:off x="399644" y="2328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Σωματική δραστηριότητα</a:t>
          </a:r>
        </a:p>
      </dsp:txBody>
      <dsp:txXfrm>
        <a:off x="435670" y="2364684"/>
        <a:ext cx="5522969" cy="665948"/>
      </dsp:txXfrm>
    </dsp:sp>
    <dsp:sp modelId="{1466DE2B-87E6-4483-99E9-E88744FEA53A}">
      <dsp:nvSpPr>
        <dsp:cNvPr id="0" name=""/>
        <dsp:cNvSpPr/>
      </dsp:nvSpPr>
      <dsp:spPr>
        <a:xfrm>
          <a:off x="0" y="3831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5EFA295D-967B-4AB0-8375-DBAC7FF2DE1D}">
      <dsp:nvSpPr>
        <dsp:cNvPr id="0" name=""/>
        <dsp:cNvSpPr/>
      </dsp:nvSpPr>
      <dsp:spPr>
        <a:xfrm>
          <a:off x="399644" y="3462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Έγκαιρη διάγνωση του Συνδρόμου Ευπάθειας</a:t>
          </a:r>
        </a:p>
      </dsp:txBody>
      <dsp:txXfrm>
        <a:off x="435670" y="3498684"/>
        <a:ext cx="5522969"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6B7D6-2ED2-455F-823A-7A53FC47D957}">
      <dsp:nvSpPr>
        <dsp:cNvPr id="0" name=""/>
        <dsp:cNvSpPr/>
      </dsp:nvSpPr>
      <dsp:spPr>
        <a:xfrm>
          <a:off x="2054684" y="947561"/>
          <a:ext cx="528606" cy="592798"/>
        </a:xfrm>
        <a:custGeom>
          <a:avLst/>
          <a:gdLst/>
          <a:ahLst/>
          <a:cxnLst/>
          <a:rect l="0" t="0" r="0" b="0"/>
          <a:pathLst>
            <a:path>
              <a:moveTo>
                <a:pt x="0" y="0"/>
              </a:moveTo>
              <a:lnTo>
                <a:pt x="264303" y="0"/>
              </a:lnTo>
              <a:lnTo>
                <a:pt x="264303" y="592798"/>
              </a:lnTo>
              <a:lnTo>
                <a:pt x="528606" y="5927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8FCDF-F30B-4B69-8981-EAC1B8DA9451}">
      <dsp:nvSpPr>
        <dsp:cNvPr id="0" name=""/>
        <dsp:cNvSpPr/>
      </dsp:nvSpPr>
      <dsp:spPr>
        <a:xfrm>
          <a:off x="2054684" y="403855"/>
          <a:ext cx="528606" cy="543705"/>
        </a:xfrm>
        <a:custGeom>
          <a:avLst/>
          <a:gdLst/>
          <a:ahLst/>
          <a:cxnLst/>
          <a:rect l="0" t="0" r="0" b="0"/>
          <a:pathLst>
            <a:path>
              <a:moveTo>
                <a:pt x="0" y="543705"/>
              </a:moveTo>
              <a:lnTo>
                <a:pt x="264303" y="543705"/>
              </a:lnTo>
              <a:lnTo>
                <a:pt x="264303" y="0"/>
              </a:lnTo>
              <a:lnTo>
                <a:pt x="528606"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A9EC3-5AD3-4E1E-B50B-6B35FE7999C9}">
      <dsp:nvSpPr>
        <dsp:cNvPr id="0" name=""/>
        <dsp:cNvSpPr/>
      </dsp:nvSpPr>
      <dsp:spPr>
        <a:xfrm>
          <a:off x="318291" y="501927"/>
          <a:ext cx="1736393" cy="891267"/>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ΔΙΑΛΥΤΕΣ</a:t>
          </a:r>
        </a:p>
      </dsp:txBody>
      <dsp:txXfrm>
        <a:off x="318291" y="501927"/>
        <a:ext cx="1736393" cy="891267"/>
      </dsp:txXfrm>
    </dsp:sp>
    <dsp:sp modelId="{99E77085-D8DD-49D1-A5A1-CE5A74521F97}">
      <dsp:nvSpPr>
        <dsp:cNvPr id="0" name=""/>
        <dsp:cNvSpPr/>
      </dsp:nvSpPr>
      <dsp:spPr>
        <a:xfrm>
          <a:off x="2583291" y="793"/>
          <a:ext cx="2643032" cy="806125"/>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Διαλύονται στο νερό και σχηματίζουν ένα είδος </a:t>
          </a:r>
          <a:r>
            <a:rPr lang="el-GR" sz="1400" kern="1200" dirty="0" err="1"/>
            <a:t>γέλης</a:t>
          </a:r>
          <a:r>
            <a:rPr lang="el-GR" sz="1400" kern="1200" dirty="0"/>
            <a:t> στο έντερο</a:t>
          </a:r>
        </a:p>
      </dsp:txBody>
      <dsp:txXfrm>
        <a:off x="2583291" y="793"/>
        <a:ext cx="2643032" cy="806125"/>
      </dsp:txXfrm>
    </dsp:sp>
    <dsp:sp modelId="{10295D5D-AE77-44B7-A9E4-FEB60E94A53D}">
      <dsp:nvSpPr>
        <dsp:cNvPr id="0" name=""/>
        <dsp:cNvSpPr/>
      </dsp:nvSpPr>
      <dsp:spPr>
        <a:xfrm>
          <a:off x="2583291" y="1137297"/>
          <a:ext cx="2643032" cy="806125"/>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scene3d>
            <a:camera prst="orthographicFront"/>
            <a:lightRig rig="threePt" dir="t"/>
          </a:scene3d>
          <a:sp3d contourW="12700">
            <a:contourClr>
              <a:schemeClr val="accent4">
                <a:lumMod val="60000"/>
                <a:lumOff val="40000"/>
              </a:schemeClr>
            </a:contourClr>
          </a:sp3d>
        </a:bodyPr>
        <a:lstStyle/>
        <a:p>
          <a:pPr marL="0" lvl="0" indent="0" algn="ctr" defTabSz="622300">
            <a:lnSpc>
              <a:spcPct val="90000"/>
            </a:lnSpc>
            <a:spcBef>
              <a:spcPct val="0"/>
            </a:spcBef>
            <a:spcAft>
              <a:spcPct val="35000"/>
            </a:spcAft>
            <a:buNone/>
          </a:pPr>
          <a:r>
            <a:rPr lang="el-GR" sz="1400" kern="1200" dirty="0"/>
            <a:t>Βοηθούν στη </a:t>
          </a:r>
          <a:r>
            <a:rPr lang="el-GR" sz="1400" b="1" kern="1200" dirty="0"/>
            <a:t>ρύθμιση του σακχάρου</a:t>
          </a:r>
          <a:r>
            <a:rPr lang="el-GR" sz="1400" kern="1200" dirty="0"/>
            <a:t> και στη </a:t>
          </a:r>
          <a:r>
            <a:rPr lang="el-GR" sz="1400" b="1" kern="1200" dirty="0"/>
            <a:t>μείωση της χοληστερόλης</a:t>
          </a:r>
          <a:r>
            <a:rPr lang="el-GR" sz="1400" kern="1200" dirty="0"/>
            <a:t>.</a:t>
          </a:r>
        </a:p>
      </dsp:txBody>
      <dsp:txXfrm>
        <a:off x="2583291" y="1137297"/>
        <a:ext cx="2643032" cy="806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6B3AC-26D1-4FEA-BD97-0CF4D3379CC4}">
      <dsp:nvSpPr>
        <dsp:cNvPr id="0" name=""/>
        <dsp:cNvSpPr/>
      </dsp:nvSpPr>
      <dsp:spPr>
        <a:xfrm>
          <a:off x="2076677" y="1517217"/>
          <a:ext cx="1451714" cy="129617"/>
        </a:xfrm>
        <a:custGeom>
          <a:avLst/>
          <a:gdLst/>
          <a:ahLst/>
          <a:cxnLst/>
          <a:rect l="0" t="0" r="0" b="0"/>
          <a:pathLst>
            <a:path>
              <a:moveTo>
                <a:pt x="0" y="129617"/>
              </a:moveTo>
              <a:lnTo>
                <a:pt x="1451714" y="129617"/>
              </a:lnTo>
              <a:lnTo>
                <a:pt x="1451714"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7C9E2-E296-4A8C-8D22-1676BACB1C87}">
      <dsp:nvSpPr>
        <dsp:cNvPr id="0" name=""/>
        <dsp:cNvSpPr/>
      </dsp:nvSpPr>
      <dsp:spPr>
        <a:xfrm>
          <a:off x="2076677" y="1646835"/>
          <a:ext cx="2903429" cy="445883"/>
        </a:xfrm>
        <a:custGeom>
          <a:avLst/>
          <a:gdLst/>
          <a:ahLst/>
          <a:cxnLst/>
          <a:rect l="0" t="0" r="0" b="0"/>
          <a:pathLst>
            <a:path>
              <a:moveTo>
                <a:pt x="0" y="0"/>
              </a:moveTo>
              <a:lnTo>
                <a:pt x="2696041" y="0"/>
              </a:lnTo>
              <a:lnTo>
                <a:pt x="2696041" y="445883"/>
              </a:lnTo>
              <a:lnTo>
                <a:pt x="2903429" y="445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778F7-83A7-4C76-BBA2-3A609F73A87F}">
      <dsp:nvSpPr>
        <dsp:cNvPr id="0" name=""/>
        <dsp:cNvSpPr/>
      </dsp:nvSpPr>
      <dsp:spPr>
        <a:xfrm>
          <a:off x="2076677" y="1200951"/>
          <a:ext cx="2903429" cy="445883"/>
        </a:xfrm>
        <a:custGeom>
          <a:avLst/>
          <a:gdLst/>
          <a:ahLst/>
          <a:cxnLst/>
          <a:rect l="0" t="0" r="0" b="0"/>
          <a:pathLst>
            <a:path>
              <a:moveTo>
                <a:pt x="0" y="445883"/>
              </a:moveTo>
              <a:lnTo>
                <a:pt x="2696041" y="445883"/>
              </a:lnTo>
              <a:lnTo>
                <a:pt x="2696041" y="0"/>
              </a:lnTo>
              <a:lnTo>
                <a:pt x="2903429"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E4EA-1F2E-4656-A47D-CA11DC6567D2}">
      <dsp:nvSpPr>
        <dsp:cNvPr id="0" name=""/>
        <dsp:cNvSpPr/>
      </dsp:nvSpPr>
      <dsp:spPr>
        <a:xfrm>
          <a:off x="2799" y="1330568"/>
          <a:ext cx="2073877" cy="632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l-GR" sz="1400" kern="1200" dirty="0"/>
        </a:p>
      </dsp:txBody>
      <dsp:txXfrm>
        <a:off x="2799" y="1330568"/>
        <a:ext cx="2073877" cy="632532"/>
      </dsp:txXfrm>
    </dsp:sp>
    <dsp:sp modelId="{F7789E17-48D0-4232-8221-B98497A106A5}">
      <dsp:nvSpPr>
        <dsp:cNvPr id="0" name=""/>
        <dsp:cNvSpPr/>
      </dsp:nvSpPr>
      <dsp:spPr>
        <a:xfrm>
          <a:off x="4980106" y="884685"/>
          <a:ext cx="2073877" cy="632532"/>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στην </a:t>
          </a:r>
          <a:r>
            <a:rPr lang="el-GR" sz="1400" b="1" kern="1200" dirty="0"/>
            <a:t>καλή λειτουργία του εντέρου</a:t>
          </a:r>
          <a:r>
            <a:rPr lang="el-GR" sz="1400" kern="1200" dirty="0"/>
            <a:t> </a:t>
          </a:r>
        </a:p>
      </dsp:txBody>
      <dsp:txXfrm>
        <a:off x="4980106" y="884685"/>
        <a:ext cx="2073877" cy="632532"/>
      </dsp:txXfrm>
    </dsp:sp>
    <dsp:sp modelId="{2023521E-C109-4A8D-84E7-714930206C90}">
      <dsp:nvSpPr>
        <dsp:cNvPr id="0" name=""/>
        <dsp:cNvSpPr/>
      </dsp:nvSpPr>
      <dsp:spPr>
        <a:xfrm>
          <a:off x="4980106" y="1776452"/>
          <a:ext cx="2073877" cy="632532"/>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στην </a:t>
          </a:r>
          <a:r>
            <a:rPr lang="el-GR" sz="1400" b="1" kern="1200" dirty="0"/>
            <a:t>πρόληψη της δυσκοιλιότητας</a:t>
          </a:r>
          <a:endParaRPr lang="el-GR" sz="1400" kern="1200" dirty="0"/>
        </a:p>
      </dsp:txBody>
      <dsp:txXfrm>
        <a:off x="4980106" y="1776452"/>
        <a:ext cx="2073877" cy="632532"/>
      </dsp:txXfrm>
    </dsp:sp>
    <dsp:sp modelId="{8386AF8F-F3CC-48A0-ABE3-9776A6011BCD}">
      <dsp:nvSpPr>
        <dsp:cNvPr id="0" name=""/>
        <dsp:cNvSpPr/>
      </dsp:nvSpPr>
      <dsp:spPr>
        <a:xfrm>
          <a:off x="2491453" y="884685"/>
          <a:ext cx="2073877" cy="632532"/>
        </a:xfrm>
        <a:prstGeom prst="rect">
          <a:avLst/>
        </a:prstGeom>
        <a:solidFill>
          <a:schemeClr val="accent6">
            <a:lumMod val="75000"/>
          </a:schemeClr>
        </a:solidFill>
        <a:ln w="55000" cap="flat" cmpd="thickThin"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Δεν διαλύονται στο νερό και βοηθούν</a:t>
          </a:r>
        </a:p>
      </dsp:txBody>
      <dsp:txXfrm>
        <a:off x="2491453" y="884685"/>
        <a:ext cx="2073877" cy="632532"/>
      </dsp:txXfrm>
    </dsp:sp>
    <dsp:sp modelId="{B04C617B-8A32-4E9D-B026-E33317501091}">
      <dsp:nvSpPr>
        <dsp:cNvPr id="0" name=""/>
        <dsp:cNvSpPr/>
      </dsp:nvSpPr>
      <dsp:spPr>
        <a:xfrm>
          <a:off x="0" y="1321059"/>
          <a:ext cx="2073877" cy="632532"/>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latin typeface="+mj-lt"/>
              <a:ea typeface="Times New Roman" panose="02020603050405020304" pitchFamily="18" charset="0"/>
            </a:rPr>
            <a:t>ΑΔΙΑΛΥΤΕΣ</a:t>
          </a:r>
        </a:p>
      </dsp:txBody>
      <dsp:txXfrm>
        <a:off x="0" y="1321059"/>
        <a:ext cx="2073877" cy="6325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50475" cy="49649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6737" y="0"/>
            <a:ext cx="2950475" cy="496491"/>
          </a:xfrm>
          <a:prstGeom prst="rect">
            <a:avLst/>
          </a:prstGeom>
        </p:spPr>
        <p:txBody>
          <a:bodyPr vert="horz" lIns="91440" tIns="45720" rIns="91440" bIns="45720" rtlCol="0"/>
          <a:lstStyle>
            <a:lvl1pPr algn="r">
              <a:defRPr sz="1200"/>
            </a:lvl1pPr>
          </a:lstStyle>
          <a:p>
            <a:fld id="{4824F496-D85D-410E-9DFA-527522D6884E}" type="datetimeFigureOut">
              <a:rPr lang="el-GR" smtClean="0"/>
              <a:pPr/>
              <a:t>29/5/2025</a:t>
            </a:fld>
            <a:endParaRPr lang="el-GR"/>
          </a:p>
        </p:txBody>
      </p:sp>
      <p:sp>
        <p:nvSpPr>
          <p:cNvPr id="4" name="3 - Θέση εικόνας διαφάνειας"/>
          <p:cNvSpPr>
            <a:spLocks noGrp="1" noRot="1" noChangeAspect="1"/>
          </p:cNvSpPr>
          <p:nvPr>
            <p:ph type="sldImg" idx="2"/>
          </p:nvPr>
        </p:nvSpPr>
        <p:spPr>
          <a:xfrm>
            <a:off x="922338" y="744538"/>
            <a:ext cx="4964112" cy="3724275"/>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0879" y="4716661"/>
            <a:ext cx="5447030" cy="4468416"/>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431599"/>
            <a:ext cx="2950475" cy="49649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6737" y="9431599"/>
            <a:ext cx="2950475" cy="496491"/>
          </a:xfrm>
          <a:prstGeom prst="rect">
            <a:avLst/>
          </a:prstGeom>
        </p:spPr>
        <p:txBody>
          <a:bodyPr vert="horz" lIns="91440" tIns="45720" rIns="91440" bIns="45720" rtlCol="0" anchor="b"/>
          <a:lstStyle>
            <a:lvl1pPr algn="r">
              <a:defRPr sz="1200"/>
            </a:lvl1pPr>
          </a:lstStyle>
          <a:p>
            <a:fld id="{55D5CDC8-05F0-4EB7-9CF8-FC73EDB2ECE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5D5CDC8-05F0-4EB7-9CF8-FC73EDB2ECEE}" type="slidenum">
              <a:rPr lang="el-GR" smtClean="0"/>
              <a:pPr/>
              <a:t>1</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5D5CDC8-05F0-4EB7-9CF8-FC73EDB2ECEE}" type="slidenum">
              <a:rPr lang="el-GR" smtClean="0"/>
              <a:pPr/>
              <a:t>9</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a:t>
            </a:r>
            <a:r>
              <a:rPr lang="el-GR" b="1" dirty="0"/>
              <a:t>ESPEN</a:t>
            </a:r>
            <a:r>
              <a:rPr lang="el-GR" dirty="0"/>
              <a:t> (European Society for </a:t>
            </a:r>
            <a:r>
              <a:rPr lang="el-GR" dirty="0" err="1"/>
              <a:t>Clinical</a:t>
            </a:r>
            <a:r>
              <a:rPr lang="el-GR" dirty="0"/>
              <a:t> </a:t>
            </a:r>
            <a:r>
              <a:rPr lang="el-GR" dirty="0" err="1"/>
              <a:t>Nutrition</a:t>
            </a:r>
            <a:r>
              <a:rPr lang="el-GR" dirty="0"/>
              <a:t> and </a:t>
            </a:r>
            <a:r>
              <a:rPr lang="el-GR" dirty="0" err="1"/>
              <a:t>Metabolism</a:t>
            </a:r>
            <a:r>
              <a:rPr lang="el-GR" dirty="0"/>
              <a:t>) ιδρύθηκε το </a:t>
            </a:r>
            <a:r>
              <a:rPr lang="el-GR" b="1" dirty="0"/>
              <a:t>1980</a:t>
            </a:r>
            <a:r>
              <a:rPr lang="el-GR" dirty="0"/>
              <a:t> με σκοπό την προαγωγή της επιστήμης της </a:t>
            </a:r>
            <a:r>
              <a:rPr lang="el-GR" b="1" dirty="0"/>
              <a:t>κλινικής διατροφής και του μεταβολισμού</a:t>
            </a:r>
            <a:r>
              <a:rPr lang="el-GR" dirty="0"/>
              <a:t> στην Ευρώπη αλλά και διεθνώς. Δημιουργήθηκε ως απάντηση στην αυξανόμενη ανάγκη για ενιαίες επιστημονικές κατευθυντήριες γραμμές και εκπαίδευση στον τομέα της διατροφικής υποστήριξης των ασθενών.</a:t>
            </a:r>
          </a:p>
          <a:p>
            <a:r>
              <a:rPr lang="el-GR" dirty="0"/>
              <a:t>Από την ίδρυσή της, η ESPEN αναπτύσσει:</a:t>
            </a:r>
          </a:p>
          <a:p>
            <a:r>
              <a:rPr lang="el-GR" b="1" dirty="0"/>
              <a:t>Κατευθυντήριες οδηγίες (</a:t>
            </a:r>
            <a:r>
              <a:rPr lang="el-GR" b="1" dirty="0" err="1"/>
              <a:t>guidelines</a:t>
            </a:r>
            <a:r>
              <a:rPr lang="el-GR" b="1" dirty="0"/>
              <a:t>)</a:t>
            </a:r>
            <a:r>
              <a:rPr lang="el-GR" dirty="0"/>
              <a:t> για την κλινική πρακτική</a:t>
            </a:r>
          </a:p>
          <a:p>
            <a:r>
              <a:rPr lang="el-GR" b="1" dirty="0"/>
              <a:t>Εκπαιδευτικά προγράμματα</a:t>
            </a:r>
            <a:r>
              <a:rPr lang="el-GR" dirty="0"/>
              <a:t> και συνέδρια</a:t>
            </a:r>
          </a:p>
          <a:p>
            <a:r>
              <a:rPr lang="el-GR" b="1" dirty="0"/>
              <a:t>Έρευνες και δημοσιεύσεις</a:t>
            </a:r>
            <a:r>
              <a:rPr lang="el-GR" dirty="0"/>
              <a:t> στο περιοδικό </a:t>
            </a:r>
            <a:r>
              <a:rPr lang="el-GR" i="1" dirty="0" err="1"/>
              <a:t>Clinical</a:t>
            </a:r>
            <a:r>
              <a:rPr lang="el-GR" i="1" dirty="0"/>
              <a:t> </a:t>
            </a:r>
            <a:r>
              <a:rPr lang="el-GR" i="1" dirty="0" err="1"/>
              <a:t>Nutrition</a:t>
            </a:r>
            <a:endParaRPr lang="el-GR" dirty="0"/>
          </a:p>
          <a:p>
            <a:r>
              <a:rPr lang="el-GR" dirty="0"/>
              <a:t>Η ESPEN σήμερα αποτελεί έναν από τους σημαντικότερους επιστημονικούς φορείς παγκοσμίως στον τομέα της </a:t>
            </a:r>
            <a:r>
              <a:rPr lang="el-GR" b="1" dirty="0"/>
              <a:t>ιατρικής διατροφής</a:t>
            </a:r>
            <a:r>
              <a:rPr lang="el-GR" dirty="0"/>
              <a:t>, με συνεργασίες με τον Παγκόσμιο Οργανισμό Υγείας (WHO), την Ευρωπαϊκή Ένωση και εθνικές επιστημονικές εταιρείες.</a:t>
            </a:r>
          </a:p>
          <a:p>
            <a:endParaRPr lang="el-GR" dirty="0"/>
          </a:p>
        </p:txBody>
      </p:sp>
      <p:sp>
        <p:nvSpPr>
          <p:cNvPr id="4" name="Θέση αριθμού διαφάνειας 3"/>
          <p:cNvSpPr>
            <a:spLocks noGrp="1"/>
          </p:cNvSpPr>
          <p:nvPr>
            <p:ph type="sldNum" sz="quarter" idx="5"/>
          </p:nvPr>
        </p:nvSpPr>
        <p:spPr/>
        <p:txBody>
          <a:bodyPr/>
          <a:lstStyle/>
          <a:p>
            <a:fld id="{2E19461E-40D1-4A91-87E4-EF8E5205EC68}" type="slidenum">
              <a:rPr lang="el-GR" smtClean="0"/>
              <a:t>28</a:t>
            </a:fld>
            <a:endParaRPr lang="el-GR"/>
          </a:p>
        </p:txBody>
      </p:sp>
    </p:spTree>
    <p:extLst>
      <p:ext uri="{BB962C8B-B14F-4D97-AF65-F5344CB8AC3E}">
        <p14:creationId xmlns:p14="http://schemas.microsoft.com/office/powerpoint/2010/main" val="665778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809385E1-D4B9-47F4-A7A9-9BF0918D94EE}" type="datetimeFigureOut">
              <a:rPr lang="el-GR" smtClean="0"/>
              <a:pPr/>
              <a:t>29/5/2025</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903297FB-6DC0-470D-9323-8B2327039B8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809385E1-D4B9-47F4-A7A9-9BF0918D94EE}" type="datetimeFigureOut">
              <a:rPr lang="el-GR" smtClean="0"/>
              <a:pPr/>
              <a:t>29/5/2025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809385E1-D4B9-47F4-A7A9-9BF0918D94EE}" type="datetimeFigureOut">
              <a:rPr lang="el-GR" smtClean="0"/>
              <a:pPr/>
              <a:t>29/5/2025</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903297FB-6DC0-470D-9323-8B2327039B80}"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9385E1-D4B9-47F4-A7A9-9BF0918D94EE}" type="datetimeFigureOut">
              <a:rPr lang="el-GR" smtClean="0"/>
              <a:pPr/>
              <a:t>29/5/2025</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3297FB-6DC0-470D-9323-8B2327039B8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grandmama.gr/a/49/o-sakharodis-diavitis-stin-triti-ilikia" TargetMode="External"/><Relationship Id="rId3" Type="http://schemas.openxmlformats.org/officeDocument/2006/relationships/hyperlink" Target="https://pharmacy4cure.gr/blog-el-2/sakkharodis-diabitis-okseies-kai-khronies-epiplokes/" TargetMode="External"/><Relationship Id="rId7" Type="http://schemas.openxmlformats.org/officeDocument/2006/relationships/hyperlink" Target="https://www.metropolitan-general.gr/el/blog/140" TargetMode="External"/><Relationship Id="rId12" Type="http://schemas.openxmlformats.org/officeDocument/2006/relationships/hyperlink" Target="http://srv54.mednet.gr/archives/2022-6/pdf/751.pdf" TargetMode="External"/><Relationship Id="rId2" Type="http://schemas.openxmlformats.org/officeDocument/2006/relationships/hyperlink" Target="https://www.iatriko.gr/el/disease/sakharodis-diavitis?cl=609" TargetMode="External"/><Relationship Id="rId1" Type="http://schemas.openxmlformats.org/officeDocument/2006/relationships/slideLayout" Target="../slideLayouts/slideLayout2.xml"/><Relationship Id="rId6" Type="http://schemas.openxmlformats.org/officeDocument/2006/relationships/hyperlink" Target="https://www.kostasbalabanis.gr/" TargetMode="External"/><Relationship Id="rId11" Type="http://schemas.openxmlformats.org/officeDocument/2006/relationships/hyperlink" Target="https://openurl.ebsco.com/" TargetMode="External"/><Relationship Id="rId5" Type="http://schemas.openxmlformats.org/officeDocument/2006/relationships/hyperlink" Target="https://www.endocrine.gr/type1/" TargetMode="External"/><Relationship Id="rId10" Type="http://schemas.openxmlformats.org/officeDocument/2006/relationships/hyperlink" Target="https://dkdiet.gr/" TargetMode="External"/><Relationship Id="rId4" Type="http://schemas.openxmlformats.org/officeDocument/2006/relationships/hyperlink" Target="https://endokrinologia.gr/diavitis/diavitis-typou-2/" TargetMode="External"/><Relationship Id="rId9" Type="http://schemas.openxmlformats.org/officeDocument/2006/relationships/hyperlink" Target="https://co-metabolism.gr/diatrofi-stin-triti-iliki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980728"/>
            <a:ext cx="7846640" cy="3326526"/>
          </a:xfrm>
        </p:spPr>
        <p:style>
          <a:lnRef idx="1">
            <a:schemeClr val="accent1"/>
          </a:lnRef>
          <a:fillRef idx="2">
            <a:schemeClr val="accent1"/>
          </a:fillRef>
          <a:effectRef idx="1">
            <a:schemeClr val="accent1"/>
          </a:effectRef>
          <a:fontRef idx="minor">
            <a:schemeClr val="dk1"/>
          </a:fontRef>
        </p:style>
        <p:txBody>
          <a:bodyPr anchor="ctr" anchorCtr="0">
            <a:normAutofit/>
          </a:bodyPr>
          <a:lstStyle/>
          <a:p>
            <a:pPr algn="ctr"/>
            <a:r>
              <a:rPr lang="el-GR" dirty="0">
                <a:effectLst/>
              </a:rPr>
              <a:t>ΣΑΚΧΑΡΩΔΗΣ ΔΙΑΒΗΤΗΣ ΚΑΙ ΔΙΑΤΡΟΦΗ ΣΤΗ ΤΡΙΤΗ ΗΛΙΚΙΑ</a:t>
            </a:r>
          </a:p>
        </p:txBody>
      </p:sp>
      <p:sp>
        <p:nvSpPr>
          <p:cNvPr id="4" name="Ορθογώνιο 3">
            <a:extLst>
              <a:ext uri="{FF2B5EF4-FFF2-40B4-BE49-F238E27FC236}">
                <a16:creationId xmlns:a16="http://schemas.microsoft.com/office/drawing/2014/main" id="{F3702A6F-1365-4EB0-8619-35A6CC390DE4}"/>
              </a:ext>
            </a:extLst>
          </p:cNvPr>
          <p:cNvSpPr/>
          <p:nvPr/>
        </p:nvSpPr>
        <p:spPr>
          <a:xfrm>
            <a:off x="251520" y="5517232"/>
            <a:ext cx="5976664" cy="1200329"/>
          </a:xfrm>
          <a:prstGeom prst="rect">
            <a:avLst/>
          </a:prstGeom>
        </p:spPr>
        <p:txBody>
          <a:bodyPr wrap="square">
            <a:spAutoFit/>
          </a:bodyPr>
          <a:lstStyle/>
          <a:p>
            <a:r>
              <a:rPr lang="el-GR" b="1" dirty="0">
                <a:solidFill>
                  <a:srgbClr val="FFFF00"/>
                </a:solidFill>
              </a:rPr>
              <a:t>Συντελεστές:</a:t>
            </a:r>
          </a:p>
          <a:p>
            <a:r>
              <a:rPr lang="el-GR" dirty="0">
                <a:solidFill>
                  <a:srgbClr val="FFFF00"/>
                </a:solidFill>
              </a:rPr>
              <a:t>Κατσαβούνη Ειρήνη (Νοσηλεύτρια ΤΕ - </a:t>
            </a:r>
            <a:r>
              <a:rPr lang="en-US" dirty="0">
                <a:solidFill>
                  <a:srgbClr val="FFFF00"/>
                </a:solidFill>
              </a:rPr>
              <a:t>MSc</a:t>
            </a:r>
            <a:r>
              <a:rPr lang="el-GR" dirty="0">
                <a:solidFill>
                  <a:srgbClr val="FFFF00"/>
                </a:solidFill>
              </a:rPr>
              <a:t>)</a:t>
            </a:r>
          </a:p>
          <a:p>
            <a:r>
              <a:rPr lang="el-GR" dirty="0">
                <a:solidFill>
                  <a:srgbClr val="FFFF00"/>
                </a:solidFill>
              </a:rPr>
              <a:t>Μεταξάκη Μαρία (Νοσηλεύτρια ΤΕ)</a:t>
            </a:r>
          </a:p>
          <a:p>
            <a:r>
              <a:rPr lang="el-GR" dirty="0">
                <a:solidFill>
                  <a:srgbClr val="FFFF00"/>
                </a:solidFill>
              </a:rPr>
              <a:t>Σκέντζος Νικόλαος (Νοσηλευτής ΔΕ)</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download.jfif"/>
          <p:cNvPicPr>
            <a:picLocks noGrp="1" noChangeAspect="1"/>
          </p:cNvPicPr>
          <p:nvPr>
            <p:ph sz="half" idx="1"/>
          </p:nvPr>
        </p:nvPicPr>
        <p:blipFill>
          <a:blip r:embed="rId2"/>
          <a:stretch>
            <a:fillRect/>
          </a:stretch>
        </p:blipFill>
        <p:spPr>
          <a:xfrm>
            <a:off x="4550913" y="1700808"/>
            <a:ext cx="3745767" cy="37862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5 - Θέση περιεχομένου" descr="640g_child_belly_mmol-l.jpg"/>
          <p:cNvPicPr>
            <a:picLocks noGrp="1" noChangeAspect="1"/>
          </p:cNvPicPr>
          <p:nvPr>
            <p:ph sz="half" idx="2"/>
          </p:nvPr>
        </p:nvPicPr>
        <p:blipFill>
          <a:blip r:embed="rId3"/>
          <a:stretch>
            <a:fillRect/>
          </a:stretch>
        </p:blipFill>
        <p:spPr>
          <a:xfrm>
            <a:off x="335272" y="1700808"/>
            <a:ext cx="3638576" cy="32861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3 - Τίτλος"/>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Αντλίες χορήγησης Ινσουλίνης</a:t>
            </a: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7472386" cy="4525963"/>
          </a:xfrm>
        </p:spPr>
        <p:txBody>
          <a:bodyPr>
            <a:normAutofit lnSpcReduction="10000"/>
          </a:bodyPr>
          <a:lstStyle/>
          <a:p>
            <a:pPr>
              <a:buNone/>
            </a:pPr>
            <a:r>
              <a:rPr lang="el-GR" sz="2000" dirty="0">
                <a:latin typeface="Arial" pitchFamily="34" charset="0"/>
                <a:cs typeface="Arial" pitchFamily="34" charset="0"/>
              </a:rPr>
              <a:t>      </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Αργή επούλωση στις τομές/πληγές και μώλωπες</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Αιμωδίες (μουδιάσματα) στα χέρια ή στα πόδια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Πολυδιψία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Κόπωση και αδυναμία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Θολή όραση</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Ταχυκαρδία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Ξηρότητα και κνησμός στο δέρμα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Μυκητιάσεις,</a:t>
            </a:r>
            <a:r>
              <a:rPr lang="en-US" sz="2000" dirty="0">
                <a:latin typeface="Arial" pitchFamily="34" charset="0"/>
                <a:cs typeface="Arial" pitchFamily="34" charset="0"/>
              </a:rPr>
              <a:t> </a:t>
            </a:r>
            <a:r>
              <a:rPr lang="el-GR" sz="2000" dirty="0">
                <a:latin typeface="Arial" pitchFamily="34" charset="0"/>
                <a:cs typeface="Arial" pitchFamily="34" charset="0"/>
              </a:rPr>
              <a:t>κυρίως στα γεννητικά όργανα ή στα νύχια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Συχνές λοιμώξεις σε δέρμα και ουροδόχο κύστη</a:t>
            </a:r>
          </a:p>
          <a:p>
            <a:pPr>
              <a:buFont typeface="Wingdings" pitchFamily="2" charset="2"/>
              <a:buChar char="Ø"/>
            </a:pPr>
            <a:endParaRPr lang="el-GR" sz="2000" dirty="0">
              <a:latin typeface="Arial" pitchFamily="34" charset="0"/>
              <a:cs typeface="Arial" pitchFamily="34" charset="0"/>
            </a:endParaRPr>
          </a:p>
          <a:p>
            <a:pPr marL="109728" indent="0">
              <a:buNone/>
            </a:pPr>
            <a:r>
              <a:rPr lang="el-GR" sz="2000" dirty="0">
                <a:latin typeface="Arial" pitchFamily="34" charset="0"/>
                <a:cs typeface="Arial" pitchFamily="34" charset="0"/>
              </a:rPr>
              <a:t>Τα συμπτώματα δεν είναι τόσο έντονα,</a:t>
            </a:r>
            <a:r>
              <a:rPr lang="en-US" sz="2000" dirty="0">
                <a:latin typeface="Arial" pitchFamily="34" charset="0"/>
                <a:cs typeface="Arial" pitchFamily="34" charset="0"/>
              </a:rPr>
              <a:t> </a:t>
            </a:r>
            <a:r>
              <a:rPr lang="el-GR" sz="2000" dirty="0">
                <a:latin typeface="Arial" pitchFamily="34" charset="0"/>
                <a:cs typeface="Arial" pitchFamily="34" charset="0"/>
              </a:rPr>
              <a:t>με αποτέλεσμα να καθυστερεί η διάγνωση.</a:t>
            </a:r>
          </a:p>
          <a:p>
            <a:pPr>
              <a:buFont typeface="Wingdings" pitchFamily="2" charset="2"/>
              <a:buChar char="Ø"/>
            </a:pPr>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a:p>
            <a:pPr>
              <a:buFont typeface="Wingdings" pitchFamily="2" charset="2"/>
              <a:buChar char="Ø"/>
            </a:pPr>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1143000"/>
          </a:xfrm>
          <a:solidFill>
            <a:schemeClr val="bg2">
              <a:lumMod val="50000"/>
            </a:schemeClr>
          </a:solidFill>
        </p:spPr>
        <p:txBody>
          <a:bodyPr>
            <a:normAutofit/>
          </a:bodyPr>
          <a:lstStyle/>
          <a:p>
            <a:pPr algn="ctr"/>
            <a:r>
              <a:rPr lang="el-GR" sz="3600" dirty="0">
                <a:solidFill>
                  <a:srgbClr val="FFFF00"/>
                </a:solidFill>
              </a:rPr>
              <a:t>Συμπτώματα ΣΔ</a:t>
            </a:r>
            <a:r>
              <a:rPr lang="en-US" sz="3600" dirty="0">
                <a:solidFill>
                  <a:srgbClr val="FFFF00"/>
                </a:solidFill>
              </a:rPr>
              <a:t> </a:t>
            </a:r>
            <a:r>
              <a:rPr lang="en-US" sz="4000" dirty="0">
                <a:solidFill>
                  <a:srgbClr val="FFFF00"/>
                </a:solidFill>
                <a:latin typeface="Baskerville Old Face" panose="02020602080505020303" pitchFamily="18" charset="0"/>
              </a:rPr>
              <a:t>II</a:t>
            </a:r>
            <a:r>
              <a:rPr lang="en-US" sz="3600" dirty="0">
                <a:solidFill>
                  <a:srgbClr val="FFFF00"/>
                </a:solidFill>
              </a:rPr>
              <a:t> </a:t>
            </a:r>
            <a:r>
              <a:rPr lang="el-GR" sz="3600" dirty="0">
                <a:solidFill>
                  <a:srgbClr val="FFFF00"/>
                </a:solidFill>
              </a:rPr>
              <a:t> </a:t>
            </a: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72816"/>
            <a:ext cx="8229600" cy="4525963"/>
          </a:xfrm>
        </p:spPr>
        <p:txBody>
          <a:bodyPr>
            <a:normAutofit/>
          </a:bodyPr>
          <a:lstStyle/>
          <a:p>
            <a:pPr>
              <a:buClr>
                <a:schemeClr val="accent2"/>
              </a:buClr>
              <a:buFont typeface="Wingdings" panose="05000000000000000000" pitchFamily="2" charset="2"/>
              <a:buChar char="q"/>
            </a:pPr>
            <a:r>
              <a:rPr lang="el-GR" sz="2000" dirty="0">
                <a:latin typeface="Arial" pitchFamily="34" charset="0"/>
                <a:cs typeface="Arial" pitchFamily="34" charset="0"/>
              </a:rPr>
              <a:t>Ηλικία &gt;45 ετών </a:t>
            </a:r>
          </a:p>
          <a:p>
            <a:pPr>
              <a:buClr>
                <a:schemeClr val="accent2"/>
              </a:buClr>
              <a:buFont typeface="Wingdings" panose="05000000000000000000" pitchFamily="2" charset="2"/>
              <a:buChar char="q"/>
            </a:pPr>
            <a:r>
              <a:rPr lang="el-GR" sz="2000" dirty="0">
                <a:latin typeface="Arial" pitchFamily="34" charset="0"/>
                <a:cs typeface="Arial" pitchFamily="34" charset="0"/>
              </a:rPr>
              <a:t>Αυξημένο σωματικό βάρος/κακή διατροφή</a:t>
            </a:r>
          </a:p>
          <a:p>
            <a:pPr>
              <a:buClr>
                <a:schemeClr val="accent2"/>
              </a:buClr>
              <a:buFont typeface="Wingdings" panose="05000000000000000000" pitchFamily="2" charset="2"/>
              <a:buChar char="q"/>
            </a:pPr>
            <a:r>
              <a:rPr lang="el-GR" sz="2000" dirty="0">
                <a:latin typeface="Arial" pitchFamily="34" charset="0"/>
                <a:cs typeface="Arial" pitchFamily="34" charset="0"/>
              </a:rPr>
              <a:t>Αναπνευστικά προβλήματα (Αποφρακτική άπνοια ύπνου)</a:t>
            </a:r>
          </a:p>
          <a:p>
            <a:pPr>
              <a:buClr>
                <a:schemeClr val="accent2"/>
              </a:buClr>
              <a:buFont typeface="Wingdings" panose="05000000000000000000" pitchFamily="2" charset="2"/>
              <a:buChar char="q"/>
            </a:pPr>
            <a:r>
              <a:rPr lang="el-GR" sz="2000" dirty="0">
                <a:latin typeface="Arial" pitchFamily="34" charset="0"/>
                <a:cs typeface="Arial" pitchFamily="34" charset="0"/>
              </a:rPr>
              <a:t>Περιφέρεια μέσης (αποθήκευση λίπους ιδιαίτερα στη κοιλιά είναι ενδεικτική αυξημένου κινδύνου)</a:t>
            </a:r>
          </a:p>
          <a:p>
            <a:pPr>
              <a:buClr>
                <a:schemeClr val="accent2"/>
              </a:buClr>
              <a:buFont typeface="Wingdings" panose="05000000000000000000" pitchFamily="2" charset="2"/>
              <a:buChar char="q"/>
            </a:pPr>
            <a:r>
              <a:rPr lang="el-GR" sz="2000" dirty="0">
                <a:latin typeface="Arial" pitchFamily="34" charset="0"/>
                <a:cs typeface="Arial" pitchFamily="34" charset="0"/>
              </a:rPr>
              <a:t>Έλλειψη σωματικής άσκησης</a:t>
            </a:r>
          </a:p>
          <a:p>
            <a:pPr>
              <a:buClr>
                <a:schemeClr val="accent2"/>
              </a:buClr>
              <a:buFont typeface="Wingdings" panose="05000000000000000000" pitchFamily="2" charset="2"/>
              <a:buChar char="q"/>
            </a:pPr>
            <a:r>
              <a:rPr lang="el-GR" sz="2000" dirty="0">
                <a:latin typeface="Arial" pitchFamily="34" charset="0"/>
                <a:cs typeface="Arial" pitchFamily="34" charset="0"/>
              </a:rPr>
              <a:t>Προδιαβήτης</a:t>
            </a:r>
          </a:p>
          <a:p>
            <a:pPr>
              <a:buClr>
                <a:schemeClr val="accent2"/>
              </a:buClr>
              <a:buFont typeface="Wingdings" panose="05000000000000000000" pitchFamily="2" charset="2"/>
              <a:buChar char="q"/>
            </a:pPr>
            <a:r>
              <a:rPr lang="el-GR" sz="2000" dirty="0" err="1">
                <a:latin typeface="Arial" pitchFamily="34" charset="0"/>
                <a:cs typeface="Arial" pitchFamily="34" charset="0"/>
              </a:rPr>
              <a:t>Στρές</a:t>
            </a:r>
            <a:r>
              <a:rPr lang="el-GR" sz="2000" dirty="0">
                <a:latin typeface="Arial" pitchFamily="34" charset="0"/>
                <a:cs typeface="Arial" pitchFamily="34" charset="0"/>
              </a:rPr>
              <a:t>(αυξημένα επίπεδα ορμονών όπως η </a:t>
            </a:r>
            <a:r>
              <a:rPr lang="el-GR" sz="2000" dirty="0" err="1">
                <a:latin typeface="Arial" pitchFamily="34" charset="0"/>
                <a:cs typeface="Arial" pitchFamily="34" charset="0"/>
              </a:rPr>
              <a:t>ανδρεναλίνη</a:t>
            </a:r>
            <a:r>
              <a:rPr lang="el-GR" sz="2000" dirty="0">
                <a:latin typeface="Arial" pitchFamily="34" charset="0"/>
                <a:cs typeface="Arial" pitchFamily="34" charset="0"/>
              </a:rPr>
              <a:t> και η </a:t>
            </a:r>
            <a:r>
              <a:rPr lang="el-GR" sz="2000" dirty="0" err="1">
                <a:latin typeface="Arial" pitchFamily="34" charset="0"/>
                <a:cs typeface="Arial" pitchFamily="34" charset="0"/>
              </a:rPr>
              <a:t>κορτιζόλη</a:t>
            </a:r>
            <a:r>
              <a:rPr lang="el-GR" sz="2000" dirty="0">
                <a:latin typeface="Arial" pitchFamily="34" charset="0"/>
                <a:cs typeface="Arial" pitchFamily="34" charset="0"/>
              </a:rPr>
              <a:t> προάγουν την αντίσταση στην ινσουλίνη)</a:t>
            </a:r>
          </a:p>
          <a:p>
            <a:endParaRPr lang="el-GR" sz="2000" dirty="0">
              <a:latin typeface="Arial" pitchFamily="34" charset="0"/>
              <a:cs typeface="Arial" pitchFamily="34" charset="0"/>
            </a:endParaRPr>
          </a:p>
        </p:txBody>
      </p:sp>
      <p:sp>
        <p:nvSpPr>
          <p:cNvPr id="3" name="2 - Τίτλος"/>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Παράγοντες</a:t>
            </a:r>
            <a:r>
              <a:rPr lang="en-US" sz="3600" dirty="0">
                <a:solidFill>
                  <a:srgbClr val="FFFF00"/>
                </a:solidFill>
              </a:rPr>
              <a:t> </a:t>
            </a:r>
            <a:r>
              <a:rPr lang="el-GR" sz="3600" dirty="0">
                <a:solidFill>
                  <a:srgbClr val="FFFF00"/>
                </a:solidFill>
              </a:rPr>
              <a:t>κινδύνου</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72816"/>
            <a:ext cx="8229600" cy="4525963"/>
          </a:xfrm>
        </p:spPr>
        <p:txBody>
          <a:bodyPr>
            <a:normAutofit/>
          </a:bodyPr>
          <a:lstStyle/>
          <a:p>
            <a:pPr>
              <a:buClr>
                <a:schemeClr val="accent2"/>
              </a:buClr>
              <a:buFont typeface="Wingdings" panose="05000000000000000000" pitchFamily="2" charset="2"/>
              <a:buChar char="q"/>
            </a:pPr>
            <a:r>
              <a:rPr lang="el-GR" sz="2000" dirty="0">
                <a:latin typeface="Arial" pitchFamily="34" charset="0"/>
                <a:cs typeface="Arial" pitchFamily="34" charset="0"/>
              </a:rPr>
              <a:t>Αλκοόλ </a:t>
            </a:r>
          </a:p>
          <a:p>
            <a:pPr>
              <a:buClr>
                <a:schemeClr val="accent2"/>
              </a:buClr>
              <a:buFont typeface="Wingdings" panose="05000000000000000000" pitchFamily="2" charset="2"/>
              <a:buChar char="q"/>
            </a:pPr>
            <a:r>
              <a:rPr lang="el-GR" sz="2000" dirty="0">
                <a:latin typeface="Arial" pitchFamily="34" charset="0"/>
                <a:cs typeface="Arial" pitchFamily="34" charset="0"/>
              </a:rPr>
              <a:t>Κάπνισμα</a:t>
            </a:r>
          </a:p>
          <a:p>
            <a:pPr>
              <a:buClr>
                <a:schemeClr val="accent2"/>
              </a:buClr>
              <a:buFont typeface="Wingdings" panose="05000000000000000000" pitchFamily="2" charset="2"/>
              <a:buChar char="q"/>
            </a:pPr>
            <a:r>
              <a:rPr lang="el-GR" sz="2000" dirty="0">
                <a:latin typeface="Arial" pitchFamily="34" charset="0"/>
                <a:cs typeface="Arial" pitchFamily="34" charset="0"/>
              </a:rPr>
              <a:t>Οικογενειακό ιστορικό σε συγγενείς α’ βαθμού</a:t>
            </a:r>
          </a:p>
          <a:p>
            <a:pPr>
              <a:buClr>
                <a:schemeClr val="accent2"/>
              </a:buClr>
              <a:buFont typeface="Wingdings" panose="05000000000000000000" pitchFamily="2" charset="2"/>
              <a:buChar char="q"/>
            </a:pPr>
            <a:r>
              <a:rPr lang="el-GR" sz="2000" dirty="0">
                <a:latin typeface="Arial" pitchFamily="34" charset="0"/>
                <a:cs typeface="Arial" pitchFamily="34" charset="0"/>
              </a:rPr>
              <a:t>Φυλή/Εθνικότητα</a:t>
            </a:r>
          </a:p>
          <a:p>
            <a:pPr>
              <a:buClr>
                <a:schemeClr val="accent2"/>
              </a:buClr>
              <a:buFont typeface="Wingdings" panose="05000000000000000000" pitchFamily="2" charset="2"/>
              <a:buChar char="q"/>
            </a:pPr>
            <a:r>
              <a:rPr lang="el-GR" sz="2000" dirty="0">
                <a:latin typeface="Arial" pitchFamily="34" charset="0"/>
                <a:cs typeface="Arial" pitchFamily="34" charset="0"/>
              </a:rPr>
              <a:t>Μεταβολικό σύνδρομο(Υπερινσουλιναιμία-Υπέρταση-</a:t>
            </a:r>
          </a:p>
          <a:p>
            <a:pPr>
              <a:buClr>
                <a:schemeClr val="accent2"/>
              </a:buClr>
              <a:buFont typeface="Wingdings" panose="05000000000000000000" pitchFamily="2" charset="2"/>
              <a:buChar char="q"/>
            </a:pPr>
            <a:r>
              <a:rPr lang="el-GR" sz="2000" dirty="0">
                <a:latin typeface="Arial" pitchFamily="34" charset="0"/>
                <a:cs typeface="Arial" pitchFamily="34" charset="0"/>
              </a:rPr>
              <a:t>    Κεντρική παχυσαρκία-Δυσλιπιδαιμία)</a:t>
            </a:r>
          </a:p>
          <a:p>
            <a:pPr>
              <a:buClr>
                <a:schemeClr val="accent2"/>
              </a:buClr>
              <a:buFont typeface="Wingdings" panose="05000000000000000000" pitchFamily="2" charset="2"/>
              <a:buChar char="q"/>
            </a:pPr>
            <a:r>
              <a:rPr lang="el-GR" sz="2000" dirty="0">
                <a:latin typeface="Arial" pitchFamily="34" charset="0"/>
                <a:cs typeface="Arial" pitchFamily="34" charset="0"/>
              </a:rPr>
              <a:t>Ιστορικό διαβήτη κύησης η γέννηση παιδιού με αυξημένο βάρος (&gt;4κιλά)</a:t>
            </a:r>
          </a:p>
          <a:p>
            <a:pPr>
              <a:buClr>
                <a:schemeClr val="accent2"/>
              </a:buClr>
              <a:buFont typeface="Wingdings" panose="05000000000000000000" pitchFamily="2" charset="2"/>
              <a:buChar char="q"/>
            </a:pPr>
            <a:r>
              <a:rPr lang="el-GR" sz="2000" dirty="0">
                <a:latin typeface="Arial" pitchFamily="34" charset="0"/>
                <a:cs typeface="Arial" pitchFamily="34" charset="0"/>
              </a:rPr>
              <a:t>Σύνδρομο </a:t>
            </a:r>
            <a:r>
              <a:rPr lang="el-GR" sz="2000" dirty="0" err="1">
                <a:latin typeface="Arial" pitchFamily="34" charset="0"/>
                <a:cs typeface="Arial" pitchFamily="34" charset="0"/>
              </a:rPr>
              <a:t>πολυκυστικών</a:t>
            </a:r>
            <a:r>
              <a:rPr lang="el-GR" sz="2000" dirty="0">
                <a:latin typeface="Arial" pitchFamily="34" charset="0"/>
                <a:cs typeface="Arial" pitchFamily="34" charset="0"/>
              </a:rPr>
              <a:t> ωοθηκών</a:t>
            </a:r>
          </a:p>
          <a:p>
            <a:pPr>
              <a:buClr>
                <a:schemeClr val="accent2"/>
              </a:buClr>
              <a:buFont typeface="Wingdings" panose="05000000000000000000" pitchFamily="2" charset="2"/>
              <a:buChar char="q"/>
            </a:pPr>
            <a:r>
              <a:rPr lang="el-GR" sz="2000" dirty="0">
                <a:latin typeface="Arial" pitchFamily="34" charset="0"/>
                <a:cs typeface="Arial" pitchFamily="34" charset="0"/>
              </a:rPr>
              <a:t>Σύνδρομο Ευπάθειας</a:t>
            </a:r>
          </a:p>
          <a:p>
            <a:endParaRPr lang="el-GR" sz="2000" dirty="0">
              <a:latin typeface="Arial" pitchFamily="34" charset="0"/>
              <a:cs typeface="Arial" pitchFamily="34" charset="0"/>
            </a:endParaRPr>
          </a:p>
        </p:txBody>
      </p:sp>
      <p:sp>
        <p:nvSpPr>
          <p:cNvPr id="3" name="2 - Τίτλος"/>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Παράγοντες</a:t>
            </a:r>
            <a:r>
              <a:rPr lang="en-US" sz="3600" dirty="0">
                <a:solidFill>
                  <a:srgbClr val="FFFF00"/>
                </a:solidFill>
              </a:rPr>
              <a:t> </a:t>
            </a:r>
            <a:r>
              <a:rPr lang="el-GR" sz="3600" dirty="0">
                <a:solidFill>
                  <a:srgbClr val="FFFF00"/>
                </a:solidFill>
              </a:rPr>
              <a:t>κινδύνου</a:t>
            </a:r>
          </a:p>
        </p:txBody>
      </p:sp>
    </p:spTree>
    <p:extLst>
      <p:ext uri="{BB962C8B-B14F-4D97-AF65-F5344CB8AC3E}">
        <p14:creationId xmlns:p14="http://schemas.microsoft.com/office/powerpoint/2010/main" val="1728364999"/>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B66C02-9A79-48E1-98B2-1298931400B1}"/>
              </a:ext>
            </a:extLst>
          </p:cNvPr>
          <p:cNvSpPr>
            <a:spLocks noGrp="1"/>
          </p:cNvSpPr>
          <p:nvPr>
            <p:ph idx="1"/>
          </p:nvPr>
        </p:nvSpPr>
        <p:spPr>
          <a:xfrm>
            <a:off x="628650" y="1916832"/>
            <a:ext cx="8319407" cy="3936961"/>
          </a:xfrm>
        </p:spPr>
        <p:txBody>
          <a:bodyPr>
            <a:normAutofit/>
          </a:bodyPr>
          <a:lstStyle/>
          <a:p>
            <a:pPr>
              <a:buClr>
                <a:srgbClr val="FF0000"/>
              </a:buClr>
              <a:buFont typeface="Wingdings" panose="05000000000000000000" pitchFamily="2" charset="2"/>
              <a:buChar char="q"/>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σύνδρομο ευπάθειας (</a:t>
            </a:r>
            <a:r>
              <a:rPr lang="el-GR" sz="2000" b="1" dirty="0" err="1">
                <a:latin typeface="Arial" panose="020B0604020202020204" pitchFamily="34" charset="0"/>
                <a:cs typeface="Arial" panose="020B0604020202020204" pitchFamily="34" charset="0"/>
              </a:rPr>
              <a:t>frailty</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syndrome</a:t>
            </a:r>
            <a:r>
              <a:rPr lang="el-GR" sz="2000" b="1"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αποτελεί μια </a:t>
            </a:r>
            <a:r>
              <a:rPr lang="el-GR" sz="2000" b="1" dirty="0">
                <a:latin typeface="Arial" panose="020B0604020202020204" pitchFamily="34" charset="0"/>
                <a:cs typeface="Arial" panose="020B0604020202020204" pitchFamily="34" charset="0"/>
              </a:rPr>
              <a:t>κλινική κατάσταση αυξημένης ευαισθησίας</a:t>
            </a:r>
            <a:r>
              <a:rPr lang="el-GR" sz="2000" dirty="0">
                <a:latin typeface="Arial" panose="020B0604020202020204" pitchFamily="34" charset="0"/>
                <a:cs typeface="Arial" panose="020B0604020202020204" pitchFamily="34" charset="0"/>
              </a:rPr>
              <a:t> του οργανισμού σε εξωτερικούς </a:t>
            </a:r>
            <a:r>
              <a:rPr lang="el-GR" sz="2000" dirty="0" err="1">
                <a:latin typeface="Arial" panose="020B0604020202020204" pitchFamily="34" charset="0"/>
                <a:cs typeface="Arial" panose="020B0604020202020204" pitchFamily="34" charset="0"/>
              </a:rPr>
              <a:t>στρεσογόνους</a:t>
            </a:r>
            <a:r>
              <a:rPr lang="el-GR" sz="2000" dirty="0">
                <a:latin typeface="Arial" panose="020B0604020202020204" pitchFamily="34" charset="0"/>
                <a:cs typeface="Arial" panose="020B0604020202020204" pitchFamily="34" charset="0"/>
              </a:rPr>
              <a:t> παράγοντες, εξαιτίας της μείωσης των φυσιολογικών αποθεμάτων και της λειτουργικής ικανότητας. </a:t>
            </a:r>
          </a:p>
          <a:p>
            <a:pPr>
              <a:buClr>
                <a:srgbClr val="FF0000"/>
              </a:buClr>
              <a:buFont typeface="Wingdings" panose="05000000000000000000" pitchFamily="2" charset="2"/>
              <a:buChar char="q"/>
            </a:pPr>
            <a:r>
              <a:rPr lang="el-GR" sz="2000" dirty="0">
                <a:latin typeface="Arial" panose="020B0604020202020204" pitchFamily="34" charset="0"/>
                <a:cs typeface="Arial" panose="020B0604020202020204" pitchFamily="34" charset="0"/>
              </a:rPr>
              <a:t>Χαρακτηρίζεται από:</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μυϊκή αδυναμία</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κόπωση</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χαμηλή φυσική δραστηριότητα</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ακούσια απώλεια βάρους</a:t>
            </a:r>
            <a:r>
              <a:rPr lang="el-GR" sz="2000" dirty="0">
                <a:latin typeface="Arial" panose="020B0604020202020204" pitchFamily="34" charset="0"/>
                <a:cs typeface="Arial" panose="020B0604020202020204" pitchFamily="34" charset="0"/>
              </a:rPr>
              <a:t> </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μειωμένη ταχύτητα βάδισης</a:t>
            </a:r>
            <a:r>
              <a:rPr lang="el-GR" sz="2000" dirty="0">
                <a:latin typeface="Arial" panose="020B0604020202020204" pitchFamily="34" charset="0"/>
                <a:cs typeface="Arial" panose="020B0604020202020204" pitchFamily="34" charset="0"/>
              </a:rPr>
              <a:t>.</a:t>
            </a:r>
          </a:p>
          <a:p>
            <a:endParaRPr lang="el-GR" dirty="0"/>
          </a:p>
          <a:p>
            <a:endParaRPr lang="el-GR" dirty="0"/>
          </a:p>
        </p:txBody>
      </p:sp>
      <p:sp>
        <p:nvSpPr>
          <p:cNvPr id="9" name="TextBox 8">
            <a:extLst>
              <a:ext uri="{FF2B5EF4-FFF2-40B4-BE49-F238E27FC236}">
                <a16:creationId xmlns:a16="http://schemas.microsoft.com/office/drawing/2014/main" id="{357EA3AE-39B4-4ABF-BACF-FA7CD0E20C8B}"/>
              </a:ext>
            </a:extLst>
          </p:cNvPr>
          <p:cNvSpPr txBox="1"/>
          <p:nvPr/>
        </p:nvSpPr>
        <p:spPr>
          <a:xfrm>
            <a:off x="6012160" y="5013177"/>
            <a:ext cx="2805573" cy="1384995"/>
          </a:xfrm>
          <a:prstGeom prst="rect">
            <a:avLst/>
          </a:prstGeom>
          <a:noFill/>
        </p:spPr>
        <p:txBody>
          <a:bodyPr wrap="square" rtlCol="0">
            <a:spAutoFit/>
          </a:bodyPr>
          <a:lstStyle/>
          <a:p>
            <a:r>
              <a:rPr lang="el-GR" sz="1050" dirty="0"/>
              <a:t>Ο </a:t>
            </a:r>
            <a:r>
              <a:rPr lang="el-GR" sz="1050" b="1" dirty="0"/>
              <a:t>ορισμός</a:t>
            </a:r>
            <a:r>
              <a:rPr lang="el-GR" sz="1050" dirty="0"/>
              <a:t> του </a:t>
            </a:r>
            <a:r>
              <a:rPr lang="el-GR" sz="1050" b="1" dirty="0"/>
              <a:t>συνδρόμου ευπάθειας</a:t>
            </a:r>
            <a:r>
              <a:rPr lang="el-GR" sz="1050" dirty="0"/>
              <a:t> προέρχεται από έγκυρες επιστημονικές πηγές και έχει υιοθετηθεί από διεθνείς οργανισμούς όπως η </a:t>
            </a:r>
            <a:r>
              <a:rPr lang="el-GR" sz="1050" b="1" dirty="0"/>
              <a:t>European Society for </a:t>
            </a:r>
            <a:r>
              <a:rPr lang="el-GR" sz="1050" b="1" dirty="0" err="1"/>
              <a:t>Clinical</a:t>
            </a:r>
            <a:r>
              <a:rPr lang="el-GR" sz="1050" b="1" dirty="0"/>
              <a:t> </a:t>
            </a:r>
            <a:r>
              <a:rPr lang="el-GR" sz="1050" b="1" dirty="0" err="1"/>
              <a:t>Nutrition</a:t>
            </a:r>
            <a:r>
              <a:rPr lang="el-GR" sz="1050" b="1" dirty="0"/>
              <a:t> and </a:t>
            </a:r>
            <a:r>
              <a:rPr lang="el-GR" sz="1050" b="1" dirty="0" err="1"/>
              <a:t>Metabolism</a:t>
            </a:r>
            <a:r>
              <a:rPr lang="el-GR" sz="1050" b="1" dirty="0"/>
              <a:t> (ESPEN)</a:t>
            </a:r>
            <a:r>
              <a:rPr lang="el-GR" sz="1050" dirty="0"/>
              <a:t>, το </a:t>
            </a:r>
            <a:r>
              <a:rPr lang="el-GR" sz="1050" b="1" dirty="0" err="1"/>
              <a:t>National</a:t>
            </a:r>
            <a:r>
              <a:rPr lang="el-GR" sz="1050" b="1" dirty="0"/>
              <a:t> </a:t>
            </a:r>
            <a:r>
              <a:rPr lang="el-GR" sz="1050" b="1" dirty="0" err="1"/>
              <a:t>Institute</a:t>
            </a:r>
            <a:r>
              <a:rPr lang="el-GR" sz="1050" b="1" dirty="0"/>
              <a:t> on </a:t>
            </a:r>
            <a:r>
              <a:rPr lang="el-GR" sz="1050" b="1" dirty="0" err="1"/>
              <a:t>Aging</a:t>
            </a:r>
            <a:r>
              <a:rPr lang="el-GR" sz="1050" b="1" dirty="0"/>
              <a:t> (NIA)</a:t>
            </a:r>
            <a:r>
              <a:rPr lang="el-GR" sz="1050" dirty="0"/>
              <a:t> και το </a:t>
            </a:r>
            <a:r>
              <a:rPr lang="el-GR" sz="1050" b="1" dirty="0"/>
              <a:t>British </a:t>
            </a:r>
            <a:r>
              <a:rPr lang="el-GR" sz="1050" b="1" dirty="0" err="1"/>
              <a:t>Geriatrics</a:t>
            </a:r>
            <a:r>
              <a:rPr lang="el-GR" sz="1050" b="1" dirty="0"/>
              <a:t> Society</a:t>
            </a:r>
            <a:r>
              <a:rPr lang="el-GR" sz="1050" dirty="0"/>
              <a:t>.</a:t>
            </a:r>
          </a:p>
        </p:txBody>
      </p:sp>
      <p:sp>
        <p:nvSpPr>
          <p:cNvPr id="11" name="TextBox 10">
            <a:extLst>
              <a:ext uri="{FF2B5EF4-FFF2-40B4-BE49-F238E27FC236}">
                <a16:creationId xmlns:a16="http://schemas.microsoft.com/office/drawing/2014/main" id="{80D99B03-2AC5-4B2C-877F-4BBEFD4BE3CA}"/>
              </a:ext>
            </a:extLst>
          </p:cNvPr>
          <p:cNvSpPr txBox="1"/>
          <p:nvPr/>
        </p:nvSpPr>
        <p:spPr>
          <a:xfrm>
            <a:off x="1259632" y="1397729"/>
            <a:ext cx="5026868" cy="300082"/>
          </a:xfrm>
          <a:prstGeom prst="rect">
            <a:avLst/>
          </a:prstGeom>
          <a:noFill/>
        </p:spPr>
        <p:txBody>
          <a:bodyPr wrap="square" rtlCol="0">
            <a:spAutoFit/>
          </a:bodyPr>
          <a:lstStyle/>
          <a:p>
            <a:r>
              <a:rPr lang="el-GR" sz="1350" b="1" i="1" u="sng" dirty="0">
                <a:solidFill>
                  <a:srgbClr val="FF0000"/>
                </a:solidFill>
              </a:rPr>
              <a:t>Ενδεικτικός ορισμός (σύμφωνα με </a:t>
            </a:r>
            <a:r>
              <a:rPr lang="el-GR" sz="1350" b="1" i="1" u="sng" dirty="0" err="1">
                <a:solidFill>
                  <a:srgbClr val="FF0000"/>
                </a:solidFill>
              </a:rPr>
              <a:t>Fried</a:t>
            </a:r>
            <a:r>
              <a:rPr lang="el-GR" sz="1350" b="1" i="1" u="sng" dirty="0">
                <a:solidFill>
                  <a:srgbClr val="FF0000"/>
                </a:solidFill>
              </a:rPr>
              <a:t> </a:t>
            </a:r>
            <a:r>
              <a:rPr lang="el-GR" sz="1350" b="1" i="1" u="sng" dirty="0" err="1">
                <a:solidFill>
                  <a:srgbClr val="FF0000"/>
                </a:solidFill>
              </a:rPr>
              <a:t>et</a:t>
            </a:r>
            <a:r>
              <a:rPr lang="el-GR" sz="1350" b="1" i="1" u="sng" dirty="0">
                <a:solidFill>
                  <a:srgbClr val="FF0000"/>
                </a:solidFill>
              </a:rPr>
              <a:t> </a:t>
            </a:r>
            <a:r>
              <a:rPr lang="el-GR" sz="1350" b="1" i="1" u="sng" dirty="0" err="1">
                <a:solidFill>
                  <a:srgbClr val="FF0000"/>
                </a:solidFill>
              </a:rPr>
              <a:t>al</a:t>
            </a:r>
            <a:r>
              <a:rPr lang="el-GR" sz="1350" b="1" i="1" u="sng" dirty="0">
                <a:solidFill>
                  <a:srgbClr val="FF0000"/>
                </a:solidFill>
              </a:rPr>
              <a:t>., 2001)</a:t>
            </a:r>
            <a:endParaRPr lang="el-GR" sz="1350" i="1" u="sng" dirty="0">
              <a:solidFill>
                <a:srgbClr val="FF0000"/>
              </a:solidFill>
            </a:endParaRPr>
          </a:p>
        </p:txBody>
      </p:sp>
      <p:sp>
        <p:nvSpPr>
          <p:cNvPr id="6" name="2 - Τίτλος">
            <a:extLst>
              <a:ext uri="{FF2B5EF4-FFF2-40B4-BE49-F238E27FC236}">
                <a16:creationId xmlns:a16="http://schemas.microsoft.com/office/drawing/2014/main" id="{40093D68-844B-4E16-83D4-40A7007A5E4C}"/>
              </a:ext>
            </a:extLst>
          </p:cNvPr>
          <p:cNvSpPr txBox="1">
            <a:spLocks/>
          </p:cNvSpPr>
          <p:nvPr/>
        </p:nvSpPr>
        <p:spPr>
          <a:xfrm>
            <a:off x="322207" y="394612"/>
            <a:ext cx="8229600" cy="896565"/>
          </a:xfrm>
          <a:prstGeom prst="rect">
            <a:avLst/>
          </a:prstGeom>
          <a:solidFill>
            <a:schemeClr val="bg2">
              <a:lumMod val="50000"/>
            </a:schemeClr>
          </a:solidFill>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dirty="0">
                <a:solidFill>
                  <a:srgbClr val="FFFF00"/>
                </a:solidFill>
              </a:rPr>
              <a:t>Σύνδρομο</a:t>
            </a:r>
            <a:r>
              <a:rPr lang="en-US" sz="3600" dirty="0">
                <a:solidFill>
                  <a:srgbClr val="FFFF00"/>
                </a:solidFill>
              </a:rPr>
              <a:t> </a:t>
            </a:r>
            <a:r>
              <a:rPr lang="el-GR" sz="3600" dirty="0">
                <a:solidFill>
                  <a:srgbClr val="FFFF00"/>
                </a:solidFill>
              </a:rPr>
              <a:t>ευπάθειας</a:t>
            </a:r>
          </a:p>
        </p:txBody>
      </p:sp>
    </p:spTree>
    <p:extLst>
      <p:ext uri="{BB962C8B-B14F-4D97-AF65-F5344CB8AC3E}">
        <p14:creationId xmlns:p14="http://schemas.microsoft.com/office/powerpoint/2010/main" val="142482485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DEC33A-5452-4AC2-B91D-9A339B615149}"/>
              </a:ext>
            </a:extLst>
          </p:cNvPr>
          <p:cNvSpPr>
            <a:spLocks noGrp="1"/>
          </p:cNvSpPr>
          <p:nvPr>
            <p:ph idx="1"/>
          </p:nvPr>
        </p:nvSpPr>
        <p:spPr>
          <a:xfrm>
            <a:off x="457200" y="1700808"/>
            <a:ext cx="8229600" cy="4248472"/>
          </a:xfrm>
        </p:spPr>
        <p:txBody>
          <a:bodyPr>
            <a:normAutofit fontScale="77500" lnSpcReduction="20000"/>
          </a:bodyPr>
          <a:lstStyle/>
          <a:p>
            <a:pPr marL="109728" indent="0">
              <a:buClr>
                <a:schemeClr val="accent2"/>
              </a:buClr>
              <a:buNone/>
            </a:pPr>
            <a:r>
              <a:rPr lang="el-GR" sz="2600" dirty="0">
                <a:latin typeface="Arial" panose="020B0604020202020204" pitchFamily="34" charset="0"/>
                <a:cs typeface="Arial" panose="020B0604020202020204" pitchFamily="34" charset="0"/>
              </a:rPr>
              <a:t>Η ευπάθεια συνδέεται στενά με τον σακχαρώδη διαβήτη τύπου 2, ειδικά στους ηλικιωμένους:</a:t>
            </a:r>
          </a:p>
          <a:p>
            <a:pPr algn="just">
              <a:buClr>
                <a:schemeClr val="accent2"/>
              </a:buClr>
              <a:buSzPct val="80000"/>
              <a:buFont typeface="Wingdings" panose="05000000000000000000" pitchFamily="2" charset="2"/>
              <a:buChar char="v"/>
            </a:pPr>
            <a:r>
              <a:rPr lang="el-GR" sz="2600" b="1" dirty="0">
                <a:latin typeface="Arial" panose="020B0604020202020204" pitchFamily="34" charset="0"/>
                <a:cs typeface="Arial" panose="020B0604020202020204" pitchFamily="34" charset="0"/>
              </a:rPr>
              <a:t>Φλεγμονή</a:t>
            </a:r>
            <a:r>
              <a:rPr lang="el-GR" sz="2600" dirty="0">
                <a:latin typeface="Arial" panose="020B0604020202020204" pitchFamily="34" charset="0"/>
                <a:cs typeface="Arial" panose="020B0604020202020204" pitchFamily="34" charset="0"/>
              </a:rPr>
              <a:t>: Η χρόνια χαμηλού βαθμού φλεγμονή που παρατηρείται στο σύνδρομο ευπάθειας αυξάνει την </a:t>
            </a:r>
            <a:r>
              <a:rPr lang="el-GR" sz="2600" b="1" dirty="0" err="1">
                <a:latin typeface="Arial" panose="020B0604020202020204" pitchFamily="34" charset="0"/>
                <a:cs typeface="Arial" panose="020B0604020202020204" pitchFamily="34" charset="0"/>
              </a:rPr>
              <a:t>ινσουλινοαντίσταση</a:t>
            </a:r>
            <a:r>
              <a:rPr lang="el-GR" sz="2600" dirty="0">
                <a:latin typeface="Arial" panose="020B0604020202020204" pitchFamily="34" charset="0"/>
                <a:cs typeface="Arial" panose="020B0604020202020204" pitchFamily="34" charset="0"/>
              </a:rPr>
              <a:t>.</a:t>
            </a:r>
          </a:p>
          <a:p>
            <a:pPr marL="109728" indent="0" algn="just">
              <a:buClr>
                <a:schemeClr val="accent2"/>
              </a:buClr>
              <a:buNone/>
            </a:pPr>
            <a:endParaRPr lang="el-GR" sz="26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600" b="1" dirty="0" err="1">
                <a:latin typeface="Arial" panose="020B0604020202020204" pitchFamily="34" charset="0"/>
                <a:cs typeface="Arial" panose="020B0604020202020204" pitchFamily="34" charset="0"/>
              </a:rPr>
              <a:t>Σαρκοπενία</a:t>
            </a:r>
            <a:r>
              <a:rPr lang="el-GR" sz="2600" b="1" dirty="0">
                <a:latin typeface="Arial" panose="020B0604020202020204" pitchFamily="34" charset="0"/>
                <a:cs typeface="Arial" panose="020B0604020202020204" pitchFamily="34" charset="0"/>
              </a:rPr>
              <a:t> (απώλεια μυϊκής μάζας)</a:t>
            </a:r>
            <a:r>
              <a:rPr lang="el-GR" sz="2600" dirty="0">
                <a:latin typeface="Arial" panose="020B0604020202020204" pitchFamily="34" charset="0"/>
                <a:cs typeface="Arial" panose="020B0604020202020204" pitchFamily="34" charset="0"/>
              </a:rPr>
              <a:t>: Μειώνει τη χρήση της γλυκόζης από τους μυς, επιβαρύνοντας τον γλυκαιμικό έλεγχο.</a:t>
            </a:r>
          </a:p>
          <a:p>
            <a:pPr marL="109728" indent="0" algn="just">
              <a:buClr>
                <a:schemeClr val="accent2"/>
              </a:buClr>
              <a:buNone/>
            </a:pPr>
            <a:endParaRPr lang="el-GR" sz="26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600" b="1" dirty="0">
                <a:latin typeface="Arial" panose="020B0604020202020204" pitchFamily="34" charset="0"/>
                <a:cs typeface="Arial" panose="020B0604020202020204" pitchFamily="34" charset="0"/>
              </a:rPr>
              <a:t>Καθιστικός τρόπος ζωής</a:t>
            </a:r>
            <a:r>
              <a:rPr lang="el-GR" sz="2600" dirty="0">
                <a:latin typeface="Arial" panose="020B0604020202020204" pitchFamily="34" charset="0"/>
                <a:cs typeface="Arial" panose="020B0604020202020204" pitchFamily="34" charset="0"/>
              </a:rPr>
              <a:t>: Η μειωμένη φυσική δραστηριότητα προάγει την </a:t>
            </a:r>
            <a:r>
              <a:rPr lang="el-GR" sz="2600" b="1" dirty="0">
                <a:latin typeface="Arial" panose="020B0604020202020204" pitchFamily="34" charset="0"/>
                <a:cs typeface="Arial" panose="020B0604020202020204" pitchFamily="34" charset="0"/>
              </a:rPr>
              <a:t>παχυσαρκία</a:t>
            </a:r>
            <a:r>
              <a:rPr lang="el-GR" sz="2600" dirty="0">
                <a:latin typeface="Arial" panose="020B0604020202020204" pitchFamily="34" charset="0"/>
                <a:cs typeface="Arial" panose="020B0604020202020204" pitchFamily="34" charset="0"/>
              </a:rPr>
              <a:t> και τη </a:t>
            </a:r>
            <a:r>
              <a:rPr lang="el-GR" sz="2600" b="1" dirty="0">
                <a:latin typeface="Arial" panose="020B0604020202020204" pitchFamily="34" charset="0"/>
                <a:cs typeface="Arial" panose="020B0604020202020204" pitchFamily="34" charset="0"/>
              </a:rPr>
              <a:t>μεταβολική δυσλειτουργία</a:t>
            </a:r>
            <a:r>
              <a:rPr lang="el-GR" sz="2600" dirty="0">
                <a:latin typeface="Arial" panose="020B0604020202020204" pitchFamily="34" charset="0"/>
                <a:cs typeface="Arial" panose="020B0604020202020204" pitchFamily="34" charset="0"/>
              </a:rPr>
              <a:t>, ενισχύοντας την πιθανότητα εμφάνισης διαβήτη.</a:t>
            </a:r>
          </a:p>
          <a:p>
            <a:pPr marL="109728" indent="0" algn="just">
              <a:buClr>
                <a:schemeClr val="accent2"/>
              </a:buClr>
              <a:buNone/>
            </a:pPr>
            <a:endParaRPr lang="el-GR" sz="26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600" b="1" dirty="0">
                <a:latin typeface="Arial" panose="020B0604020202020204" pitchFamily="34" charset="0"/>
                <a:cs typeface="Arial" panose="020B0604020202020204" pitchFamily="34" charset="0"/>
              </a:rPr>
              <a:t>Διατροφική ανεπάρκεια</a:t>
            </a:r>
            <a:r>
              <a:rPr lang="el-GR" sz="2600" dirty="0">
                <a:latin typeface="Arial" panose="020B0604020202020204" pitchFamily="34" charset="0"/>
                <a:cs typeface="Arial" panose="020B0604020202020204" pitchFamily="34" charset="0"/>
              </a:rPr>
              <a:t>: Συχνά συνυπάρχει με φτωχή διατροφή, που μπορεί να οδηγήσει σε </a:t>
            </a:r>
            <a:r>
              <a:rPr lang="el-GR" sz="2600" b="1" dirty="0">
                <a:latin typeface="Arial" panose="020B0604020202020204" pitchFamily="34" charset="0"/>
                <a:cs typeface="Arial" panose="020B0604020202020204" pitchFamily="34" charset="0"/>
              </a:rPr>
              <a:t>έλλειψη </a:t>
            </a:r>
            <a:r>
              <a:rPr lang="el-GR" sz="2600" b="1" dirty="0" err="1">
                <a:latin typeface="Arial" panose="020B0604020202020204" pitchFamily="34" charset="0"/>
                <a:cs typeface="Arial" panose="020B0604020202020204" pitchFamily="34" charset="0"/>
              </a:rPr>
              <a:t>μικροθρεπτικών</a:t>
            </a:r>
            <a:r>
              <a:rPr lang="el-GR" sz="2600" b="1" dirty="0">
                <a:latin typeface="Arial" panose="020B0604020202020204" pitchFamily="34" charset="0"/>
                <a:cs typeface="Arial" panose="020B0604020202020204" pitchFamily="34" charset="0"/>
              </a:rPr>
              <a:t> συστατικών</a:t>
            </a:r>
            <a:r>
              <a:rPr lang="el-GR" sz="2600" dirty="0">
                <a:latin typeface="Arial" panose="020B0604020202020204" pitchFamily="34" charset="0"/>
                <a:cs typeface="Arial" panose="020B0604020202020204" pitchFamily="34" charset="0"/>
              </a:rPr>
              <a:t> σημαντικών για τον μεταβολισμό της γλυκόζης.</a:t>
            </a:r>
          </a:p>
          <a:p>
            <a:endParaRPr lang="el-GR" dirty="0"/>
          </a:p>
        </p:txBody>
      </p:sp>
      <p:sp>
        <p:nvSpPr>
          <p:cNvPr id="4" name="2 - Τίτλος">
            <a:extLst>
              <a:ext uri="{FF2B5EF4-FFF2-40B4-BE49-F238E27FC236}">
                <a16:creationId xmlns:a16="http://schemas.microsoft.com/office/drawing/2014/main" id="{97F56936-4511-4F42-871C-73809F3245DA}"/>
              </a:ext>
            </a:extLst>
          </p:cNvPr>
          <p:cNvSpPr txBox="1">
            <a:spLocks/>
          </p:cNvSpPr>
          <p:nvPr/>
        </p:nvSpPr>
        <p:spPr>
          <a:xfrm>
            <a:off x="431141" y="548680"/>
            <a:ext cx="8229600" cy="896565"/>
          </a:xfrm>
          <a:prstGeom prst="rect">
            <a:avLst/>
          </a:prstGeom>
          <a:solidFill>
            <a:schemeClr val="bg2">
              <a:lumMod val="50000"/>
            </a:schemeClr>
          </a:solidFill>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dirty="0">
                <a:solidFill>
                  <a:srgbClr val="FFFF00"/>
                </a:solidFill>
              </a:rPr>
              <a:t>Το Σύνδρομο</a:t>
            </a:r>
            <a:r>
              <a:rPr lang="en-US" sz="3600" dirty="0">
                <a:solidFill>
                  <a:srgbClr val="FFFF00"/>
                </a:solidFill>
              </a:rPr>
              <a:t> </a:t>
            </a:r>
            <a:r>
              <a:rPr lang="el-GR" sz="3600" dirty="0">
                <a:solidFill>
                  <a:srgbClr val="FFFF00"/>
                </a:solidFill>
              </a:rPr>
              <a:t>Ευπάθειας ως προδιαθεσικός παράγοντας για τον Σακχαρώδη Διαβήτη</a:t>
            </a:r>
          </a:p>
        </p:txBody>
      </p:sp>
    </p:spTree>
    <p:extLst>
      <p:ext uri="{BB962C8B-B14F-4D97-AF65-F5344CB8AC3E}">
        <p14:creationId xmlns:p14="http://schemas.microsoft.com/office/powerpoint/2010/main" val="309725626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06FAF0-48AE-4388-B3F8-B56238682552}"/>
              </a:ext>
            </a:extLst>
          </p:cNvPr>
          <p:cNvSpPr>
            <a:spLocks noGrp="1"/>
          </p:cNvSpPr>
          <p:nvPr>
            <p:ph idx="1"/>
          </p:nvPr>
        </p:nvSpPr>
        <p:spPr>
          <a:xfrm>
            <a:off x="462354" y="1700808"/>
            <a:ext cx="8229600" cy="4107912"/>
          </a:xfrm>
        </p:spPr>
        <p:txBody>
          <a:bodyPr>
            <a:normAutofit/>
          </a:bodyPr>
          <a:lstStyle/>
          <a:p>
            <a:pPr algn="just">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Το </a:t>
            </a:r>
            <a:r>
              <a:rPr lang="el-GR" sz="2000" b="1" i="1" dirty="0">
                <a:latin typeface="Arial" panose="020B0604020202020204" pitchFamily="34" charset="0"/>
                <a:cs typeface="Arial" panose="020B0604020202020204" pitchFamily="34" charset="0"/>
              </a:rPr>
              <a:t>σύνδρομο ευπάθειας</a:t>
            </a:r>
            <a:r>
              <a:rPr lang="el-GR" sz="2000" i="1"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και ο </a:t>
            </a:r>
            <a:r>
              <a:rPr lang="el-GR" sz="2000" b="1" i="1" dirty="0">
                <a:latin typeface="Arial" panose="020B0604020202020204" pitchFamily="34" charset="0"/>
                <a:cs typeface="Arial" panose="020B0604020202020204" pitchFamily="34" charset="0"/>
              </a:rPr>
              <a:t>σακχαρώδης διαβήτης τύπου 2 </a:t>
            </a:r>
            <a:r>
              <a:rPr lang="el-GR" sz="2000" b="1" dirty="0">
                <a:latin typeface="Arial" panose="020B0604020202020204" pitchFamily="34" charset="0"/>
                <a:cs typeface="Arial" panose="020B0604020202020204" pitchFamily="34" charset="0"/>
              </a:rPr>
              <a:t>(ΣΔ2)</a:t>
            </a:r>
            <a:r>
              <a:rPr lang="el-GR" sz="2000" dirty="0">
                <a:latin typeface="Arial" panose="020B0604020202020204" pitchFamily="34" charset="0"/>
                <a:cs typeface="Arial" panose="020B0604020202020204" pitchFamily="34" charset="0"/>
              </a:rPr>
              <a:t> έχουν στενή αλληλεπίδραση, ιδιαίτερα στους ηλικιωμένους. Το ένα μπορεί να επιδεινώσει το άλλο, δημιουργώντας έναν φαύλο κύκλο που επηρεάζει αρνητικά την ποιότητα ζωής και την πρόγνωση των ασθενών.</a:t>
            </a:r>
          </a:p>
          <a:p>
            <a:pPr marL="109728" indent="0">
              <a:buClr>
                <a:schemeClr val="accent2"/>
              </a:buClr>
              <a:buNone/>
            </a:pPr>
            <a:endParaRPr lang="el-GR" sz="20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σύνδρομο ευπάθειας </a:t>
            </a:r>
            <a:r>
              <a:rPr lang="el-GR" sz="2000" dirty="0">
                <a:latin typeface="Arial" panose="020B0604020202020204" pitchFamily="34" charset="0"/>
                <a:cs typeface="Arial" panose="020B0604020202020204" pitchFamily="34" charset="0"/>
              </a:rPr>
              <a:t>δεν αποτελεί μόνο αποτέλεσμα του διαβήτη, αλλά και </a:t>
            </a:r>
            <a:r>
              <a:rPr lang="el-GR" sz="2000" b="1" dirty="0">
                <a:latin typeface="Arial" panose="020B0604020202020204" pitchFamily="34" charset="0"/>
                <a:cs typeface="Arial" panose="020B0604020202020204" pitchFamily="34" charset="0"/>
              </a:rPr>
              <a:t>παράγοντα κινδύνου</a:t>
            </a:r>
            <a:r>
              <a:rPr lang="el-GR" sz="2000" dirty="0">
                <a:latin typeface="Arial" panose="020B0604020202020204" pitchFamily="34" charset="0"/>
                <a:cs typeface="Arial" panose="020B0604020202020204" pitchFamily="34" charset="0"/>
              </a:rPr>
              <a:t> για την εμφάνισή του. Η </a:t>
            </a:r>
            <a:r>
              <a:rPr lang="el-GR" sz="2000" b="1" dirty="0">
                <a:latin typeface="Arial" panose="020B0604020202020204" pitchFamily="34" charset="0"/>
                <a:cs typeface="Arial" panose="020B0604020202020204" pitchFamily="34" charset="0"/>
              </a:rPr>
              <a:t>έγκαιρη αναγνώριση και παρέμβαση</a:t>
            </a:r>
            <a:r>
              <a:rPr lang="el-GR" sz="2000" dirty="0">
                <a:latin typeface="Arial" panose="020B0604020202020204" pitchFamily="34" charset="0"/>
                <a:cs typeface="Arial" panose="020B0604020202020204" pitchFamily="34" charset="0"/>
              </a:rPr>
              <a:t> σε άτομα με ευπάθεια μπορεί να συμβάλει στην </a:t>
            </a:r>
            <a:r>
              <a:rPr lang="el-GR" sz="2000" b="1" dirty="0">
                <a:latin typeface="Arial" panose="020B0604020202020204" pitchFamily="34" charset="0"/>
                <a:cs typeface="Arial" panose="020B0604020202020204" pitchFamily="34" charset="0"/>
              </a:rPr>
              <a:t>πρόληψη ή καθυστέρηση της εμφάνισης</a:t>
            </a:r>
            <a:r>
              <a:rPr lang="el-GR" sz="2000" dirty="0">
                <a:latin typeface="Arial" panose="020B0604020202020204" pitchFamily="34" charset="0"/>
                <a:cs typeface="Arial" panose="020B0604020202020204" pitchFamily="34" charset="0"/>
              </a:rPr>
              <a:t> σακχαρώδους διαβήτη.</a:t>
            </a:r>
          </a:p>
          <a:p>
            <a:pPr marL="109728" indent="0">
              <a:buNone/>
            </a:pPr>
            <a:endParaRPr lang="el-GR" dirty="0"/>
          </a:p>
        </p:txBody>
      </p:sp>
      <p:sp>
        <p:nvSpPr>
          <p:cNvPr id="8" name="2 - Τίτλος">
            <a:extLst>
              <a:ext uri="{FF2B5EF4-FFF2-40B4-BE49-F238E27FC236}">
                <a16:creationId xmlns:a16="http://schemas.microsoft.com/office/drawing/2014/main" id="{34E1902B-DF2C-4840-9D64-5261B8FA7F96}"/>
              </a:ext>
            </a:extLst>
          </p:cNvPr>
          <p:cNvSpPr txBox="1">
            <a:spLocks/>
          </p:cNvSpPr>
          <p:nvPr/>
        </p:nvSpPr>
        <p:spPr>
          <a:xfrm>
            <a:off x="431141" y="548680"/>
            <a:ext cx="8229600" cy="896565"/>
          </a:xfrm>
          <a:prstGeom prst="rect">
            <a:avLst/>
          </a:prstGeom>
          <a:solidFill>
            <a:schemeClr val="bg2">
              <a:lumMod val="50000"/>
            </a:schemeClr>
          </a:solidFill>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dirty="0">
                <a:solidFill>
                  <a:srgbClr val="FFFF00"/>
                </a:solidFill>
              </a:rPr>
              <a:t>Το Σύνδρομο</a:t>
            </a:r>
            <a:r>
              <a:rPr lang="en-US" sz="3600" dirty="0">
                <a:solidFill>
                  <a:srgbClr val="FFFF00"/>
                </a:solidFill>
              </a:rPr>
              <a:t> </a:t>
            </a:r>
            <a:r>
              <a:rPr lang="el-GR" sz="3600" dirty="0">
                <a:solidFill>
                  <a:srgbClr val="FFFF00"/>
                </a:solidFill>
              </a:rPr>
              <a:t>Ευπάθειας ως προδιαθεσικός παράγοντας για τον Σακχαρώδη Διαβήτη</a:t>
            </a:r>
          </a:p>
        </p:txBody>
      </p:sp>
    </p:spTree>
    <p:extLst>
      <p:ext uri="{BB962C8B-B14F-4D97-AF65-F5344CB8AC3E}">
        <p14:creationId xmlns:p14="http://schemas.microsoft.com/office/powerpoint/2010/main" val="390467502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56792"/>
            <a:ext cx="8229600" cy="4591412"/>
          </a:xfrm>
        </p:spPr>
        <p:txBody>
          <a:bodyPr>
            <a:normAutofit/>
          </a:bodyPr>
          <a:lstStyle/>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Μείωση σωματικού βάρους </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Ισορροπημένη διατροφή</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Συχνή μέτρηση του σακχάρου αίματος</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Άθληση </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Διακοπή αλκοόλ </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Ελάττωση η και διακοπή του καπνίσματος</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Αντί-</a:t>
            </a:r>
            <a:r>
              <a:rPr lang="el-GR" sz="2000" dirty="0" err="1">
                <a:latin typeface="Arial" pitchFamily="34" charset="0"/>
                <a:cs typeface="Arial" pitchFamily="34" charset="0"/>
              </a:rPr>
              <a:t>υπεργλυκαιμικά</a:t>
            </a:r>
            <a:r>
              <a:rPr lang="el-GR" sz="2000" dirty="0">
                <a:latin typeface="Arial" pitchFamily="34" charset="0"/>
                <a:cs typeface="Arial" pitchFamily="34" charset="0"/>
              </a:rPr>
              <a:t> φάρμακα τα οποία αντιμετωπίζουν την σταδιακή επιδείνωση της λειτουργίας του παγκρέατος επομένως και της νόσου.</a:t>
            </a:r>
          </a:p>
          <a:p>
            <a:pPr>
              <a:buClr>
                <a:schemeClr val="accent2"/>
              </a:buClr>
            </a:pPr>
            <a:r>
              <a:rPr lang="el-GR" sz="2000" dirty="0">
                <a:latin typeface="Arial" pitchFamily="34" charset="0"/>
                <a:cs typeface="Arial" pitchFamily="34" charset="0"/>
              </a:rPr>
              <a:t>Μεταβολική χειρουργική</a:t>
            </a: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pPr marL="109728" indent="0">
              <a:buNone/>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1011222"/>
          </a:xfrm>
          <a:solidFill>
            <a:schemeClr val="bg2">
              <a:lumMod val="50000"/>
            </a:schemeClr>
          </a:solidFill>
        </p:spPr>
        <p:txBody>
          <a:bodyPr>
            <a:normAutofit fontScale="90000"/>
          </a:bodyPr>
          <a:lstStyle/>
          <a:p>
            <a:pPr algn="ctr"/>
            <a:r>
              <a:rPr lang="el-GR" sz="3600" dirty="0">
                <a:solidFill>
                  <a:srgbClr val="FFFF00"/>
                </a:solidFill>
              </a:rPr>
              <a:t>Διαχείριση – Αντιμετώπιση</a:t>
            </a:r>
            <a:r>
              <a:rPr lang="en-US" sz="3600" dirty="0">
                <a:solidFill>
                  <a:srgbClr val="FFFF00"/>
                </a:solidFill>
              </a:rPr>
              <a:t> </a:t>
            </a:r>
            <a:r>
              <a:rPr lang="el-GR" sz="3600" dirty="0">
                <a:solidFill>
                  <a:srgbClr val="FFFF00"/>
                </a:solidFill>
              </a:rPr>
              <a:t>του Σακχαρώδη Διαβήτη</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74512" y="1268760"/>
            <a:ext cx="8229600" cy="5150059"/>
          </a:xfrm>
        </p:spPr>
        <p:txBody>
          <a:bodyPr>
            <a:normAutofit/>
          </a:bodyPr>
          <a:lstStyle/>
          <a:p>
            <a:pPr>
              <a:buNone/>
            </a:pPr>
            <a:endParaRPr lang="el-GR" sz="2000" dirty="0">
              <a:latin typeface="Arial" pitchFamily="34" charset="0"/>
              <a:cs typeface="Arial" pitchFamily="34" charset="0"/>
            </a:endParaRP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Υπέρταση:</a:t>
            </a:r>
            <a:r>
              <a:rPr lang="el-GR" sz="2000" dirty="0">
                <a:latin typeface="Arial" pitchFamily="34" charset="0"/>
                <a:cs typeface="Arial" pitchFamily="34" charset="0"/>
              </a:rPr>
              <a:t> Λόγω της αντίστασης της ινσουλίνης, οι αρτηρίες στενεύουν και αυξάνεται η αρτηριακή πίεση.</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Καρδιαγγειακά προβλήματα: </a:t>
            </a:r>
            <a:r>
              <a:rPr lang="el-GR" sz="2000" dirty="0">
                <a:latin typeface="Arial" pitchFamily="34" charset="0"/>
                <a:cs typeface="Arial" pitchFamily="34" charset="0"/>
              </a:rPr>
              <a:t>Όταν για μεγάλο χρονικό διάστημα έχουμε υψηλά επίπεδα γλυκόζης στο αίμα αυξάνονται οι πιθανότητες εμφάνισης αθηρωματικής πλάκας. </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Προβλήματα στα ούλα: </a:t>
            </a:r>
            <a:r>
              <a:rPr lang="el-GR" sz="2000" dirty="0">
                <a:latin typeface="Arial" pitchFamily="34" charset="0"/>
                <a:cs typeface="Arial" pitchFamily="34" charset="0"/>
              </a:rPr>
              <a:t>Ο διαβήτης είναι υπεύθυνος για περιοδοντικές παθήσεις.</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Στυτική δυσλειτουργία: </a:t>
            </a:r>
            <a:r>
              <a:rPr lang="el-GR" sz="2000" dirty="0">
                <a:latin typeface="Arial" pitchFamily="34" charset="0"/>
                <a:cs typeface="Arial" pitchFamily="34" charset="0"/>
              </a:rPr>
              <a:t>Η χαμηλή τεστοστερόνη με συνδυασμό την παχυσαρκία μπορούν να επηρεάσουν την σεξουαλικότητα του ασθενή.</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Αμφιβληστροειδοπάθεια: </a:t>
            </a:r>
            <a:r>
              <a:rPr lang="el-GR" sz="2000" dirty="0">
                <a:latin typeface="Arial" pitchFamily="34" charset="0"/>
                <a:cs typeface="Arial" pitchFamily="34" charset="0"/>
              </a:rPr>
              <a:t>Τα ευαίσθητα αιμοφόρα αγγεία του οφθαλμού επηρεάζονται από το αυξημένο σάκχαρο ακόμη και 7 χρόνια </a:t>
            </a:r>
            <a:r>
              <a:rPr lang="el-GR" sz="2000" b="1" dirty="0">
                <a:latin typeface="Arial" pitchFamily="34" charset="0"/>
                <a:cs typeface="Arial" pitchFamily="34" charset="0"/>
              </a:rPr>
              <a:t>πριν</a:t>
            </a:r>
            <a:r>
              <a:rPr lang="el-GR" sz="2000" dirty="0">
                <a:latin typeface="Arial" pitchFamily="34" charset="0"/>
                <a:cs typeface="Arial" pitchFamily="34" charset="0"/>
              </a:rPr>
              <a:t> την εμφάνιση της νόσου.</a:t>
            </a:r>
          </a:p>
        </p:txBody>
      </p:sp>
      <p:sp>
        <p:nvSpPr>
          <p:cNvPr id="3" name="2 - Τίτλος"/>
          <p:cNvSpPr>
            <a:spLocks noGrp="1"/>
          </p:cNvSpPr>
          <p:nvPr>
            <p:ph type="title"/>
          </p:nvPr>
        </p:nvSpPr>
        <p:spPr>
          <a:xfrm>
            <a:off x="457200" y="274638"/>
            <a:ext cx="8229600" cy="850106"/>
          </a:xfrm>
          <a:solidFill>
            <a:schemeClr val="bg2">
              <a:lumMod val="50000"/>
            </a:schemeClr>
          </a:solidFill>
        </p:spPr>
        <p:txBody>
          <a:bodyPr>
            <a:noAutofit/>
          </a:bodyPr>
          <a:lstStyle/>
          <a:p>
            <a:pPr algn="ctr"/>
            <a:r>
              <a:rPr lang="el-GR" sz="3600" dirty="0">
                <a:solidFill>
                  <a:srgbClr val="FFFF00"/>
                </a:solidFill>
              </a:rPr>
              <a:t>Επιπλοκές διαβήτη</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5007183"/>
          </a:xfrm>
        </p:spPr>
        <p:txBody>
          <a:bodyPr>
            <a:normAutofit/>
          </a:bodyPr>
          <a:lstStyle/>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Λοιμώξεις:</a:t>
            </a:r>
            <a:r>
              <a:rPr lang="el-GR" sz="2000" dirty="0">
                <a:latin typeface="Arial" pitchFamily="34" charset="0"/>
                <a:cs typeface="Arial" pitchFamily="34" charset="0"/>
              </a:rPr>
              <a:t> Οι διαβητικοί έχουν μεγάλο κίνδυνο εμφάνισης δερματικών προβλημάτων από βακτήρια η μύκητες αλλά και συχνές ουρολοιμώξεις.</a:t>
            </a:r>
            <a:endParaRPr lang="el-GR" sz="2000" b="1" dirty="0">
              <a:latin typeface="Arial" pitchFamily="34" charset="0"/>
              <a:cs typeface="Arial" pitchFamily="34" charset="0"/>
            </a:endParaRP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Νεφρική Ανεπάρκεια: </a:t>
            </a:r>
            <a:r>
              <a:rPr lang="el-GR" sz="2000" dirty="0">
                <a:latin typeface="Arial" pitchFamily="34" charset="0"/>
                <a:cs typeface="Arial" pitchFamily="34" charset="0"/>
              </a:rPr>
              <a:t>Η γλυκόζη επηρεάζει τα </a:t>
            </a:r>
            <a:r>
              <a:rPr lang="el-GR" sz="2000" dirty="0" err="1">
                <a:latin typeface="Arial" pitchFamily="34" charset="0"/>
                <a:cs typeface="Arial" pitchFamily="34" charset="0"/>
              </a:rPr>
              <a:t>νεφρώνια</a:t>
            </a:r>
            <a:r>
              <a:rPr lang="el-GR" sz="2000" dirty="0">
                <a:latin typeface="Arial" pitchFamily="34" charset="0"/>
                <a:cs typeface="Arial" pitchFamily="34" charset="0"/>
              </a:rPr>
              <a:t> τα οποία φιλτράρουν τα ούρα στα νεφρά με αποτέλεσμα τη διαρροή των </a:t>
            </a:r>
            <a:r>
              <a:rPr lang="el-GR" sz="2000" dirty="0" err="1">
                <a:latin typeface="Arial" pitchFamily="34" charset="0"/>
                <a:cs typeface="Arial" pitchFamily="34" charset="0"/>
              </a:rPr>
              <a:t>πρωτεινών</a:t>
            </a:r>
            <a:r>
              <a:rPr lang="el-GR" sz="2000" dirty="0">
                <a:latin typeface="Arial" pitchFamily="34" charset="0"/>
                <a:cs typeface="Arial" pitchFamily="34" charset="0"/>
              </a:rPr>
              <a:t> στα ούρα.</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Νευροπάθεια: </a:t>
            </a:r>
            <a:r>
              <a:rPr lang="el-GR" sz="2000" dirty="0">
                <a:latin typeface="Arial" pitchFamily="34" charset="0"/>
                <a:cs typeface="Arial" pitchFamily="34" charset="0"/>
              </a:rPr>
              <a:t>Κοινή επιπλοκή του διαβήτη η οποία προκαλεί πόνο και αδυναμία των νεύρων, ιδιαίτερα στα νεύρα του γαστρεντερικού συστήματος.</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Διαβητικό πόδι: </a:t>
            </a:r>
            <a:r>
              <a:rPr lang="el-GR" sz="2000" dirty="0">
                <a:latin typeface="Arial" pitchFamily="34" charset="0"/>
                <a:cs typeface="Arial" pitchFamily="34" charset="0"/>
              </a:rPr>
              <a:t>Οι υψηλές τιμές σακχάρου μπορεί να οδηγήσουν σε δερματικά προβλήματα του ποδιού συγκεκριμένα σε έλκη και μολύνσεις. Το διαβητικό πόδι εάν δεν αντιμετωπισθεί έγκαιρα και έγκυρα υπάρχει το ενδεχόμενο του ακρωτηριασμού.</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Διαβητική </a:t>
            </a:r>
            <a:r>
              <a:rPr lang="el-GR" sz="2000" b="1" dirty="0" err="1">
                <a:latin typeface="Arial" pitchFamily="34" charset="0"/>
                <a:cs typeface="Arial" pitchFamily="34" charset="0"/>
              </a:rPr>
              <a:t>κετοξέωση</a:t>
            </a:r>
            <a:r>
              <a:rPr lang="el-GR" sz="2000" b="1" dirty="0">
                <a:latin typeface="Arial" pitchFamily="34" charset="0"/>
                <a:cs typeface="Arial" pitchFamily="34" charset="0"/>
              </a:rPr>
              <a:t>: </a:t>
            </a:r>
            <a:r>
              <a:rPr lang="el-GR" sz="2000" dirty="0">
                <a:latin typeface="Arial" pitchFamily="34" charset="0"/>
                <a:cs typeface="Arial" pitchFamily="34" charset="0"/>
              </a:rPr>
              <a:t>Σοβαρή επιπλοκή του διαβήτη που χρήζει άμεση αντιμετώπιση του ασθενή στο νοσοκομείο.</a:t>
            </a:r>
            <a:endParaRPr lang="el-GR" sz="2000" b="1" dirty="0">
              <a:latin typeface="Arial" pitchFamily="34" charset="0"/>
              <a:cs typeface="Arial" pitchFamily="34" charset="0"/>
            </a:endParaRPr>
          </a:p>
          <a:p>
            <a:pPr>
              <a:buFont typeface="Arial" pitchFamily="34" charset="0"/>
              <a:buChar char="•"/>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778098"/>
          </a:xfrm>
          <a:solidFill>
            <a:schemeClr val="accent1"/>
          </a:solidFill>
        </p:spPr>
        <p:txBody>
          <a:bodyPr>
            <a:noAutofit/>
          </a:bodyPr>
          <a:lstStyle/>
          <a:p>
            <a:pPr algn="ctr"/>
            <a:r>
              <a:rPr lang="el-GR" sz="3600" dirty="0">
                <a:solidFill>
                  <a:srgbClr val="FFFF00"/>
                </a:solidFill>
              </a:rPr>
              <a:t>Επιπλοκές διαβήτη</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2F9C4C6-98F2-4279-80D7-04EBBB7BDAEB}"/>
              </a:ext>
            </a:extLst>
          </p:cNvPr>
          <p:cNvSpPr>
            <a:spLocks noGrp="1"/>
          </p:cNvSpPr>
          <p:nvPr>
            <p:ph idx="1"/>
          </p:nvPr>
        </p:nvSpPr>
        <p:spPr>
          <a:xfrm>
            <a:off x="457200" y="2348880"/>
            <a:ext cx="8229600" cy="365841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109728" indent="0" algn="ctr">
              <a:buNone/>
            </a:pPr>
            <a:r>
              <a:rPr lang="el-GR"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ΣΑΚΧΑΡΩΔΗΣ ΔΙΑΒΗΤΗΣ</a:t>
            </a:r>
          </a:p>
        </p:txBody>
      </p:sp>
      <p:sp>
        <p:nvSpPr>
          <p:cNvPr id="3" name="Τίτλος 2">
            <a:extLst>
              <a:ext uri="{FF2B5EF4-FFF2-40B4-BE49-F238E27FC236}">
                <a16:creationId xmlns:a16="http://schemas.microsoft.com/office/drawing/2014/main" id="{B5DF8C5A-6486-441C-95E2-483B07BE8B6C}"/>
              </a:ext>
            </a:extLst>
          </p:cNvPr>
          <p:cNvSpPr>
            <a:spLocks noGrp="1"/>
          </p:cNvSpPr>
          <p:nvPr>
            <p:ph type="title"/>
          </p:nvPr>
        </p:nvSpPr>
        <p:spPr>
          <a:solidFill>
            <a:schemeClr val="accent1"/>
          </a:solidFill>
        </p:spPr>
        <p:txBody>
          <a:bodyPr>
            <a:normAutofit/>
          </a:bodyPr>
          <a:lstStyle/>
          <a:p>
            <a:pPr algn="ctr"/>
            <a:r>
              <a:rPr lang="el-GR" sz="6600" dirty="0">
                <a:solidFill>
                  <a:srgbClr val="FFFF00"/>
                </a:solidFill>
              </a:rPr>
              <a:t>ΜΕΡΟΣ 1ο</a:t>
            </a:r>
          </a:p>
        </p:txBody>
      </p:sp>
    </p:spTree>
    <p:extLst>
      <p:ext uri="{BB962C8B-B14F-4D97-AF65-F5344CB8AC3E}">
        <p14:creationId xmlns:p14="http://schemas.microsoft.com/office/powerpoint/2010/main" val="50167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63991FE-4E6E-4B5F-B241-B9BB99D17749}"/>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ΔΙΑΒΗΤΙΚΟ ΠΟΔΙ</a:t>
            </a:r>
          </a:p>
        </p:txBody>
      </p:sp>
      <p:pic>
        <p:nvPicPr>
          <p:cNvPr id="4" name="6 - Θέση περιεχομένου" descr="diavitiko_podi_2-300x225.jpg">
            <a:extLst>
              <a:ext uri="{FF2B5EF4-FFF2-40B4-BE49-F238E27FC236}">
                <a16:creationId xmlns:a16="http://schemas.microsoft.com/office/drawing/2014/main" id="{DAA47520-4FC8-4FAA-B8F2-D5F0090AEE14}"/>
              </a:ext>
            </a:extLst>
          </p:cNvPr>
          <p:cNvPicPr>
            <a:picLocks noGrp="1" noChangeAspect="1"/>
          </p:cNvPicPr>
          <p:nvPr>
            <p:ph idx="1"/>
          </p:nvPr>
        </p:nvPicPr>
        <p:blipFill>
          <a:blip r:embed="rId2"/>
          <a:stretch>
            <a:fillRect/>
          </a:stretch>
        </p:blipFill>
        <p:spPr>
          <a:xfrm>
            <a:off x="675691" y="2132856"/>
            <a:ext cx="3744416" cy="2880320"/>
          </a:xfrm>
          <a:prstGeom prst="rect">
            <a:avLst/>
          </a:prstGeom>
          <a:ln>
            <a:noFill/>
          </a:ln>
          <a:effectLst>
            <a:softEdge rad="112500"/>
          </a:effectLst>
        </p:spPr>
      </p:pic>
      <p:pic>
        <p:nvPicPr>
          <p:cNvPr id="5" name="7 - Θέση περιεχομένου" descr="download (1).jfif">
            <a:extLst>
              <a:ext uri="{FF2B5EF4-FFF2-40B4-BE49-F238E27FC236}">
                <a16:creationId xmlns:a16="http://schemas.microsoft.com/office/drawing/2014/main" id="{614C02E8-A8C4-4C71-9450-C71E843A3710}"/>
              </a:ext>
            </a:extLst>
          </p:cNvPr>
          <p:cNvPicPr>
            <a:picLocks noChangeAspect="1"/>
          </p:cNvPicPr>
          <p:nvPr/>
        </p:nvPicPr>
        <p:blipFill>
          <a:blip r:embed="rId3"/>
          <a:stretch>
            <a:fillRect/>
          </a:stretch>
        </p:blipFill>
        <p:spPr>
          <a:xfrm>
            <a:off x="4705711" y="1894223"/>
            <a:ext cx="3714776" cy="3357586"/>
          </a:xfrm>
          <a:prstGeom prst="rect">
            <a:avLst/>
          </a:prstGeom>
          <a:ln>
            <a:noFill/>
          </a:ln>
          <a:effectLst>
            <a:softEdge rad="112500"/>
          </a:effectLst>
        </p:spPr>
      </p:pic>
    </p:spTree>
    <p:extLst>
      <p:ext uri="{BB962C8B-B14F-4D97-AF65-F5344CB8AC3E}">
        <p14:creationId xmlns:p14="http://schemas.microsoft.com/office/powerpoint/2010/main" val="117913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5040560"/>
          </a:xfrm>
        </p:spPr>
        <p:txBody>
          <a:bodyPr>
            <a:normAutofit fontScale="92500" lnSpcReduction="10000"/>
          </a:bodyPr>
          <a:lstStyle/>
          <a:p>
            <a:pPr>
              <a:buClr>
                <a:schemeClr val="accent2"/>
              </a:buClr>
              <a:buSzPct val="80000"/>
              <a:buFont typeface="Wingdings" panose="05000000000000000000" pitchFamily="2" charset="2"/>
              <a:buChar char="Ø"/>
            </a:pPr>
            <a:r>
              <a:rPr lang="el-GR" sz="2200" dirty="0">
                <a:latin typeface="Arial" panose="020B0604020202020204" pitchFamily="34" charset="0"/>
                <a:cs typeface="Arial" panose="020B0604020202020204" pitchFamily="34" charset="0"/>
              </a:rPr>
              <a:t>Το διαβητικό πόδι προκαλείται από διαβητική νευροπάθεια  και περιφερική αρτηριοπάθεια, είναι αλλοιώσεις του δέρματος συγκεκριμένα από την περιοχή του </a:t>
            </a:r>
            <a:r>
              <a:rPr lang="el-GR" sz="2200" u="sng" dirty="0">
                <a:latin typeface="Arial" panose="020B0604020202020204" pitchFamily="34" charset="0"/>
                <a:cs typeface="Arial" panose="020B0604020202020204" pitchFamily="34" charset="0"/>
              </a:rPr>
              <a:t>αστραγάλου έως και τα δάχτυλα</a:t>
            </a:r>
            <a:r>
              <a:rPr lang="el-GR" sz="2200" dirty="0">
                <a:latin typeface="Arial" panose="020B0604020202020204" pitchFamily="34" charset="0"/>
                <a:cs typeface="Arial" panose="020B0604020202020204" pitchFamily="34" charset="0"/>
              </a:rPr>
              <a:t>.</a:t>
            </a:r>
          </a:p>
          <a:p>
            <a:pPr>
              <a:buClr>
                <a:schemeClr val="accent2"/>
              </a:buClr>
              <a:buSzPct val="80000"/>
              <a:buFont typeface="Wingdings" panose="05000000000000000000" pitchFamily="2" charset="2"/>
              <a:buChar char="Ø"/>
            </a:pPr>
            <a:r>
              <a:rPr lang="el-GR" sz="2200" dirty="0">
                <a:latin typeface="Arial" panose="020B0604020202020204" pitchFamily="34" charset="0"/>
                <a:cs typeface="Arial" panose="020B0604020202020204" pitchFamily="34" charset="0"/>
              </a:rPr>
              <a:t>Ο ασθενής είναι σημαντικό να αναγνωρίσει τα πρώτα δερματικά σημάδια και να αναζητήσει ιατρική συμβουλή.</a:t>
            </a:r>
          </a:p>
          <a:p>
            <a:pPr>
              <a:buClr>
                <a:schemeClr val="accent2"/>
              </a:buClr>
              <a:buSzPct val="80000"/>
              <a:buFont typeface="Wingdings" panose="05000000000000000000" pitchFamily="2" charset="2"/>
              <a:buChar char="Ø"/>
            </a:pPr>
            <a:r>
              <a:rPr lang="el-GR" sz="2200" dirty="0">
                <a:latin typeface="Arial" panose="020B0604020202020204" pitchFamily="34" charset="0"/>
                <a:cs typeface="Arial" panose="020B0604020202020204" pitchFamily="34" charset="0"/>
              </a:rPr>
              <a:t>Τα πιο συνήθη συμπτώματα είναι: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Ξηροδερμία</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Πρησμένο πόδι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Φουσκάλες η κάλοι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Τριχόπτωση στην συγκεκριμένη περιοχή</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Λείο και ερυθρό δέρμα</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Μελανιασμένο η αποχρωματισμένο πόδι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Έλκη </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Πόνος κατά το βάδισμα</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Μούδιασμα στα δάχτυλα</a:t>
            </a:r>
          </a:p>
          <a:p>
            <a:pPr marL="109728" indent="0">
              <a:buNone/>
            </a:pPr>
            <a:endParaRPr lang="el-GR" sz="2000" dirty="0">
              <a:latin typeface="Arial" panose="020B0604020202020204" pitchFamily="34" charset="0"/>
              <a:cs typeface="Arial" panose="020B0604020202020204" pitchFamily="34" charset="0"/>
            </a:endParaRPr>
          </a:p>
        </p:txBody>
      </p:sp>
      <p:sp>
        <p:nvSpPr>
          <p:cNvPr id="3" name="2 - Τίτλος"/>
          <p:cNvSpPr>
            <a:spLocks noGrp="1"/>
          </p:cNvSpPr>
          <p:nvPr>
            <p:ph type="title"/>
          </p:nvPr>
        </p:nvSpPr>
        <p:spPr>
          <a:xfrm>
            <a:off x="457200" y="274638"/>
            <a:ext cx="8229600" cy="850106"/>
          </a:xfrm>
          <a:solidFill>
            <a:schemeClr val="bg2">
              <a:lumMod val="50000"/>
            </a:schemeClr>
          </a:solidFill>
        </p:spPr>
        <p:txBody>
          <a:bodyPr>
            <a:normAutofit/>
          </a:bodyPr>
          <a:lstStyle/>
          <a:p>
            <a:pPr algn="ctr"/>
            <a:r>
              <a:rPr lang="el-GR" sz="3600" dirty="0">
                <a:solidFill>
                  <a:srgbClr val="FFFF00"/>
                </a:solidFill>
              </a:rPr>
              <a:t>Διαβητικό πόδι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6B77EAF-58E1-41F5-B303-29CF61C1879F}"/>
              </a:ext>
            </a:extLst>
          </p:cNvPr>
          <p:cNvSpPr>
            <a:spLocks noGrp="1"/>
          </p:cNvSpPr>
          <p:nvPr>
            <p:ph idx="1"/>
          </p:nvPr>
        </p:nvSpPr>
        <p:spPr>
          <a:xfrm>
            <a:off x="457200" y="980728"/>
            <a:ext cx="8229600" cy="5026563"/>
          </a:xfrm>
        </p:spPr>
        <p:txBody>
          <a:bodyPr>
            <a:normAutofit/>
          </a:bodyPr>
          <a:lstStyle/>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Εκτίμηση του έλκους από διαβητολόγο η αγγειοχειρούργο</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Συχνή περιποίηση της πληγής</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Αποφόρτιση του σημείου του έλκους με ειδικά υποδήματα και πάτους</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Συχνή ενυδάτωση του δέρματος με κρέμες ειδικές για το διαβητικό πόδι. </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Σε κάποιες περιπτώσεις απαιτείται μακροχρόνια θεραπεία με αντιβιοτικά ή να απαιτηθεί χειρουργική αντιμετώπιση(ακρωτηριασμός)</a:t>
            </a:r>
          </a:p>
        </p:txBody>
      </p:sp>
      <p:sp>
        <p:nvSpPr>
          <p:cNvPr id="3" name="Τίτλος 2">
            <a:extLst>
              <a:ext uri="{FF2B5EF4-FFF2-40B4-BE49-F238E27FC236}">
                <a16:creationId xmlns:a16="http://schemas.microsoft.com/office/drawing/2014/main" id="{A0BA5843-1723-4A13-8AFF-FA62E7119BD8}"/>
              </a:ext>
            </a:extLst>
          </p:cNvPr>
          <p:cNvSpPr>
            <a:spLocks noGrp="1"/>
          </p:cNvSpPr>
          <p:nvPr>
            <p:ph type="title"/>
          </p:nvPr>
        </p:nvSpPr>
        <p:spPr>
          <a:xfrm>
            <a:off x="457200" y="274638"/>
            <a:ext cx="8229600" cy="706090"/>
          </a:xfrm>
          <a:solidFill>
            <a:schemeClr val="accent1"/>
          </a:solidFill>
        </p:spPr>
        <p:txBody>
          <a:bodyPr>
            <a:normAutofit/>
          </a:bodyPr>
          <a:lstStyle/>
          <a:p>
            <a:pPr algn="ctr"/>
            <a:r>
              <a:rPr lang="el-GR" sz="3600" dirty="0">
                <a:solidFill>
                  <a:srgbClr val="FFFF00"/>
                </a:solidFill>
              </a:rPr>
              <a:t>Αντιμετώπιση </a:t>
            </a:r>
          </a:p>
        </p:txBody>
      </p:sp>
      <p:sp>
        <p:nvSpPr>
          <p:cNvPr id="4" name="Ορθογώνιο 3">
            <a:extLst>
              <a:ext uri="{FF2B5EF4-FFF2-40B4-BE49-F238E27FC236}">
                <a16:creationId xmlns:a16="http://schemas.microsoft.com/office/drawing/2014/main" id="{B5273616-7BC5-49E6-970B-7449BC4C5707}"/>
              </a:ext>
            </a:extLst>
          </p:cNvPr>
          <p:cNvSpPr/>
          <p:nvPr/>
        </p:nvSpPr>
        <p:spPr>
          <a:xfrm>
            <a:off x="1763688" y="4149080"/>
            <a:ext cx="61206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Η πρόληψη για το διαβητικό πόδι είναι εξίσου σημαντική η οποία περιλαμβάνει:</a:t>
            </a:r>
          </a:p>
          <a:p>
            <a:pPr marL="285750" indent="-285750" algn="ctr">
              <a:buFont typeface="Wingdings" panose="05000000000000000000" pitchFamily="2" charset="2"/>
              <a:buChar char="ü"/>
            </a:pPr>
            <a:r>
              <a:rPr lang="el-GR" dirty="0"/>
              <a:t>Περιποίηση φυσικής κατάστασης του δέρματος </a:t>
            </a:r>
          </a:p>
          <a:p>
            <a:pPr marL="285750" indent="-285750" algn="ctr">
              <a:buFont typeface="Wingdings" panose="05000000000000000000" pitchFamily="2" charset="2"/>
              <a:buChar char="ü"/>
            </a:pPr>
            <a:r>
              <a:rPr lang="el-GR" dirty="0"/>
              <a:t>Άνετα μαλακά παπούτσια</a:t>
            </a:r>
          </a:p>
          <a:p>
            <a:pPr marL="285750" indent="-285750" algn="ctr">
              <a:buFont typeface="Wingdings" panose="05000000000000000000" pitchFamily="2" charset="2"/>
              <a:buChar char="ü"/>
            </a:pPr>
            <a:r>
              <a:rPr lang="el-GR" dirty="0"/>
              <a:t>Συχνή επίσκεψη σε ποδολόγο για φροντίδα νυχιών και υπερκερατώσεων</a:t>
            </a:r>
          </a:p>
          <a:p>
            <a:pPr marL="285750" indent="-285750" algn="ctr">
              <a:buFont typeface="Wingdings" panose="05000000000000000000" pitchFamily="2" charset="2"/>
              <a:buChar char="ü"/>
            </a:pPr>
            <a:r>
              <a:rPr lang="el-GR" dirty="0"/>
              <a:t>Καθημερινός έλεγχος του ποδιού </a:t>
            </a:r>
          </a:p>
        </p:txBody>
      </p:sp>
    </p:spTree>
    <p:extLst>
      <p:ext uri="{BB962C8B-B14F-4D97-AF65-F5344CB8AC3E}">
        <p14:creationId xmlns:p14="http://schemas.microsoft.com/office/powerpoint/2010/main" val="224856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188719220"/>
              </p:ext>
            </p:extLst>
          </p:nvPr>
        </p:nvGraphicFramePr>
        <p:xfrm>
          <a:off x="0" y="1628800"/>
          <a:ext cx="522007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2 - Τίτλος"/>
          <p:cNvSpPr>
            <a:spLocks noGrp="1"/>
          </p:cNvSpPr>
          <p:nvPr>
            <p:ph type="title"/>
          </p:nvPr>
        </p:nvSpPr>
        <p:spPr>
          <a:solidFill>
            <a:schemeClr val="accent1"/>
          </a:solidFill>
        </p:spPr>
        <p:txBody>
          <a:bodyPr>
            <a:normAutofit/>
          </a:bodyPr>
          <a:lstStyle/>
          <a:p>
            <a:pPr algn="ctr"/>
            <a:r>
              <a:rPr lang="el-GR" sz="3600" dirty="0">
                <a:solidFill>
                  <a:srgbClr val="FFFF00"/>
                </a:solidFill>
              </a:rPr>
              <a:t>Στατιστικά</a:t>
            </a:r>
          </a:p>
        </p:txBody>
      </p:sp>
      <p:sp>
        <p:nvSpPr>
          <p:cNvPr id="5" name="4 - Επεξήγηση με στρογγυλεμένο παραλληλόγραμμο"/>
          <p:cNvSpPr/>
          <p:nvPr/>
        </p:nvSpPr>
        <p:spPr>
          <a:xfrm>
            <a:off x="5364088" y="1772816"/>
            <a:ext cx="3143272" cy="221457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Στην Ελλάδα το </a:t>
            </a:r>
          </a:p>
          <a:p>
            <a:pPr algn="ctr"/>
            <a:r>
              <a:rPr lang="el-GR" dirty="0">
                <a:solidFill>
                  <a:srgbClr val="FFFF00"/>
                </a:solidFill>
              </a:rPr>
              <a:t>10%-12% του πληθυσμού πάσχει από διαβήτη και το 3%-4% δεν γνωρίζει ότι πάσχει από τη νόσο</a:t>
            </a:r>
          </a:p>
        </p:txBody>
      </p:sp>
      <p:sp>
        <p:nvSpPr>
          <p:cNvPr id="6" name="5 - Έλλειψη"/>
          <p:cNvSpPr/>
          <p:nvPr/>
        </p:nvSpPr>
        <p:spPr>
          <a:xfrm>
            <a:off x="3866740" y="4954606"/>
            <a:ext cx="5000660"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2"/>
                </a:solidFill>
              </a:rPr>
              <a:t>4,2 εκατ. Θάνατοι σημειώθηκαν το 2019 παγκοσμίως λόγω του διαβήτη, σύμφωνα με στοιχεία της </a:t>
            </a:r>
            <a:r>
              <a:rPr lang="en-US" dirty="0">
                <a:solidFill>
                  <a:schemeClr val="accent2"/>
                </a:solidFill>
              </a:rPr>
              <a:t>IDF</a:t>
            </a:r>
            <a:r>
              <a:rPr lang="el-GR" dirty="0">
                <a:solidFill>
                  <a:schemeClr val="accent2"/>
                </a:solidFill>
              </a:rPr>
              <a:t>*</a:t>
            </a:r>
          </a:p>
        </p:txBody>
      </p:sp>
      <p:sp>
        <p:nvSpPr>
          <p:cNvPr id="7" name="6 - TextBox"/>
          <p:cNvSpPr txBox="1"/>
          <p:nvPr/>
        </p:nvSpPr>
        <p:spPr>
          <a:xfrm>
            <a:off x="0" y="6583362"/>
            <a:ext cx="3674274" cy="307777"/>
          </a:xfrm>
          <a:prstGeom prst="rect">
            <a:avLst/>
          </a:prstGeom>
          <a:noFill/>
        </p:spPr>
        <p:txBody>
          <a:bodyPr wrap="square" rtlCol="0">
            <a:spAutoFit/>
          </a:bodyPr>
          <a:lstStyle/>
          <a:p>
            <a:r>
              <a:rPr lang="en-US" sz="1400" dirty="0">
                <a:solidFill>
                  <a:srgbClr val="FFFF00"/>
                </a:solidFill>
              </a:rPr>
              <a:t>*IDF( International Diabetes Federation</a:t>
            </a:r>
            <a:endParaRPr lang="el-GR" sz="1400" dirty="0">
              <a:solidFill>
                <a:srgbClr val="FFFF00"/>
              </a:solidFill>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324284041"/>
              </p:ext>
            </p:extLst>
          </p:nvPr>
        </p:nvGraphicFramePr>
        <p:xfrm>
          <a:off x="611560" y="1772816"/>
          <a:ext cx="7992888" cy="452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457200" y="274638"/>
            <a:ext cx="8229600" cy="868346"/>
          </a:xfrm>
          <a:solidFill>
            <a:schemeClr val="accent1"/>
          </a:solidFill>
        </p:spPr>
        <p:txBody>
          <a:bodyPr>
            <a:normAutofit/>
          </a:bodyPr>
          <a:lstStyle/>
          <a:p>
            <a:pPr algn="ctr"/>
            <a:r>
              <a:rPr lang="el-GR" sz="3600" dirty="0">
                <a:solidFill>
                  <a:srgbClr val="FFFF00"/>
                </a:solidFill>
              </a:rPr>
              <a:t>Πρόληψη</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6" name="ScreenRecording_02-18-2025 13-17-33_1.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64384" y="1098288"/>
            <a:ext cx="6215232" cy="4661424"/>
          </a:xfrm>
          <a:prstGeom prst="rect">
            <a:avLst/>
          </a:prstGeom>
        </p:spPr>
        <p:style>
          <a:lnRef idx="1">
            <a:schemeClr val="accent1"/>
          </a:lnRef>
          <a:fillRef idx="3">
            <a:schemeClr val="accent1"/>
          </a:fillRef>
          <a:effectRef idx="2">
            <a:schemeClr val="accent1"/>
          </a:effectRef>
          <a:fontRef idx="minor">
            <a:schemeClr val="lt1"/>
          </a:fontRef>
        </p:style>
      </p:pic>
      <p:sp>
        <p:nvSpPr>
          <p:cNvPr id="3" name="2 - Τίτλος"/>
          <p:cNvSpPr>
            <a:spLocks noGrp="1"/>
          </p:cNvSpPr>
          <p:nvPr>
            <p:ph type="title"/>
          </p:nvPr>
        </p:nvSpPr>
        <p:spPr>
          <a:xfrm>
            <a:off x="457200" y="116632"/>
            <a:ext cx="8229600" cy="939784"/>
          </a:xfrm>
        </p:spPr>
        <p:txBody>
          <a:bodyPr/>
          <a:lstStyle/>
          <a:p>
            <a:r>
              <a:rPr lang="el-GR" sz="2300" dirty="0"/>
              <a:t>Θέσεις</a:t>
            </a:r>
            <a:r>
              <a:rPr lang="el-GR" dirty="0"/>
              <a:t> </a:t>
            </a:r>
            <a:r>
              <a:rPr lang="el-GR" sz="2300" dirty="0"/>
              <a:t>Χορήγησης</a:t>
            </a:r>
            <a:r>
              <a:rPr lang="el-GR" dirty="0"/>
              <a:t> </a:t>
            </a:r>
            <a:r>
              <a:rPr lang="el-GR" sz="2300" dirty="0"/>
              <a:t>ινσουλίνης</a:t>
            </a:r>
          </a:p>
        </p:txBody>
      </p:sp>
    </p:spTree>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0000" r="-10000"/>
          </a:stretch>
        </a:blip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2F9C4C6-98F2-4279-80D7-04EBBB7BDAEB}"/>
              </a:ext>
            </a:extLst>
          </p:cNvPr>
          <p:cNvSpPr>
            <a:spLocks noGrp="1"/>
          </p:cNvSpPr>
          <p:nvPr>
            <p:ph idx="1"/>
          </p:nvPr>
        </p:nvSpPr>
        <p:spPr>
          <a:xfrm>
            <a:off x="457200" y="2852937"/>
            <a:ext cx="8229600" cy="1944216"/>
          </a:xfrm>
        </p:spPr>
        <p:txBody>
          <a:bodyPr>
            <a:normAutofit/>
          </a:bodyPr>
          <a:lstStyle/>
          <a:p>
            <a:pPr marL="109728" indent="0" algn="ctr">
              <a:buNone/>
            </a:pPr>
            <a:r>
              <a:rPr lang="el-GR" sz="8000" b="1" dirty="0"/>
              <a:t>ΔΙΑΤΡΟΦΗ</a:t>
            </a:r>
          </a:p>
        </p:txBody>
      </p:sp>
      <p:sp>
        <p:nvSpPr>
          <p:cNvPr id="3" name="Τίτλος 2">
            <a:extLst>
              <a:ext uri="{FF2B5EF4-FFF2-40B4-BE49-F238E27FC236}">
                <a16:creationId xmlns:a16="http://schemas.microsoft.com/office/drawing/2014/main" id="{B5DF8C5A-6486-441C-95E2-483B07BE8B6C}"/>
              </a:ext>
            </a:extLst>
          </p:cNvPr>
          <p:cNvSpPr>
            <a:spLocks noGrp="1"/>
          </p:cNvSpPr>
          <p:nvPr>
            <p:ph type="title"/>
          </p:nvPr>
        </p:nvSpPr>
        <p:spPr>
          <a:solidFill>
            <a:schemeClr val="accent1"/>
          </a:solidFill>
        </p:spPr>
        <p:txBody>
          <a:bodyPr>
            <a:normAutofit/>
          </a:bodyPr>
          <a:lstStyle/>
          <a:p>
            <a:pPr algn="ctr"/>
            <a:r>
              <a:rPr lang="el-GR" sz="6600" dirty="0">
                <a:solidFill>
                  <a:srgbClr val="FFFF00"/>
                </a:solidFill>
              </a:rPr>
              <a:t>ΜΕΡΟΣ 2ο</a:t>
            </a:r>
          </a:p>
        </p:txBody>
      </p:sp>
    </p:spTree>
    <p:extLst>
      <p:ext uri="{BB962C8B-B14F-4D97-AF65-F5344CB8AC3E}">
        <p14:creationId xmlns:p14="http://schemas.microsoft.com/office/powerpoint/2010/main" val="196749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85283F-AF32-4094-91CE-8FD8CB7114DD}"/>
              </a:ext>
            </a:extLst>
          </p:cNvPr>
          <p:cNvSpPr>
            <a:spLocks noGrp="1"/>
          </p:cNvSpPr>
          <p:nvPr>
            <p:ph type="title"/>
          </p:nvPr>
        </p:nvSpPr>
        <p:spPr>
          <a:solidFill>
            <a:schemeClr val="bg2">
              <a:lumMod val="50000"/>
            </a:schemeClr>
          </a:solidFill>
        </p:spPr>
        <p:txBody>
          <a:bodyPr>
            <a:normAutofit fontScale="90000"/>
          </a:bodyPr>
          <a:lstStyle/>
          <a:p>
            <a:pPr algn="ctr"/>
            <a:r>
              <a:rPr lang="el-GR" dirty="0">
                <a:solidFill>
                  <a:srgbClr val="FFFF00"/>
                </a:solidFill>
              </a:rPr>
              <a:t>ΣΑΚΧΑΡΩΔΗΣ ΔΙΑΒΗΤΗΣ ΚΑΙ ΔΙΑΤΡΟΦΗ ΣΤΗΝ ΤΡΙΤΗ ΗΛΙΚΙΑ</a:t>
            </a:r>
          </a:p>
        </p:txBody>
      </p:sp>
      <p:sp>
        <p:nvSpPr>
          <p:cNvPr id="3" name="Θέση περιεχομένου 2">
            <a:extLst>
              <a:ext uri="{FF2B5EF4-FFF2-40B4-BE49-F238E27FC236}">
                <a16:creationId xmlns:a16="http://schemas.microsoft.com/office/drawing/2014/main" id="{C93721AB-9FB1-43BB-9F24-4C3BE02BD453}"/>
              </a:ext>
            </a:extLst>
          </p:cNvPr>
          <p:cNvSpPr>
            <a:spLocks noGrp="1"/>
          </p:cNvSpPr>
          <p:nvPr>
            <p:ph idx="1"/>
          </p:nvPr>
        </p:nvSpPr>
        <p:spPr>
          <a:xfrm>
            <a:off x="457200" y="1772817"/>
            <a:ext cx="8229600" cy="3096344"/>
          </a:xfrm>
        </p:spPr>
        <p:txBody>
          <a:bodyPr/>
          <a:lstStyle/>
          <a:p>
            <a:pPr marL="0" indent="0">
              <a:buNone/>
            </a:pPr>
            <a:r>
              <a:rPr lang="el-GR" sz="2000" dirty="0">
                <a:latin typeface="Arial" panose="020B0604020202020204" pitchFamily="34" charset="0"/>
                <a:cs typeface="Arial" panose="020B0604020202020204" pitchFamily="34" charset="0"/>
              </a:rPr>
              <a:t>Η </a:t>
            </a:r>
            <a:r>
              <a:rPr lang="el-GR" sz="2000" b="1" dirty="0">
                <a:latin typeface="Arial" panose="020B0604020202020204" pitchFamily="34" charset="0"/>
                <a:cs typeface="Arial" panose="020B0604020202020204" pitchFamily="34" charset="0"/>
              </a:rPr>
              <a:t>διατροφή</a:t>
            </a:r>
            <a:r>
              <a:rPr lang="el-GR" sz="2000" dirty="0">
                <a:latin typeface="Arial" panose="020B0604020202020204" pitchFamily="34" charset="0"/>
                <a:cs typeface="Arial" panose="020B0604020202020204" pitchFamily="34" charset="0"/>
              </a:rPr>
              <a:t> παίζει καθοριστικό ρόλο </a:t>
            </a:r>
            <a:r>
              <a:rPr lang="el-GR" sz="2000" b="1" dirty="0">
                <a:latin typeface="Arial" panose="020B0604020202020204" pitchFamily="34" charset="0"/>
                <a:cs typeface="Arial" panose="020B0604020202020204" pitchFamily="34" charset="0"/>
              </a:rPr>
              <a:t>στη ρύθμιση του σακχάρου </a:t>
            </a:r>
            <a:r>
              <a:rPr lang="el-GR" sz="2000" dirty="0">
                <a:latin typeface="Arial" panose="020B0604020202020204" pitchFamily="34" charset="0"/>
                <a:cs typeface="Arial" panose="020B0604020202020204" pitchFamily="34" charset="0"/>
              </a:rPr>
              <a:t>στο αίμα, ιδιαίτερα στα άτομα με σακχαρώδη διαβήτη.</a:t>
            </a:r>
          </a:p>
          <a:p>
            <a:pPr>
              <a:buClr>
                <a:schemeClr val="accent2"/>
              </a:buClr>
              <a:buSzPct val="80000"/>
              <a:buFont typeface="Wingdings" panose="05000000000000000000" pitchFamily="2" charset="2"/>
              <a:buChar char="Ø"/>
            </a:pPr>
            <a:r>
              <a:rPr lang="el-GR" sz="2000" dirty="0">
                <a:latin typeface="Arial" panose="020B0604020202020204" pitchFamily="34" charset="0"/>
                <a:cs typeface="Arial" panose="020B0604020202020204" pitchFamily="34" charset="0"/>
              </a:rPr>
              <a:t> Η σωστή επιλογή τροφών και</a:t>
            </a:r>
          </a:p>
          <a:p>
            <a:pPr>
              <a:buClr>
                <a:schemeClr val="accent2"/>
              </a:buClr>
              <a:buSzPct val="80000"/>
              <a:buFont typeface="Wingdings" panose="05000000000000000000" pitchFamily="2" charset="2"/>
              <a:buChar char="Ø"/>
            </a:pPr>
            <a:r>
              <a:rPr lang="el-GR" sz="2000" dirty="0">
                <a:latin typeface="Arial" panose="020B0604020202020204" pitchFamily="34" charset="0"/>
                <a:cs typeface="Arial" panose="020B0604020202020204" pitchFamily="34" charset="0"/>
              </a:rPr>
              <a:t> η ισορροπημένη κατανομή των γευμάτων</a:t>
            </a:r>
          </a:p>
          <a:p>
            <a:pPr marL="0" indent="0">
              <a:buNone/>
            </a:pPr>
            <a:r>
              <a:rPr lang="el-GR" sz="2000" b="1" i="1" dirty="0">
                <a:solidFill>
                  <a:schemeClr val="accent2"/>
                </a:solidFill>
                <a:latin typeface="Arial" panose="020B0604020202020204" pitchFamily="34" charset="0"/>
                <a:cs typeface="Arial" panose="020B0604020202020204" pitchFamily="34" charset="0"/>
              </a:rPr>
              <a:t>εξασφαλίζει</a:t>
            </a:r>
          </a:p>
          <a:p>
            <a:pPr marL="0" indent="0">
              <a:buNone/>
            </a:pPr>
            <a:r>
              <a:rPr lang="el-GR" sz="2000" dirty="0">
                <a:latin typeface="Arial" panose="020B0604020202020204" pitchFamily="34" charset="0"/>
                <a:cs typeface="Arial" panose="020B0604020202020204" pitchFamily="34" charset="0"/>
              </a:rPr>
              <a:t> </a:t>
            </a:r>
            <a:r>
              <a:rPr lang="el-GR" sz="2000" u="sng" dirty="0">
                <a:latin typeface="Arial" panose="020B0604020202020204" pitchFamily="34" charset="0"/>
                <a:cs typeface="Arial" panose="020B0604020202020204" pitchFamily="34" charset="0"/>
              </a:rPr>
              <a:t>καλύτερο γλυκαιμικό έλεγχο και πρόληψη επιπλοκών</a:t>
            </a:r>
            <a:r>
              <a:rPr lang="el-GR" sz="2000" dirty="0">
                <a:latin typeface="Arial" panose="020B0604020202020204" pitchFamily="34" charset="0"/>
                <a:cs typeface="Arial" panose="020B0604020202020204" pitchFamily="34" charset="0"/>
              </a:rPr>
              <a:t>.</a:t>
            </a:r>
          </a:p>
          <a:p>
            <a:pPr marL="109728" indent="0">
              <a:buNone/>
            </a:pPr>
            <a:endParaRPr lang="el-GR" dirty="0"/>
          </a:p>
        </p:txBody>
      </p:sp>
    </p:spTree>
    <p:extLst>
      <p:ext uri="{BB962C8B-B14F-4D97-AF65-F5344CB8AC3E}">
        <p14:creationId xmlns:p14="http://schemas.microsoft.com/office/powerpoint/2010/main" val="294204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A9E1A4-F7EE-4628-8D6B-EDABDE3F8FF6}"/>
              </a:ext>
            </a:extLst>
          </p:cNvPr>
          <p:cNvSpPr>
            <a:spLocks noGrp="1"/>
          </p:cNvSpPr>
          <p:nvPr>
            <p:ph idx="1"/>
          </p:nvPr>
        </p:nvSpPr>
        <p:spPr>
          <a:xfrm>
            <a:off x="457200" y="2492896"/>
            <a:ext cx="8229600" cy="3082347"/>
          </a:xfrm>
        </p:spPr>
        <p:txBody>
          <a:bodyPr>
            <a:normAutofit/>
          </a:bodyPr>
          <a:lstStyle/>
          <a:p>
            <a:pPr>
              <a:buClr>
                <a:srgbClr val="FF0000"/>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Πρόκειται για ένα σύνολο </a:t>
            </a:r>
            <a:r>
              <a:rPr lang="el-GR" sz="2000" b="1" dirty="0">
                <a:latin typeface="Arial" panose="020B0604020202020204" pitchFamily="34" charset="0"/>
                <a:cs typeface="Arial" panose="020B0604020202020204" pitchFamily="34" charset="0"/>
              </a:rPr>
              <a:t>κατευθυντήριων οδηγιών</a:t>
            </a:r>
            <a:r>
              <a:rPr lang="el-GR" sz="2000" dirty="0">
                <a:latin typeface="Arial" panose="020B0604020202020204" pitchFamily="34" charset="0"/>
                <a:cs typeface="Arial" panose="020B0604020202020204" pitchFamily="34" charset="0"/>
              </a:rPr>
              <a:t> που έχει εκδοθεί από την </a:t>
            </a:r>
            <a:r>
              <a:rPr lang="el-GR" sz="2000" b="1" dirty="0">
                <a:latin typeface="Arial" panose="020B0604020202020204" pitchFamily="34" charset="0"/>
                <a:cs typeface="Arial" panose="020B0604020202020204" pitchFamily="34" charset="0"/>
              </a:rPr>
              <a:t>Ευρωπαϊκή Εταιρεία Κλινικής Διατροφής και Μεταβολισμού</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buClr>
                <a:srgbClr val="FF0000"/>
              </a:buClr>
              <a:buSzPct val="80000"/>
              <a:buFont typeface="Wingdings" panose="05000000000000000000" pitchFamily="2" charset="2"/>
              <a:buChar char="v"/>
            </a:pPr>
            <a:endParaRPr lang="el-GR" sz="2000" dirty="0">
              <a:latin typeface="Arial" panose="020B0604020202020204" pitchFamily="34" charset="0"/>
              <a:cs typeface="Arial" panose="020B0604020202020204" pitchFamily="34" charset="0"/>
            </a:endParaRPr>
          </a:p>
          <a:p>
            <a:pPr>
              <a:buClr>
                <a:srgbClr val="FF0000"/>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 </a:t>
            </a:r>
            <a:r>
              <a:rPr lang="el-GR" sz="2000" b="1" u="sng" dirty="0">
                <a:latin typeface="Arial" panose="020B0604020202020204" pitchFamily="34" charset="0"/>
                <a:cs typeface="Arial" panose="020B0604020202020204" pitchFamily="34" charset="0"/>
              </a:rPr>
              <a:t>Σκοπός</a:t>
            </a:r>
            <a:r>
              <a:rPr lang="el-GR" sz="2000" dirty="0">
                <a:latin typeface="Arial" panose="020B0604020202020204" pitchFamily="34" charset="0"/>
                <a:cs typeface="Arial" panose="020B0604020202020204" pitchFamily="34" charset="0"/>
              </a:rPr>
              <a:t> του είναι να καθοδηγήσει τους επαγγελματίες υγείας στην </a:t>
            </a:r>
            <a:r>
              <a:rPr lang="el-GR" sz="2000" b="1" dirty="0">
                <a:latin typeface="Arial" panose="020B0604020202020204" pitchFamily="34" charset="0"/>
                <a:cs typeface="Arial" panose="020B0604020202020204" pitchFamily="34" charset="0"/>
              </a:rPr>
              <a:t>ασφαλή και αποτελεσματική διατροφική υποστήριξη</a:t>
            </a:r>
            <a:r>
              <a:rPr lang="el-GR" sz="2000" dirty="0">
                <a:latin typeface="Arial" panose="020B0604020202020204" pitchFamily="34" charset="0"/>
                <a:cs typeface="Arial" panose="020B0604020202020204" pitchFamily="34" charset="0"/>
              </a:rPr>
              <a:t> ασθενών σε νοσοκομειακά και </a:t>
            </a:r>
            <a:r>
              <a:rPr lang="el-GR" sz="2000" dirty="0" err="1">
                <a:latin typeface="Arial" panose="020B0604020202020204" pitchFamily="34" charset="0"/>
                <a:cs typeface="Arial" panose="020B0604020202020204" pitchFamily="34" charset="0"/>
              </a:rPr>
              <a:t>εξωνοσοκομειακά</a:t>
            </a:r>
            <a:r>
              <a:rPr lang="el-GR" sz="2000" dirty="0">
                <a:latin typeface="Arial" panose="020B0604020202020204" pitchFamily="34" charset="0"/>
                <a:cs typeface="Arial" panose="020B0604020202020204" pitchFamily="34" charset="0"/>
              </a:rPr>
              <a:t> περιβάλλοντα</a:t>
            </a:r>
          </a:p>
        </p:txBody>
      </p:sp>
      <p:sp>
        <p:nvSpPr>
          <p:cNvPr id="4" name="Τίτλος 1">
            <a:extLst>
              <a:ext uri="{FF2B5EF4-FFF2-40B4-BE49-F238E27FC236}">
                <a16:creationId xmlns:a16="http://schemas.microsoft.com/office/drawing/2014/main" id="{954834D6-1E91-45AB-AF4B-D7D7D5FA2F5F}"/>
              </a:ext>
            </a:extLst>
          </p:cNvPr>
          <p:cNvSpPr txBox="1">
            <a:spLocks/>
          </p:cNvSpPr>
          <p:nvPr/>
        </p:nvSpPr>
        <p:spPr>
          <a:xfrm>
            <a:off x="323528" y="620688"/>
            <a:ext cx="8229600" cy="1143000"/>
          </a:xfrm>
          <a:prstGeom prst="rect">
            <a:avLst/>
          </a:prstGeom>
          <a:solidFill>
            <a:schemeClr val="bg2">
              <a:lumMod val="50000"/>
            </a:schemeClr>
          </a:solidFill>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(European Society for Clinical Nutrition and Metabolism)</a:t>
            </a:r>
            <a:endParaRPr lang="el-GR" dirty="0">
              <a:solidFill>
                <a:srgbClr val="FFFF00"/>
              </a:solidFill>
            </a:endParaRPr>
          </a:p>
        </p:txBody>
      </p:sp>
    </p:spTree>
    <p:extLst>
      <p:ext uri="{BB962C8B-B14F-4D97-AF65-F5344CB8AC3E}">
        <p14:creationId xmlns:p14="http://schemas.microsoft.com/office/powerpoint/2010/main" val="370121580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097553-0155-49F5-94A7-F34848C819A3}"/>
              </a:ext>
            </a:extLst>
          </p:cNvPr>
          <p:cNvSpPr>
            <a:spLocks noGrp="1"/>
          </p:cNvSpPr>
          <p:nvPr>
            <p:ph idx="1"/>
          </p:nvPr>
        </p:nvSpPr>
        <p:spPr>
          <a:xfrm>
            <a:off x="481481" y="2054043"/>
            <a:ext cx="8229600" cy="3535198"/>
          </a:xfrm>
        </p:spPr>
        <p:txBody>
          <a:bodyPr>
            <a:normAutofit/>
          </a:bodyPr>
          <a:lstStyle/>
          <a:p>
            <a:pPr marL="0" indent="0">
              <a:buNone/>
            </a:pPr>
            <a:r>
              <a:rPr lang="el-GR" sz="2800" b="1" u="sng" dirty="0">
                <a:latin typeface="Arial" panose="020B0604020202020204" pitchFamily="34" charset="0"/>
                <a:cs typeface="Arial" panose="020B0604020202020204" pitchFamily="34" charset="0"/>
              </a:rPr>
              <a:t>Περιλαμβάνει:</a:t>
            </a:r>
            <a:endParaRPr lang="el-GR" sz="2000" b="1" u="sng" dirty="0">
              <a:latin typeface="Arial" panose="020B0604020202020204" pitchFamily="34" charset="0"/>
              <a:cs typeface="Arial" panose="020B0604020202020204" pitchFamily="34" charset="0"/>
            </a:endParaRPr>
          </a:p>
          <a:p>
            <a:pPr lvl="0">
              <a:buClr>
                <a:schemeClr val="accent2"/>
              </a:buClr>
              <a:buSzPct val="80000"/>
            </a:pPr>
            <a:r>
              <a:rPr lang="el-GR" sz="2000" b="1" dirty="0">
                <a:latin typeface="Arial" panose="020B0604020202020204" pitchFamily="34" charset="0"/>
                <a:cs typeface="Arial" panose="020B0604020202020204" pitchFamily="34" charset="0"/>
              </a:rPr>
              <a:t>Διαγνωστικά κριτήρια για τον υποσιτισμό</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b="1" dirty="0">
                <a:latin typeface="Arial" panose="020B0604020202020204" pitchFamily="34" charset="0"/>
                <a:cs typeface="Arial" panose="020B0604020202020204" pitchFamily="34" charset="0"/>
              </a:rPr>
              <a:t>Συστάσεις για διατροφική υποστήριξη σε διάφορες παθολογίες</a:t>
            </a:r>
            <a:r>
              <a:rPr lang="el-GR" sz="2000" dirty="0">
                <a:latin typeface="Arial" panose="020B0604020202020204" pitchFamily="34" charset="0"/>
                <a:cs typeface="Arial" panose="020B0604020202020204" pitchFamily="34" charset="0"/>
              </a:rPr>
              <a:t> (π.χ. διαβήτη, νεοπλασίες, ΧΑΠ, ηπατικές και νεφρικές παθήσεις)</a:t>
            </a:r>
          </a:p>
          <a:p>
            <a:pPr lvl="0">
              <a:buClr>
                <a:schemeClr val="accent2"/>
              </a:buClr>
              <a:buSzPct val="80000"/>
            </a:pPr>
            <a:r>
              <a:rPr lang="el-GR" sz="2000" b="1" dirty="0">
                <a:latin typeface="Arial" panose="020B0604020202020204" pitchFamily="34" charset="0"/>
                <a:cs typeface="Arial" panose="020B0604020202020204" pitchFamily="34" charset="0"/>
              </a:rPr>
              <a:t>Κατευθύνσεις για εντερική και παρεντερική διατροφή</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b="1" dirty="0">
                <a:latin typeface="Arial" panose="020B0604020202020204" pitchFamily="34" charset="0"/>
                <a:cs typeface="Arial" panose="020B0604020202020204" pitchFamily="34" charset="0"/>
              </a:rPr>
              <a:t>Οδηγίες για ειδικές πληθυσμιακές ομάδες</a:t>
            </a:r>
            <a:r>
              <a:rPr lang="el-GR" sz="2000" dirty="0">
                <a:latin typeface="Arial" panose="020B0604020202020204" pitchFamily="34" charset="0"/>
                <a:cs typeface="Arial" panose="020B0604020202020204" pitchFamily="34" charset="0"/>
              </a:rPr>
              <a:t> (ηλικιωμένοι, ΜΕΘ, μετεγχειρητικοί ασθενείς)</a:t>
            </a:r>
          </a:p>
          <a:p>
            <a:pPr lvl="0">
              <a:buClr>
                <a:schemeClr val="accent2"/>
              </a:buClr>
              <a:buSzPct val="100000"/>
            </a:pPr>
            <a:r>
              <a:rPr lang="el-GR" sz="2000" b="1" dirty="0">
                <a:latin typeface="Arial" panose="020B0604020202020204" pitchFamily="34" charset="0"/>
                <a:cs typeface="Arial" panose="020B0604020202020204" pitchFamily="34" charset="0"/>
              </a:rPr>
              <a:t>Εκτίμηση ενεργειακών και πρωτεϊνικών αναγκών</a:t>
            </a:r>
            <a:endParaRPr lang="el-GR" sz="2000" dirty="0">
              <a:latin typeface="Arial" panose="020B0604020202020204" pitchFamily="34" charset="0"/>
              <a:cs typeface="Arial" panose="020B0604020202020204" pitchFamily="34" charset="0"/>
            </a:endParaRPr>
          </a:p>
          <a:p>
            <a:pPr marL="0" indent="0">
              <a:buNone/>
            </a:pPr>
            <a:endParaRPr lang="el-GR" dirty="0"/>
          </a:p>
          <a:p>
            <a:pPr marL="0" indent="0">
              <a:buNone/>
            </a:pPr>
            <a:endParaRPr lang="el-GR" dirty="0"/>
          </a:p>
        </p:txBody>
      </p:sp>
      <p:sp>
        <p:nvSpPr>
          <p:cNvPr id="6" name="Τίτλος 1">
            <a:extLst>
              <a:ext uri="{FF2B5EF4-FFF2-40B4-BE49-F238E27FC236}">
                <a16:creationId xmlns:a16="http://schemas.microsoft.com/office/drawing/2014/main" id="{8C829D6C-A313-4D43-9A69-0E01C593EBBB}"/>
              </a:ext>
            </a:extLst>
          </p:cNvPr>
          <p:cNvSpPr txBox="1">
            <a:spLocks/>
          </p:cNvSpPr>
          <p:nvPr/>
        </p:nvSpPr>
        <p:spPr>
          <a:xfrm>
            <a:off x="323528" y="548680"/>
            <a:ext cx="8229600" cy="1143000"/>
          </a:xfrm>
          <a:prstGeom prst="rect">
            <a:avLst/>
          </a:prstGeom>
          <a:solidFill>
            <a:schemeClr val="bg2">
              <a:lumMod val="50000"/>
            </a:schemeClr>
          </a:solidFill>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(European Society for Clinical Nutrition and Metabolism)</a:t>
            </a:r>
            <a:endParaRPr lang="el-GR" dirty="0">
              <a:solidFill>
                <a:srgbClr val="FFFF00"/>
              </a:solidFill>
            </a:endParaRPr>
          </a:p>
        </p:txBody>
      </p:sp>
    </p:spTree>
    <p:extLst>
      <p:ext uri="{BB962C8B-B14F-4D97-AF65-F5344CB8AC3E}">
        <p14:creationId xmlns:p14="http://schemas.microsoft.com/office/powerpoint/2010/main" val="16503372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40768"/>
            <a:ext cx="8229600" cy="4666523"/>
          </a:xfrm>
        </p:spPr>
        <p:txBody>
          <a:bodyPr>
            <a:normAutofit/>
          </a:bodyPr>
          <a:lstStyle/>
          <a:p>
            <a:pPr>
              <a:buNone/>
            </a:pPr>
            <a:endParaRPr lang="el-GR" sz="2000" dirty="0">
              <a:latin typeface="Arial" pitchFamily="34" charset="0"/>
              <a:cs typeface="Arial" pitchFamily="34" charset="0"/>
            </a:endParaRPr>
          </a:p>
          <a:p>
            <a:pPr>
              <a:buClr>
                <a:schemeClr val="accent2"/>
              </a:buClr>
              <a:buSzPct val="100000"/>
              <a:buFont typeface="Wingdings" pitchFamily="2" charset="2"/>
              <a:buChar char="Ø"/>
            </a:pPr>
            <a:r>
              <a:rPr lang="el-GR" sz="2000" dirty="0">
                <a:latin typeface="Arial" pitchFamily="34" charset="0"/>
                <a:cs typeface="Arial" pitchFamily="34" charset="0"/>
              </a:rPr>
              <a:t>Ο Σακχαρώδης διαβήτης είναι μια </a:t>
            </a:r>
            <a:r>
              <a:rPr lang="el-GR" sz="2000" b="1" i="1" u="sng" dirty="0">
                <a:latin typeface="Arial" pitchFamily="34" charset="0"/>
                <a:cs typeface="Arial" pitchFamily="34" charset="0"/>
              </a:rPr>
              <a:t>μεταβολική νόσος</a:t>
            </a:r>
            <a:r>
              <a:rPr lang="el-GR" sz="2000" b="1" dirty="0">
                <a:latin typeface="Arial" pitchFamily="34" charset="0"/>
                <a:cs typeface="Arial" pitchFamily="34" charset="0"/>
              </a:rPr>
              <a:t> </a:t>
            </a:r>
            <a:r>
              <a:rPr lang="el-GR" sz="2000" dirty="0">
                <a:latin typeface="Arial" pitchFamily="34" charset="0"/>
                <a:cs typeface="Arial" pitchFamily="34" charset="0"/>
              </a:rPr>
              <a:t>η οποία χαρακτηρίζεται από αύξηση της γλυκόζης στο αίμα και διαταραχή του μεταβολισμού της γλυκόζης.</a:t>
            </a:r>
          </a:p>
          <a:p>
            <a:pPr marL="109728" indent="0">
              <a:buNone/>
            </a:pPr>
            <a:endParaRPr lang="el-GR" sz="2000" dirty="0">
              <a:latin typeface="Arial" pitchFamily="34" charset="0"/>
              <a:cs typeface="Arial" pitchFamily="34" charset="0"/>
            </a:endParaRPr>
          </a:p>
          <a:p>
            <a:pPr>
              <a:buClr>
                <a:schemeClr val="accent2"/>
              </a:buClr>
              <a:buSzPct val="100000"/>
              <a:buFont typeface="Wingdings" pitchFamily="2" charset="2"/>
              <a:buChar char="Ø"/>
            </a:pPr>
            <a:r>
              <a:rPr lang="el-GR" sz="2000" dirty="0">
                <a:latin typeface="Arial" pitchFamily="34" charset="0"/>
                <a:cs typeface="Arial" pitchFamily="34" charset="0"/>
              </a:rPr>
              <a:t>Ο Σακχαρώδης διαβήτης ταξινομείται σε:</a:t>
            </a:r>
            <a:br>
              <a:rPr lang="el-GR" sz="2000" dirty="0">
                <a:latin typeface="Arial" pitchFamily="34" charset="0"/>
                <a:cs typeface="Arial" pitchFamily="34" charset="0"/>
              </a:rPr>
            </a:br>
            <a:r>
              <a:rPr lang="el-GR" sz="2000" dirty="0">
                <a:latin typeface="Arial" pitchFamily="34" charset="0"/>
                <a:cs typeface="Arial" pitchFamily="34" charset="0"/>
              </a:rPr>
              <a:t>   -  Διαβήτη Τύπου </a:t>
            </a:r>
            <a:r>
              <a:rPr lang="en-US" sz="2000" dirty="0">
                <a:latin typeface="Arial" pitchFamily="34" charset="0"/>
                <a:cs typeface="Arial" pitchFamily="34" charset="0"/>
              </a:rPr>
              <a:t>l</a:t>
            </a:r>
            <a:br>
              <a:rPr lang="el-GR" sz="2000" dirty="0">
                <a:latin typeface="Arial" pitchFamily="34" charset="0"/>
                <a:cs typeface="Arial" pitchFamily="34" charset="0"/>
              </a:rPr>
            </a:br>
            <a:r>
              <a:rPr lang="el-GR" sz="2000" dirty="0">
                <a:latin typeface="Arial" pitchFamily="34" charset="0"/>
                <a:cs typeface="Arial" pitchFamily="34" charset="0"/>
              </a:rPr>
              <a:t>   -  Διαβήτη Τύπου </a:t>
            </a:r>
            <a:r>
              <a:rPr lang="en-US" sz="2000" dirty="0">
                <a:latin typeface="Arial" pitchFamily="34" charset="0"/>
                <a:cs typeface="Arial" pitchFamily="34" charset="0"/>
              </a:rPr>
              <a:t>ll</a:t>
            </a:r>
            <a:br>
              <a:rPr lang="el-GR" sz="2000" dirty="0">
                <a:latin typeface="Arial" pitchFamily="34" charset="0"/>
                <a:cs typeface="Arial" pitchFamily="34" charset="0"/>
              </a:rPr>
            </a:br>
            <a:r>
              <a:rPr lang="el-GR" sz="2000" dirty="0">
                <a:latin typeface="Arial" pitchFamily="34" charset="0"/>
                <a:cs typeface="Arial" pitchFamily="34" charset="0"/>
              </a:rPr>
              <a:t>   -  Διαβήτη Κύησης</a:t>
            </a:r>
          </a:p>
          <a:p>
            <a:pPr marL="109728" indent="0">
              <a:buNone/>
            </a:pPr>
            <a:endParaRPr lang="el-GR" sz="2000" dirty="0">
              <a:latin typeface="Arial" pitchFamily="34" charset="0"/>
              <a:cs typeface="Arial" pitchFamily="34" charset="0"/>
            </a:endParaRPr>
          </a:p>
          <a:p>
            <a:pPr>
              <a:buClr>
                <a:schemeClr val="accent2"/>
              </a:buClr>
              <a:buSzPct val="100000"/>
              <a:buFont typeface="Wingdings" pitchFamily="2" charset="2"/>
              <a:buChar char="Ø"/>
            </a:pPr>
            <a:r>
              <a:rPr lang="el-GR" sz="2000" dirty="0">
                <a:latin typeface="Arial" pitchFamily="34" charset="0"/>
                <a:cs typeface="Arial" pitchFamily="34" charset="0"/>
              </a:rPr>
              <a:t> Όλοι οι τύποι διαβήτη είναι σοβαρές παθολογικές καταστάσεις όπου τα επίπεδα σακχάρου στο αίμα κυμαίνονται χαμηλά(</a:t>
            </a:r>
            <a:r>
              <a:rPr lang="el-GR" sz="2000" b="1" i="1" dirty="0">
                <a:latin typeface="Arial" pitchFamily="34" charset="0"/>
                <a:cs typeface="Arial" pitchFamily="34" charset="0"/>
              </a:rPr>
              <a:t>υπογλυκαιμία</a:t>
            </a:r>
            <a:r>
              <a:rPr lang="el-GR" sz="2000" dirty="0">
                <a:latin typeface="Arial" pitchFamily="34" charset="0"/>
                <a:cs typeface="Arial" pitchFamily="34" charset="0"/>
              </a:rPr>
              <a:t>) ή υψηλά(</a:t>
            </a:r>
            <a:r>
              <a:rPr lang="el-GR" sz="2000" b="1" i="1" dirty="0">
                <a:latin typeface="Arial" pitchFamily="34" charset="0"/>
                <a:cs typeface="Arial" pitchFamily="34" charset="0"/>
              </a:rPr>
              <a:t>υπεργλυκαιμία</a:t>
            </a:r>
            <a:r>
              <a:rPr lang="el-GR" sz="2000" dirty="0">
                <a:latin typeface="Arial" pitchFamily="34" charset="0"/>
                <a:cs typeface="Arial" pitchFamily="34" charset="0"/>
              </a:rPr>
              <a:t>)</a:t>
            </a:r>
            <a:endParaRPr lang="el-GR" sz="2000" dirty="0"/>
          </a:p>
        </p:txBody>
      </p:sp>
      <p:sp>
        <p:nvSpPr>
          <p:cNvPr id="3" name="2 - Τίτλος"/>
          <p:cNvSpPr>
            <a:spLocks noGrp="1"/>
          </p:cNvSpPr>
          <p:nvPr>
            <p:ph type="title"/>
          </p:nvPr>
        </p:nvSpPr>
        <p:spPr>
          <a:xfrm>
            <a:off x="457200" y="428604"/>
            <a:ext cx="8229600" cy="642942"/>
          </a:xfrm>
        </p:spPr>
        <p:style>
          <a:lnRef idx="1">
            <a:schemeClr val="accent1"/>
          </a:lnRef>
          <a:fillRef idx="3">
            <a:schemeClr val="accent1"/>
          </a:fillRef>
          <a:effectRef idx="2">
            <a:schemeClr val="accent1"/>
          </a:effectRef>
          <a:fontRef idx="minor">
            <a:schemeClr val="lt1"/>
          </a:fontRef>
        </p:style>
        <p:txBody>
          <a:bodyPr vert="horz" rtlCol="0" anchor="ctr">
            <a:normAutofit/>
            <a:scene3d>
              <a:camera prst="orthographicFront"/>
              <a:lightRig rig="soft" dir="t"/>
            </a:scene3d>
            <a:sp3d prstMaterial="softEdge">
              <a:bevelT w="25400" h="25400"/>
            </a:sp3d>
          </a:bodyPr>
          <a:lstStyle/>
          <a:p>
            <a:pPr algn="ctr"/>
            <a:r>
              <a:rPr lang="el-GR" sz="2400" dirty="0">
                <a:solidFill>
                  <a:srgbClr val="FFFF00"/>
                </a:solidFill>
                <a:effectLst/>
                <a:latin typeface="+mn-lt"/>
                <a:ea typeface="+mn-ea"/>
                <a:cs typeface="+mn-cs"/>
              </a:rPr>
              <a:t>Τι είναι ο Σακχαρώδης διαβήτης</a:t>
            </a:r>
            <a:r>
              <a:rPr lang="en-US" sz="2400" dirty="0">
                <a:solidFill>
                  <a:srgbClr val="FFFF00"/>
                </a:solidFill>
                <a:effectLst/>
                <a:latin typeface="+mn-lt"/>
                <a:ea typeface="+mn-ea"/>
                <a:cs typeface="+mn-cs"/>
              </a:rPr>
              <a:t>;</a:t>
            </a:r>
            <a:endParaRPr lang="el-GR" sz="2400" dirty="0">
              <a:solidFill>
                <a:srgbClr val="FFFF00"/>
              </a:solidFill>
              <a:effectLst/>
              <a:latin typeface="+mn-lt"/>
              <a:ea typeface="+mn-ea"/>
              <a:cs typeface="+mn-cs"/>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5987F8-036D-4B90-ADDE-119E7B28B527}"/>
              </a:ext>
            </a:extLst>
          </p:cNvPr>
          <p:cNvSpPr>
            <a:spLocks noGrp="1"/>
          </p:cNvSpPr>
          <p:nvPr>
            <p:ph idx="1"/>
          </p:nvPr>
        </p:nvSpPr>
        <p:spPr>
          <a:xfrm>
            <a:off x="457200" y="2020547"/>
            <a:ext cx="8229600" cy="2920621"/>
          </a:xfrm>
        </p:spPr>
        <p:txBody>
          <a:bodyPr/>
          <a:lstStyle/>
          <a:p>
            <a:pPr marL="109728" indent="0">
              <a:buNone/>
            </a:pPr>
            <a:r>
              <a:rPr lang="el-GR" sz="2800" b="1" u="sng" dirty="0">
                <a:latin typeface="Arial" panose="020B0604020202020204" pitchFamily="34" charset="0"/>
                <a:cs typeface="Arial" panose="020B0604020202020204" pitchFamily="34" charset="0"/>
              </a:rPr>
              <a:t>Στόχος:</a:t>
            </a:r>
          </a:p>
          <a:p>
            <a:pPr>
              <a:buClr>
                <a:schemeClr val="accent2"/>
              </a:buClr>
              <a:buSzPct val="80000"/>
            </a:pPr>
            <a:r>
              <a:rPr lang="el-GR" sz="2000" dirty="0">
                <a:latin typeface="Arial" panose="020B0604020202020204" pitchFamily="34" charset="0"/>
                <a:cs typeface="Arial" panose="020B0604020202020204" pitchFamily="34" charset="0"/>
              </a:rPr>
              <a:t>Να υποστηριχθεί η </a:t>
            </a:r>
            <a:r>
              <a:rPr lang="el-GR" sz="2000" b="1" dirty="0">
                <a:latin typeface="Arial" panose="020B0604020202020204" pitchFamily="34" charset="0"/>
                <a:cs typeface="Arial" panose="020B0604020202020204" pitchFamily="34" charset="0"/>
              </a:rPr>
              <a:t>ρύθμιση της γλυκόζης</a:t>
            </a:r>
            <a:r>
              <a:rPr lang="el-GR" sz="2000" dirty="0">
                <a:latin typeface="Arial" panose="020B0604020202020204" pitchFamily="34" charset="0"/>
                <a:cs typeface="Arial" panose="020B0604020202020204" pitchFamily="34" charset="0"/>
              </a:rPr>
              <a:t>, να </a:t>
            </a:r>
            <a:r>
              <a:rPr lang="el-GR" sz="2000" b="1" dirty="0">
                <a:latin typeface="Arial" panose="020B0604020202020204" pitchFamily="34" charset="0"/>
                <a:cs typeface="Arial" panose="020B0604020202020204" pitchFamily="34" charset="0"/>
              </a:rPr>
              <a:t>προληφθούν επιπλοκές</a:t>
            </a:r>
            <a:r>
              <a:rPr lang="el-GR" sz="2000" dirty="0">
                <a:latin typeface="Arial" panose="020B0604020202020204" pitchFamily="34" charset="0"/>
                <a:cs typeface="Arial" panose="020B0604020202020204" pitchFamily="34" charset="0"/>
              </a:rPr>
              <a:t> και να διατηρηθεί/βελτιωθεί η </a:t>
            </a:r>
            <a:r>
              <a:rPr lang="el-GR" sz="2000" b="1" dirty="0">
                <a:latin typeface="Arial" panose="020B0604020202020204" pitchFamily="34" charset="0"/>
                <a:cs typeface="Arial" panose="020B0604020202020204" pitchFamily="34" charset="0"/>
              </a:rPr>
              <a:t>θρεπτική κατάσταση</a:t>
            </a:r>
            <a:r>
              <a:rPr lang="el-GR" sz="2000" dirty="0">
                <a:latin typeface="Arial" panose="020B0604020202020204" pitchFamily="34" charset="0"/>
                <a:cs typeface="Arial" panose="020B0604020202020204" pitchFamily="34" charset="0"/>
              </a:rPr>
              <a:t> του ασθενούς.</a:t>
            </a:r>
          </a:p>
          <a:p>
            <a:pPr marL="109728" indent="0">
              <a:buNone/>
            </a:pPr>
            <a:endParaRPr lang="el-GR" dirty="0"/>
          </a:p>
        </p:txBody>
      </p:sp>
      <p:sp>
        <p:nvSpPr>
          <p:cNvPr id="4" name="Τίτλος 1">
            <a:extLst>
              <a:ext uri="{FF2B5EF4-FFF2-40B4-BE49-F238E27FC236}">
                <a16:creationId xmlns:a16="http://schemas.microsoft.com/office/drawing/2014/main" id="{0A8BB020-B57A-42F6-B759-7A3707CED859}"/>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253245493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C54101-0A9B-4841-AE92-EDE12A2F5051}"/>
              </a:ext>
            </a:extLst>
          </p:cNvPr>
          <p:cNvSpPr>
            <a:spLocks noGrp="1"/>
          </p:cNvSpPr>
          <p:nvPr>
            <p:ph idx="1"/>
          </p:nvPr>
        </p:nvSpPr>
        <p:spPr>
          <a:xfrm>
            <a:off x="457200" y="1772817"/>
            <a:ext cx="8229600" cy="2808312"/>
          </a:xfrm>
        </p:spPr>
        <p:txBody>
          <a:bodyPr/>
          <a:lstStyle/>
          <a:p>
            <a:pPr marL="0" indent="0">
              <a:buNone/>
            </a:pPr>
            <a:r>
              <a:rPr lang="el-GR" b="1" dirty="0"/>
              <a:t> </a:t>
            </a:r>
            <a:r>
              <a:rPr lang="el-GR" sz="2800" b="1" u="sng" dirty="0">
                <a:latin typeface="Arial" panose="020B0604020202020204" pitchFamily="34" charset="0"/>
                <a:cs typeface="Arial" panose="020B0604020202020204" pitchFamily="34" charset="0"/>
              </a:rPr>
              <a:t>Αξιολόγηση Ασθενών</a:t>
            </a:r>
            <a:endParaRPr lang="el-GR" sz="2800" u="sng"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Όλοι οι διαβητικοί ασθενείς πρέπει να υποβάλλονται σε </a:t>
            </a:r>
            <a:r>
              <a:rPr lang="el-GR" sz="2000" b="1" dirty="0">
                <a:latin typeface="Arial" panose="020B0604020202020204" pitchFamily="34" charset="0"/>
                <a:cs typeface="Arial" panose="020B0604020202020204" pitchFamily="34" charset="0"/>
              </a:rPr>
              <a:t>αξιολόγηση του θρεπτικού κινδύνου</a:t>
            </a:r>
            <a:r>
              <a:rPr lang="el-GR" sz="2000" dirty="0">
                <a:latin typeface="Arial" panose="020B0604020202020204" pitchFamily="34" charset="0"/>
                <a:cs typeface="Arial" panose="020B0604020202020204" pitchFamily="34" charset="0"/>
              </a:rPr>
              <a:t> (π.χ. NRS-2002, MUST).</a:t>
            </a:r>
          </a:p>
          <a:p>
            <a:pPr marL="109728" lvl="0" indent="0">
              <a:buClr>
                <a:schemeClr val="accent2"/>
              </a:buClr>
              <a:buSzPct val="100000"/>
              <a:buNone/>
            </a:pP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Έλεγχος </a:t>
            </a:r>
            <a:r>
              <a:rPr lang="el-GR" sz="2000" b="1" dirty="0">
                <a:latin typeface="Arial" panose="020B0604020202020204" pitchFamily="34" charset="0"/>
                <a:cs typeface="Arial" panose="020B0604020202020204" pitchFamily="34" charset="0"/>
              </a:rPr>
              <a:t>BMI</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απώλειας βάρους</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τροφικής πρόσληψης</a:t>
            </a:r>
            <a:r>
              <a:rPr lang="el-GR" sz="2000" dirty="0">
                <a:latin typeface="Arial" panose="020B0604020202020204" pitchFamily="34" charset="0"/>
                <a:cs typeface="Arial" panose="020B0604020202020204" pitchFamily="34" charset="0"/>
              </a:rPr>
              <a:t>, και </a:t>
            </a:r>
            <a:r>
              <a:rPr lang="el-GR" sz="2000" b="1" dirty="0">
                <a:latin typeface="Arial" panose="020B0604020202020204" pitchFamily="34" charset="0"/>
                <a:cs typeface="Arial" panose="020B0604020202020204" pitchFamily="34" charset="0"/>
              </a:rPr>
              <a:t>εργαστηριακών δεικτών</a:t>
            </a:r>
            <a:r>
              <a:rPr lang="el-GR" sz="2000" dirty="0">
                <a:latin typeface="Arial" panose="020B0604020202020204" pitchFamily="34" charset="0"/>
                <a:cs typeface="Arial" panose="020B0604020202020204" pitchFamily="34" charset="0"/>
              </a:rPr>
              <a:t> (π.χ. </a:t>
            </a:r>
            <a:r>
              <a:rPr lang="el-GR" sz="2000" dirty="0" err="1">
                <a:latin typeface="Arial" panose="020B0604020202020204" pitchFamily="34" charset="0"/>
                <a:cs typeface="Arial" panose="020B0604020202020204" pitchFamily="34" charset="0"/>
              </a:rPr>
              <a:t>λευκωματίνης</a:t>
            </a:r>
            <a:r>
              <a:rPr lang="el-GR" sz="2000" dirty="0">
                <a:latin typeface="Arial" panose="020B0604020202020204" pitchFamily="34" charset="0"/>
                <a:cs typeface="Arial" panose="020B0604020202020204" pitchFamily="34" charset="0"/>
              </a:rPr>
              <a:t>, CRP).</a:t>
            </a:r>
          </a:p>
          <a:p>
            <a:endParaRPr lang="el-GR" dirty="0"/>
          </a:p>
        </p:txBody>
      </p:sp>
      <p:sp>
        <p:nvSpPr>
          <p:cNvPr id="6" name="Τίτλος 1">
            <a:extLst>
              <a:ext uri="{FF2B5EF4-FFF2-40B4-BE49-F238E27FC236}">
                <a16:creationId xmlns:a16="http://schemas.microsoft.com/office/drawing/2014/main" id="{C3689D19-4404-4B3D-9A92-F278941C1F03}"/>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334646801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351592-B86F-482F-B556-020CD86BE8C2}"/>
              </a:ext>
            </a:extLst>
          </p:cNvPr>
          <p:cNvSpPr>
            <a:spLocks noGrp="1"/>
          </p:cNvSpPr>
          <p:nvPr>
            <p:ph idx="1"/>
          </p:nvPr>
        </p:nvSpPr>
        <p:spPr>
          <a:xfrm>
            <a:off x="755576" y="1628800"/>
            <a:ext cx="8041583" cy="4536504"/>
          </a:xfrm>
        </p:spPr>
        <p:txBody>
          <a:bodyPr>
            <a:normAutofit fontScale="55000" lnSpcReduction="20000"/>
          </a:bodyPr>
          <a:lstStyle/>
          <a:p>
            <a:pPr marL="109728" indent="0">
              <a:buNone/>
            </a:pPr>
            <a:r>
              <a:rPr lang="el-GR" sz="5900" b="1" u="sng" dirty="0">
                <a:latin typeface="Arial" panose="020B0604020202020204" pitchFamily="34" charset="0"/>
                <a:cs typeface="Arial" panose="020B0604020202020204" pitchFamily="34" charset="0"/>
              </a:rPr>
              <a:t>Βασικές  διατροφικές συστάσεις:</a:t>
            </a:r>
            <a:endParaRPr lang="el-GR" sz="5900" u="sng" dirty="0">
              <a:latin typeface="Arial" panose="020B0604020202020204" pitchFamily="34" charset="0"/>
              <a:cs typeface="Arial" panose="020B0604020202020204" pitchFamily="34" charset="0"/>
            </a:endParaRPr>
          </a:p>
          <a:p>
            <a:pPr marL="109728" indent="0">
              <a:buNone/>
            </a:pPr>
            <a:r>
              <a:rPr lang="el-GR" sz="3600" b="1" dirty="0">
                <a:latin typeface="Arial" panose="020B0604020202020204" pitchFamily="34" charset="0"/>
                <a:cs typeface="Arial" panose="020B0604020202020204" pitchFamily="34" charset="0"/>
              </a:rPr>
              <a:t>1. </a:t>
            </a:r>
            <a:r>
              <a:rPr lang="el-GR" sz="4200" b="1" dirty="0">
                <a:latin typeface="Arial" panose="020B0604020202020204" pitchFamily="34" charset="0"/>
                <a:cs typeface="Arial" panose="020B0604020202020204" pitchFamily="34" charset="0"/>
              </a:rPr>
              <a:t>Ενεργειακές ανάγκες</a:t>
            </a:r>
          </a:p>
          <a:p>
            <a:pPr>
              <a:buClr>
                <a:schemeClr val="accent2"/>
              </a:buClr>
              <a:buSzPct val="80000"/>
            </a:pPr>
            <a:r>
              <a:rPr lang="el-GR" sz="3600" dirty="0">
                <a:latin typeface="Arial" panose="020B0604020202020204" pitchFamily="34" charset="0"/>
                <a:cs typeface="Arial" panose="020B0604020202020204" pitchFamily="34" charset="0"/>
              </a:rPr>
              <a:t>25–30 </a:t>
            </a:r>
            <a:r>
              <a:rPr lang="el-GR" sz="3600" dirty="0" err="1">
                <a:latin typeface="Arial" panose="020B0604020202020204" pitchFamily="34" charset="0"/>
                <a:cs typeface="Arial" panose="020B0604020202020204" pitchFamily="34" charset="0"/>
              </a:rPr>
              <a:t>kcal</a:t>
            </a:r>
            <a:r>
              <a:rPr lang="el-GR" sz="3600" dirty="0">
                <a:latin typeface="Arial" panose="020B0604020202020204" pitchFamily="34" charset="0"/>
                <a:cs typeface="Arial" panose="020B0604020202020204" pitchFamily="34" charset="0"/>
              </a:rPr>
              <a:t>/</a:t>
            </a:r>
            <a:r>
              <a:rPr lang="el-GR" sz="3600" dirty="0" err="1">
                <a:latin typeface="Arial" panose="020B0604020202020204" pitchFamily="34" charset="0"/>
                <a:cs typeface="Arial" panose="020B0604020202020204" pitchFamily="34" charset="0"/>
              </a:rPr>
              <a:t>kg</a:t>
            </a:r>
            <a:r>
              <a:rPr lang="el-GR" sz="3600" dirty="0">
                <a:latin typeface="Arial" panose="020B0604020202020204" pitchFamily="34" charset="0"/>
                <a:cs typeface="Arial" panose="020B0604020202020204" pitchFamily="34" charset="0"/>
              </a:rPr>
              <a:t> ιδανικού σωματικού βάρους/ημέρα</a:t>
            </a:r>
          </a:p>
          <a:p>
            <a:pPr marL="109728" indent="0">
              <a:buNone/>
            </a:pPr>
            <a:r>
              <a:rPr lang="el-GR" sz="3600" b="1" dirty="0">
                <a:latin typeface="Arial" panose="020B0604020202020204" pitchFamily="34" charset="0"/>
                <a:cs typeface="Arial" panose="020B0604020202020204" pitchFamily="34" charset="0"/>
              </a:rPr>
              <a:t>2. </a:t>
            </a:r>
            <a:r>
              <a:rPr lang="el-GR" sz="4200" b="1" dirty="0">
                <a:latin typeface="Arial" panose="020B0604020202020204" pitchFamily="34" charset="0"/>
                <a:cs typeface="Arial" panose="020B0604020202020204" pitchFamily="34" charset="0"/>
              </a:rPr>
              <a:t>Πρωτεΐνη</a:t>
            </a:r>
            <a:endParaRPr lang="el-GR" sz="4200" dirty="0">
              <a:latin typeface="Arial" panose="020B0604020202020204" pitchFamily="34" charset="0"/>
              <a:cs typeface="Arial" panose="020B0604020202020204" pitchFamily="34" charset="0"/>
            </a:endParaRPr>
          </a:p>
          <a:p>
            <a:pPr lvl="0">
              <a:buClr>
                <a:schemeClr val="accent2"/>
              </a:buClr>
              <a:buSzPct val="80000"/>
            </a:pPr>
            <a:r>
              <a:rPr lang="el-GR" sz="3600" dirty="0">
                <a:latin typeface="Arial" panose="020B0604020202020204" pitchFamily="34" charset="0"/>
                <a:cs typeface="Arial" panose="020B0604020202020204" pitchFamily="34" charset="0"/>
              </a:rPr>
              <a:t>0,8–1,0 g/</a:t>
            </a:r>
            <a:r>
              <a:rPr lang="el-GR" sz="3600" dirty="0" err="1">
                <a:latin typeface="Arial" panose="020B0604020202020204" pitchFamily="34" charset="0"/>
                <a:cs typeface="Arial" panose="020B0604020202020204" pitchFamily="34" charset="0"/>
              </a:rPr>
              <a:t>kg</a:t>
            </a:r>
            <a:r>
              <a:rPr lang="el-GR" sz="3600" dirty="0">
                <a:latin typeface="Arial" panose="020B0604020202020204" pitchFamily="34" charset="0"/>
                <a:cs typeface="Arial" panose="020B0604020202020204" pitchFamily="34" charset="0"/>
              </a:rPr>
              <a:t> σωματικού βάρους/ημέρα για σταθερούς ασθενείς.</a:t>
            </a:r>
          </a:p>
          <a:p>
            <a:pPr lvl="0">
              <a:buClr>
                <a:schemeClr val="accent2"/>
              </a:buClr>
              <a:buSzPct val="100000"/>
            </a:pPr>
            <a:r>
              <a:rPr lang="el-GR" sz="3600" dirty="0">
                <a:latin typeface="Arial" panose="020B0604020202020204" pitchFamily="34" charset="0"/>
                <a:cs typeface="Arial" panose="020B0604020202020204" pitchFamily="34" charset="0"/>
              </a:rPr>
              <a:t>Μέχρι 1,2–1,5 g/</a:t>
            </a:r>
            <a:r>
              <a:rPr lang="el-GR" sz="3600" dirty="0" err="1">
                <a:latin typeface="Arial" panose="020B0604020202020204" pitchFamily="34" charset="0"/>
                <a:cs typeface="Arial" panose="020B0604020202020204" pitchFamily="34" charset="0"/>
              </a:rPr>
              <a:t>kg</a:t>
            </a:r>
            <a:r>
              <a:rPr lang="el-GR" sz="3600" dirty="0">
                <a:latin typeface="Arial" panose="020B0604020202020204" pitchFamily="34" charset="0"/>
                <a:cs typeface="Arial" panose="020B0604020202020204" pitchFamily="34" charset="0"/>
              </a:rPr>
              <a:t>/ημέρα σε περιπτώσεις νοσηλείας ή καταβολισμού.</a:t>
            </a:r>
          </a:p>
          <a:p>
            <a:pPr marL="109728" indent="0">
              <a:buNone/>
            </a:pPr>
            <a:r>
              <a:rPr lang="el-GR" sz="3600" b="1" dirty="0">
                <a:latin typeface="Arial" panose="020B0604020202020204" pitchFamily="34" charset="0"/>
                <a:cs typeface="Arial" panose="020B0604020202020204" pitchFamily="34" charset="0"/>
              </a:rPr>
              <a:t>3. </a:t>
            </a:r>
            <a:r>
              <a:rPr lang="el-GR" sz="4200" b="1" dirty="0">
                <a:latin typeface="Arial" panose="020B0604020202020204" pitchFamily="34" charset="0"/>
                <a:cs typeface="Arial" panose="020B0604020202020204" pitchFamily="34" charset="0"/>
              </a:rPr>
              <a:t>Υδατάνθρακες</a:t>
            </a:r>
            <a:endParaRPr lang="el-GR" sz="4200" dirty="0">
              <a:latin typeface="Arial" panose="020B0604020202020204" pitchFamily="34" charset="0"/>
              <a:cs typeface="Arial" panose="020B0604020202020204" pitchFamily="34" charset="0"/>
            </a:endParaRPr>
          </a:p>
          <a:p>
            <a:pPr lvl="0">
              <a:buClr>
                <a:schemeClr val="accent2"/>
              </a:buClr>
              <a:buSzPct val="80000"/>
            </a:pPr>
            <a:r>
              <a:rPr lang="el-GR" sz="3600" dirty="0">
                <a:latin typeface="Arial" panose="020B0604020202020204" pitchFamily="34" charset="0"/>
                <a:cs typeface="Arial" panose="020B0604020202020204" pitchFamily="34" charset="0"/>
              </a:rPr>
              <a:t>Επιλέγονται </a:t>
            </a:r>
            <a:r>
              <a:rPr lang="el-GR" sz="3600" b="1" dirty="0">
                <a:latin typeface="Arial" panose="020B0604020202020204" pitchFamily="34" charset="0"/>
                <a:cs typeface="Arial" panose="020B0604020202020204" pitchFamily="34" charset="0"/>
              </a:rPr>
              <a:t>χαμηλού γλυκαιμικού δείκτη</a:t>
            </a:r>
            <a:r>
              <a:rPr lang="el-GR" sz="3600" dirty="0">
                <a:latin typeface="Arial" panose="020B0604020202020204" pitchFamily="34" charset="0"/>
                <a:cs typeface="Arial" panose="020B0604020202020204" pitchFamily="34" charset="0"/>
              </a:rPr>
              <a:t> (π.χ. όσπρια, δημητριακά ολικής, λαχανικά).</a:t>
            </a:r>
          </a:p>
          <a:p>
            <a:pPr lvl="0">
              <a:buClr>
                <a:schemeClr val="accent2"/>
              </a:buClr>
              <a:buSzPct val="80000"/>
            </a:pPr>
            <a:r>
              <a:rPr lang="el-GR" sz="3600" dirty="0">
                <a:latin typeface="Arial" panose="020B0604020202020204" pitchFamily="34" charset="0"/>
                <a:cs typeface="Arial" panose="020B0604020202020204" pitchFamily="34" charset="0"/>
              </a:rPr>
              <a:t>Περιορίζονται τα </a:t>
            </a:r>
            <a:r>
              <a:rPr lang="el-GR" sz="3600" b="1" dirty="0">
                <a:latin typeface="Arial" panose="020B0604020202020204" pitchFamily="34" charset="0"/>
                <a:cs typeface="Arial" panose="020B0604020202020204" pitchFamily="34" charset="0"/>
              </a:rPr>
              <a:t>επεξεργασμένα σάκχαρα</a:t>
            </a:r>
            <a:r>
              <a:rPr lang="el-GR" sz="3600" dirty="0">
                <a:latin typeface="Arial" panose="020B0604020202020204" pitchFamily="34" charset="0"/>
                <a:cs typeface="Arial" panose="020B0604020202020204" pitchFamily="34" charset="0"/>
              </a:rPr>
              <a:t> και τα </a:t>
            </a:r>
            <a:r>
              <a:rPr lang="el-GR" sz="3600" b="1" dirty="0">
                <a:latin typeface="Arial" panose="020B0604020202020204" pitchFamily="34" charset="0"/>
                <a:cs typeface="Arial" panose="020B0604020202020204" pitchFamily="34" charset="0"/>
              </a:rPr>
              <a:t>αναψυκτικά</a:t>
            </a:r>
            <a:r>
              <a:rPr lang="el-GR" sz="3600" dirty="0">
                <a:latin typeface="Arial" panose="020B0604020202020204" pitchFamily="34" charset="0"/>
                <a:cs typeface="Arial" panose="020B0604020202020204" pitchFamily="34" charset="0"/>
              </a:rPr>
              <a:t>.</a:t>
            </a:r>
          </a:p>
          <a:p>
            <a:pPr lvl="0">
              <a:buClr>
                <a:schemeClr val="accent2"/>
              </a:buClr>
              <a:buSzPct val="100000"/>
            </a:pPr>
            <a:r>
              <a:rPr lang="el-GR" sz="3600" dirty="0">
                <a:latin typeface="Arial" panose="020B0604020202020204" pitchFamily="34" charset="0"/>
                <a:cs typeface="Arial" panose="020B0604020202020204" pitchFamily="34" charset="0"/>
              </a:rPr>
              <a:t>Σύσταση για </a:t>
            </a:r>
            <a:r>
              <a:rPr lang="el-GR" sz="3600" b="1" dirty="0">
                <a:latin typeface="Arial" panose="020B0604020202020204" pitchFamily="34" charset="0"/>
                <a:cs typeface="Arial" panose="020B0604020202020204" pitchFamily="34" charset="0"/>
              </a:rPr>
              <a:t>κατανομή υδατανθράκων σε όλα τα γεύματα</a:t>
            </a:r>
            <a:r>
              <a:rPr lang="el-GR" sz="3600" dirty="0">
                <a:latin typeface="Arial" panose="020B0604020202020204" pitchFamily="34" charset="0"/>
                <a:cs typeface="Arial" panose="020B0604020202020204" pitchFamily="34" charset="0"/>
              </a:rPr>
              <a:t> της ημέρας.</a:t>
            </a:r>
          </a:p>
          <a:p>
            <a:pPr marL="109728" indent="0">
              <a:buNone/>
            </a:pPr>
            <a:endParaRPr lang="el-GR" dirty="0"/>
          </a:p>
        </p:txBody>
      </p:sp>
      <p:sp>
        <p:nvSpPr>
          <p:cNvPr id="6" name="Τίτλος 1">
            <a:extLst>
              <a:ext uri="{FF2B5EF4-FFF2-40B4-BE49-F238E27FC236}">
                <a16:creationId xmlns:a16="http://schemas.microsoft.com/office/drawing/2014/main" id="{28AD3034-AC7D-4CEB-A2A5-C607338BBAE1}"/>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113461618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351592-B86F-482F-B556-020CD86BE8C2}"/>
              </a:ext>
            </a:extLst>
          </p:cNvPr>
          <p:cNvSpPr>
            <a:spLocks noGrp="1"/>
          </p:cNvSpPr>
          <p:nvPr>
            <p:ph idx="1"/>
          </p:nvPr>
        </p:nvSpPr>
        <p:spPr>
          <a:xfrm>
            <a:off x="755576" y="1628800"/>
            <a:ext cx="8041583" cy="4536504"/>
          </a:xfrm>
        </p:spPr>
        <p:txBody>
          <a:bodyPr>
            <a:normAutofit/>
          </a:bodyPr>
          <a:lstStyle/>
          <a:p>
            <a:pPr marL="109728" indent="0">
              <a:buNone/>
            </a:pPr>
            <a:r>
              <a:rPr lang="el-GR" sz="3300" b="1" u="sng" dirty="0">
                <a:latin typeface="Arial" panose="020B0604020202020204" pitchFamily="34" charset="0"/>
                <a:cs typeface="Arial" panose="020B0604020202020204" pitchFamily="34" charset="0"/>
              </a:rPr>
              <a:t>Βασικές  διατροφικές συστάσεις:</a:t>
            </a:r>
            <a:endParaRPr lang="el-GR" sz="3300" u="sng" dirty="0">
              <a:latin typeface="Arial" panose="020B0604020202020204" pitchFamily="34" charset="0"/>
              <a:cs typeface="Arial" panose="020B0604020202020204" pitchFamily="34" charset="0"/>
            </a:endParaRPr>
          </a:p>
          <a:p>
            <a:pPr marL="109728" indent="0">
              <a:buNone/>
            </a:pPr>
            <a:r>
              <a:rPr lang="el-GR" sz="2000" b="1" dirty="0">
                <a:latin typeface="Arial" panose="020B0604020202020204" pitchFamily="34" charset="0"/>
                <a:cs typeface="Arial" panose="020B0604020202020204" pitchFamily="34" charset="0"/>
              </a:rPr>
              <a:t>4. Λίπη</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Μείωση </a:t>
            </a:r>
            <a:r>
              <a:rPr lang="el-GR" sz="2000" b="1" dirty="0">
                <a:latin typeface="Arial" panose="020B0604020202020204" pitchFamily="34" charset="0"/>
                <a:cs typeface="Arial" panose="020B0604020202020204" pitchFamily="34" charset="0"/>
              </a:rPr>
              <a:t>κορεσμένων λιπαρών</a:t>
            </a:r>
            <a:r>
              <a:rPr lang="el-GR" sz="2000" dirty="0">
                <a:latin typeface="Arial" panose="020B0604020202020204" pitchFamily="34" charset="0"/>
                <a:cs typeface="Arial" panose="020B0604020202020204" pitchFamily="34" charset="0"/>
              </a:rPr>
              <a:t> και </a:t>
            </a:r>
            <a:r>
              <a:rPr lang="el-GR" sz="2000" b="1" dirty="0" err="1">
                <a:latin typeface="Arial" panose="020B0604020202020204" pitchFamily="34" charset="0"/>
                <a:cs typeface="Arial" panose="020B0604020202020204" pitchFamily="34" charset="0"/>
              </a:rPr>
              <a:t>τρανς</a:t>
            </a:r>
            <a:r>
              <a:rPr lang="el-GR" sz="2000" dirty="0">
                <a:latin typeface="Arial" panose="020B0604020202020204" pitchFamily="34" charset="0"/>
                <a:cs typeface="Arial" panose="020B0604020202020204" pitchFamily="34" charset="0"/>
              </a:rPr>
              <a:t>.</a:t>
            </a:r>
          </a:p>
          <a:p>
            <a:pPr lvl="0">
              <a:buClr>
                <a:schemeClr val="accent2"/>
              </a:buClr>
              <a:buSzPct val="100000"/>
            </a:pPr>
            <a:r>
              <a:rPr lang="el-GR" sz="2000" dirty="0">
                <a:latin typeface="Arial" panose="020B0604020202020204" pitchFamily="34" charset="0"/>
                <a:cs typeface="Arial" panose="020B0604020202020204" pitchFamily="34" charset="0"/>
              </a:rPr>
              <a:t>Ενίσχυση των </a:t>
            </a:r>
            <a:r>
              <a:rPr lang="el-GR" sz="2000" b="1" dirty="0" err="1">
                <a:latin typeface="Arial" panose="020B0604020202020204" pitchFamily="34" charset="0"/>
                <a:cs typeface="Arial" panose="020B0604020202020204" pitchFamily="34" charset="0"/>
              </a:rPr>
              <a:t>μονοακόρεστων</a:t>
            </a:r>
            <a:r>
              <a:rPr lang="el-GR" sz="2000" dirty="0">
                <a:latin typeface="Arial" panose="020B0604020202020204" pitchFamily="34" charset="0"/>
                <a:cs typeface="Arial" panose="020B0604020202020204" pitchFamily="34" charset="0"/>
              </a:rPr>
              <a:t> (ελαιόλαδο) και </a:t>
            </a:r>
            <a:r>
              <a:rPr lang="el-GR" sz="2000" b="1" dirty="0">
                <a:latin typeface="Arial" panose="020B0604020202020204" pitchFamily="34" charset="0"/>
                <a:cs typeface="Arial" panose="020B0604020202020204" pitchFamily="34" charset="0"/>
              </a:rPr>
              <a:t>ω-3 λιπαρών οξέων</a:t>
            </a:r>
            <a:r>
              <a:rPr lang="el-GR" sz="2000" dirty="0">
                <a:latin typeface="Arial" panose="020B0604020202020204" pitchFamily="34" charset="0"/>
                <a:cs typeface="Arial" panose="020B0604020202020204" pitchFamily="34" charset="0"/>
              </a:rPr>
              <a:t>.</a:t>
            </a:r>
          </a:p>
          <a:p>
            <a:pPr marL="109728" indent="0">
              <a:buNone/>
            </a:pPr>
            <a:r>
              <a:rPr lang="el-GR" sz="2000" b="1" dirty="0">
                <a:latin typeface="Arial" panose="020B0604020202020204" pitchFamily="34" charset="0"/>
                <a:cs typeface="Arial" panose="020B0604020202020204" pitchFamily="34" charset="0"/>
              </a:rPr>
              <a:t>5. Ίνες (φυτικές ίνες)</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≥25 g/ημέρα. Βοηθούν στη ρύθμιση της γλυκόζης και της χοληστερόλης.</a:t>
            </a:r>
          </a:p>
          <a:p>
            <a:pPr marL="109728" indent="0">
              <a:buNone/>
            </a:pPr>
            <a:endParaRPr lang="el-GR" dirty="0"/>
          </a:p>
        </p:txBody>
      </p:sp>
      <p:sp>
        <p:nvSpPr>
          <p:cNvPr id="6" name="Τίτλος 1">
            <a:extLst>
              <a:ext uri="{FF2B5EF4-FFF2-40B4-BE49-F238E27FC236}">
                <a16:creationId xmlns:a16="http://schemas.microsoft.com/office/drawing/2014/main" id="{28AD3034-AC7D-4CEB-A2A5-C607338BBAE1}"/>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50978953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C84026-FA84-4CFB-9AE0-3D6757241860}"/>
              </a:ext>
            </a:extLst>
          </p:cNvPr>
          <p:cNvSpPr>
            <a:spLocks noGrp="1"/>
          </p:cNvSpPr>
          <p:nvPr>
            <p:ph idx="1"/>
          </p:nvPr>
        </p:nvSpPr>
        <p:spPr>
          <a:xfrm>
            <a:off x="395536" y="1975723"/>
            <a:ext cx="8229600" cy="2317373"/>
          </a:xfrm>
        </p:spPr>
        <p:txBody>
          <a:bodyPr>
            <a:normAutofit lnSpcReduction="10000"/>
          </a:bodyPr>
          <a:lstStyle/>
          <a:p>
            <a:pPr marL="109728" indent="0">
              <a:buNone/>
            </a:pPr>
            <a:r>
              <a:rPr lang="el-GR" sz="2800" b="1" u="sng" dirty="0">
                <a:latin typeface="Arial" panose="020B0604020202020204" pitchFamily="34" charset="0"/>
                <a:cs typeface="Arial" panose="020B0604020202020204" pitchFamily="34" charset="0"/>
              </a:rPr>
              <a:t>Συμπληρωματικές διατροφικές συστάσεις:</a:t>
            </a:r>
            <a:endParaRPr lang="el-GR" sz="2800" u="sng" dirty="0">
              <a:latin typeface="Arial" panose="020B0604020202020204" pitchFamily="34" charset="0"/>
              <a:cs typeface="Arial" panose="020B0604020202020204" pitchFamily="34" charset="0"/>
            </a:endParaRPr>
          </a:p>
          <a:p>
            <a:pPr marL="109728" lvl="0" indent="0">
              <a:buNone/>
            </a:pP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Σε περιπτώσεις όπου δεν επαρκεί η από του στόματος διατροφή, χρησιμοποιούνται </a:t>
            </a:r>
            <a:r>
              <a:rPr lang="el-GR" sz="2000" b="1" dirty="0">
                <a:latin typeface="Arial" panose="020B0604020202020204" pitchFamily="34" charset="0"/>
                <a:cs typeface="Arial" panose="020B0604020202020204" pitchFamily="34" charset="0"/>
              </a:rPr>
              <a:t>ειδικά σκευάσματα για διαβητικούς</a:t>
            </a:r>
            <a:r>
              <a:rPr lang="el-GR" sz="2000" dirty="0">
                <a:latin typeface="Arial" panose="020B0604020202020204" pitchFamily="34" charset="0"/>
                <a:cs typeface="Arial" panose="020B0604020202020204" pitchFamily="34" charset="0"/>
              </a:rPr>
              <a:t> (με χαμηλό γλυκαιμικό φορτίο και εμπλουτισμένα σε φυτικές ίνες και πρωτεΐνες).</a:t>
            </a:r>
          </a:p>
          <a:p>
            <a:pPr lvl="0">
              <a:buClr>
                <a:schemeClr val="accent2"/>
              </a:buClr>
              <a:buSzPct val="100000"/>
            </a:pPr>
            <a:r>
              <a:rPr lang="el-GR" sz="2000" b="1" dirty="0">
                <a:latin typeface="Arial" panose="020B0604020202020204" pitchFamily="34" charset="0"/>
                <a:cs typeface="Arial" panose="020B0604020202020204" pitchFamily="34" charset="0"/>
              </a:rPr>
              <a:t>Εντερική</a:t>
            </a:r>
            <a:r>
              <a:rPr lang="el-GR" sz="2000" dirty="0">
                <a:latin typeface="Arial" panose="020B0604020202020204" pitchFamily="34" charset="0"/>
                <a:cs typeface="Arial" panose="020B0604020202020204" pitchFamily="34" charset="0"/>
              </a:rPr>
              <a:t> ή </a:t>
            </a:r>
            <a:r>
              <a:rPr lang="el-GR" sz="2000" b="1" dirty="0">
                <a:latin typeface="Arial" panose="020B0604020202020204" pitchFamily="34" charset="0"/>
                <a:cs typeface="Arial" panose="020B0604020202020204" pitchFamily="34" charset="0"/>
              </a:rPr>
              <a:t>παρεντερική</a:t>
            </a:r>
            <a:r>
              <a:rPr lang="el-GR" sz="2000" dirty="0">
                <a:latin typeface="Arial" panose="020B0604020202020204" pitchFamily="34" charset="0"/>
                <a:cs typeface="Arial" panose="020B0604020202020204" pitchFamily="34" charset="0"/>
              </a:rPr>
              <a:t> διατροφή όταν είναι απαραίτητο (π.χ. σε ΜΕΘ, βαριά </a:t>
            </a:r>
            <a:r>
              <a:rPr lang="el-GR" sz="2000" dirty="0" err="1">
                <a:latin typeface="Arial" panose="020B0604020202020204" pitchFamily="34" charset="0"/>
                <a:cs typeface="Arial" panose="020B0604020202020204" pitchFamily="34" charset="0"/>
              </a:rPr>
              <a:t>νοσούντες</a:t>
            </a:r>
            <a:r>
              <a:rPr lang="el-GR" sz="2000" dirty="0">
                <a:latin typeface="Arial" panose="020B0604020202020204" pitchFamily="34" charset="0"/>
                <a:cs typeface="Arial" panose="020B0604020202020204" pitchFamily="34" charset="0"/>
              </a:rPr>
              <a:t>).</a:t>
            </a:r>
          </a:p>
          <a:p>
            <a:endParaRPr lang="el-GR" dirty="0"/>
          </a:p>
        </p:txBody>
      </p:sp>
      <p:sp>
        <p:nvSpPr>
          <p:cNvPr id="6" name="Τίτλος 1">
            <a:extLst>
              <a:ext uri="{FF2B5EF4-FFF2-40B4-BE49-F238E27FC236}">
                <a16:creationId xmlns:a16="http://schemas.microsoft.com/office/drawing/2014/main" id="{EC8B9B57-A58B-4747-945D-4D021FE2A562}"/>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228517271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25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968B6D-B22C-47D5-9278-528D5580934F}"/>
              </a:ext>
            </a:extLst>
          </p:cNvPr>
          <p:cNvSpPr>
            <a:spLocks noGrp="1"/>
          </p:cNvSpPr>
          <p:nvPr>
            <p:ph type="title"/>
          </p:nvPr>
        </p:nvSpPr>
        <p:spPr>
          <a:xfrm>
            <a:off x="457200" y="274638"/>
            <a:ext cx="8229600" cy="994122"/>
          </a:xfrm>
          <a:solidFill>
            <a:schemeClr val="bg2">
              <a:lumMod val="50000"/>
            </a:schemeClr>
          </a:solidFill>
        </p:spPr>
        <p:txBody>
          <a:bodyPr>
            <a:normAutofit/>
          </a:bodyPr>
          <a:lstStyle/>
          <a:p>
            <a:pPr algn="ctr"/>
            <a:r>
              <a:rPr lang="el-GR" sz="3600" dirty="0">
                <a:solidFill>
                  <a:srgbClr val="FFFF00"/>
                </a:solidFill>
              </a:rPr>
              <a:t>ΘΡΕΠΤΙΚΑ ΣΥΣΤΑΤΙΚΑ</a:t>
            </a:r>
          </a:p>
        </p:txBody>
      </p:sp>
      <p:sp>
        <p:nvSpPr>
          <p:cNvPr id="3" name="Θέση περιεχομένου 2">
            <a:extLst>
              <a:ext uri="{FF2B5EF4-FFF2-40B4-BE49-F238E27FC236}">
                <a16:creationId xmlns:a16="http://schemas.microsoft.com/office/drawing/2014/main" id="{5468F09C-24DB-43AE-9239-F9368FCD9BF9}"/>
              </a:ext>
            </a:extLst>
          </p:cNvPr>
          <p:cNvSpPr>
            <a:spLocks noGrp="1"/>
          </p:cNvSpPr>
          <p:nvPr>
            <p:ph idx="1"/>
          </p:nvPr>
        </p:nvSpPr>
        <p:spPr>
          <a:xfrm>
            <a:off x="457200" y="1772816"/>
            <a:ext cx="8229600" cy="4234475"/>
          </a:xfrm>
        </p:spPr>
        <p:txBody>
          <a:bodyPr/>
          <a:lstStyle/>
          <a:p>
            <a:pPr marL="109728" indent="0">
              <a:buNone/>
            </a:pPr>
            <a:r>
              <a:rPr lang="el-GR" dirty="0"/>
              <a:t>Τα </a:t>
            </a:r>
            <a:r>
              <a:rPr lang="el-GR" b="1" dirty="0"/>
              <a:t>θρεπτικά συστατικά</a:t>
            </a:r>
            <a:r>
              <a:rPr lang="el-GR" dirty="0"/>
              <a:t> είναι οι ουσίες που προσλαμβάνει ο οργανισμός μέσω της τροφής και είναι απαραίτητες για την ανάπτυξη, τη λειτουργία και τη διατήρηση της υγείας. </a:t>
            </a:r>
          </a:p>
          <a:p>
            <a:pPr marL="109728" indent="0">
              <a:buNone/>
            </a:pPr>
            <a:r>
              <a:rPr lang="el-GR" dirty="0"/>
              <a:t>Χωρίζονται σε </a:t>
            </a:r>
            <a:r>
              <a:rPr lang="el-GR" b="1" u="sng" dirty="0" err="1"/>
              <a:t>μακροθρεπτικά</a:t>
            </a:r>
            <a:r>
              <a:rPr lang="el-GR" dirty="0"/>
              <a:t> και </a:t>
            </a:r>
            <a:r>
              <a:rPr lang="el-GR" b="1" u="sng" dirty="0" err="1"/>
              <a:t>μικροθρεπτικά</a:t>
            </a:r>
            <a:r>
              <a:rPr lang="el-GR" dirty="0"/>
              <a:t> συστατικά.</a:t>
            </a:r>
          </a:p>
        </p:txBody>
      </p:sp>
    </p:spTree>
    <p:extLst>
      <p:ext uri="{BB962C8B-B14F-4D97-AF65-F5344CB8AC3E}">
        <p14:creationId xmlns:p14="http://schemas.microsoft.com/office/powerpoint/2010/main" val="3274204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78955-4968-4F1A-9A4F-15DFC94ADC14}"/>
              </a:ext>
            </a:extLst>
          </p:cNvPr>
          <p:cNvSpPr>
            <a:spLocks noGrp="1"/>
          </p:cNvSpPr>
          <p:nvPr>
            <p:ph type="title"/>
          </p:nvPr>
        </p:nvSpPr>
        <p:spPr>
          <a:solidFill>
            <a:schemeClr val="bg2">
              <a:lumMod val="50000"/>
            </a:schemeClr>
          </a:solidFill>
        </p:spPr>
        <p:txBody>
          <a:bodyPr>
            <a:noAutofit/>
          </a:bodyPr>
          <a:lstStyle/>
          <a:p>
            <a:pPr algn="ctr"/>
            <a:r>
              <a:rPr lang="el-GR" sz="3600" b="1" dirty="0" err="1">
                <a:solidFill>
                  <a:srgbClr val="FFFF00"/>
                </a:solidFill>
              </a:rPr>
              <a:t>Μακροθρεπτικά</a:t>
            </a:r>
            <a:r>
              <a:rPr lang="el-GR" sz="3600" b="1" dirty="0">
                <a:solidFill>
                  <a:srgbClr val="FFFF00"/>
                </a:solidFill>
              </a:rPr>
              <a:t> συστατικά (παρέχουν ενέργεια)</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4790437B-CA0D-464A-84C7-B8FBDEB55FC2}"/>
              </a:ext>
            </a:extLst>
          </p:cNvPr>
          <p:cNvSpPr>
            <a:spLocks noGrp="1"/>
          </p:cNvSpPr>
          <p:nvPr>
            <p:ph idx="1"/>
          </p:nvPr>
        </p:nvSpPr>
        <p:spPr/>
        <p:txBody>
          <a:bodyPr>
            <a:normAutofit fontScale="62500" lnSpcReduction="20000"/>
          </a:bodyPr>
          <a:lstStyle/>
          <a:p>
            <a:pPr marL="109728" indent="0">
              <a:buNone/>
            </a:pPr>
            <a:r>
              <a:rPr lang="el-GR" sz="2900" b="1" dirty="0">
                <a:latin typeface="Arial" panose="020B0604020202020204" pitchFamily="34" charset="0"/>
                <a:cs typeface="Arial" panose="020B0604020202020204" pitchFamily="34" charset="0"/>
              </a:rPr>
              <a:t>1️⃣       Υδατάνθρακες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Κύρια πηγή ενέργειας του οργανισμού.</a:t>
            </a:r>
          </a:p>
          <a:p>
            <a:pPr lvl="0">
              <a:buClr>
                <a:schemeClr val="accent2"/>
              </a:buClr>
            </a:pPr>
            <a:r>
              <a:rPr lang="el-GR" sz="2900" dirty="0">
                <a:latin typeface="Arial" panose="020B0604020202020204" pitchFamily="34" charset="0"/>
                <a:cs typeface="Arial" panose="020B0604020202020204" pitchFamily="34" charset="0"/>
              </a:rPr>
              <a:t>Βρίσκονται σε ψωμί, ρύζι, ζυμαρικά, φρούτα, λαχανικά, όσπρια.</a:t>
            </a:r>
          </a:p>
          <a:p>
            <a:pPr lvl="0">
              <a:buClr>
                <a:schemeClr val="accent2"/>
              </a:buClr>
            </a:pPr>
            <a:r>
              <a:rPr lang="el-GR" sz="2900" dirty="0">
                <a:latin typeface="Arial" panose="020B0604020202020204" pitchFamily="34" charset="0"/>
                <a:cs typeface="Arial" panose="020B0604020202020204" pitchFamily="34" charset="0"/>
              </a:rPr>
              <a:t>Χωρίζονται σε </a:t>
            </a:r>
            <a:r>
              <a:rPr lang="el-GR" sz="2900" b="1" dirty="0">
                <a:latin typeface="Arial" panose="020B0604020202020204" pitchFamily="34" charset="0"/>
                <a:cs typeface="Arial" panose="020B0604020202020204" pitchFamily="34" charset="0"/>
              </a:rPr>
              <a:t>απλούς</a:t>
            </a:r>
            <a:r>
              <a:rPr lang="el-GR" sz="2900" dirty="0">
                <a:latin typeface="Arial" panose="020B0604020202020204" pitchFamily="34" charset="0"/>
                <a:cs typeface="Arial" panose="020B0604020202020204" pitchFamily="34" charset="0"/>
              </a:rPr>
              <a:t> (ζάχαρη, μέλι) και </a:t>
            </a:r>
            <a:r>
              <a:rPr lang="el-GR" sz="2900" b="1" dirty="0">
                <a:latin typeface="Arial" panose="020B0604020202020204" pitchFamily="34" charset="0"/>
                <a:cs typeface="Arial" panose="020B0604020202020204" pitchFamily="34" charset="0"/>
              </a:rPr>
              <a:t>σύνθετους</a:t>
            </a:r>
            <a:r>
              <a:rPr lang="el-GR" sz="2900" dirty="0">
                <a:latin typeface="Arial" panose="020B0604020202020204" pitchFamily="34" charset="0"/>
                <a:cs typeface="Arial" panose="020B0604020202020204" pitchFamily="34" charset="0"/>
              </a:rPr>
              <a:t> (δημητριακά ολικής άλεσης, όσπρια).</a:t>
            </a:r>
          </a:p>
          <a:p>
            <a:pPr marL="109728" indent="0">
              <a:buNone/>
            </a:pPr>
            <a:r>
              <a:rPr lang="el-GR" sz="2900" b="1" dirty="0">
                <a:latin typeface="Arial" panose="020B0604020202020204" pitchFamily="34" charset="0"/>
                <a:cs typeface="Arial" panose="020B0604020202020204" pitchFamily="34" charset="0"/>
              </a:rPr>
              <a:t>2️⃣       Πρωτεΐνες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Απαραίτητες για τη δομή των μυών, των οργάνων και των ενζύμων.</a:t>
            </a:r>
          </a:p>
          <a:p>
            <a:pPr lvl="0">
              <a:buClr>
                <a:schemeClr val="accent2"/>
              </a:buClr>
            </a:pPr>
            <a:r>
              <a:rPr lang="el-GR" sz="2900" dirty="0">
                <a:latin typeface="Arial" panose="020B0604020202020204" pitchFamily="34" charset="0"/>
                <a:cs typeface="Arial" panose="020B0604020202020204" pitchFamily="34" charset="0"/>
              </a:rPr>
              <a:t>Βρίσκονται σε κρέας, ψάρι, αυγά, γαλακτοκομικά, όσπρια, ξηρούς καρπούς.</a:t>
            </a:r>
          </a:p>
          <a:p>
            <a:pPr marL="109728" indent="0">
              <a:buNone/>
            </a:pPr>
            <a:r>
              <a:rPr lang="el-GR" sz="2900" b="1" dirty="0">
                <a:latin typeface="Arial" panose="020B0604020202020204" pitchFamily="34" charset="0"/>
                <a:cs typeface="Arial" panose="020B0604020202020204" pitchFamily="34" charset="0"/>
              </a:rPr>
              <a:t>3️⃣       Λίπη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Παρέχουν ενέργεια, απορρόφηση βιταμινών και προστατεύουν τα όργανα.</a:t>
            </a:r>
          </a:p>
          <a:p>
            <a:pPr lvl="0">
              <a:buClr>
                <a:schemeClr val="accent2"/>
              </a:buClr>
            </a:pPr>
            <a:r>
              <a:rPr lang="el-GR" sz="2900" dirty="0">
                <a:latin typeface="Arial" panose="020B0604020202020204" pitchFamily="34" charset="0"/>
                <a:cs typeface="Arial" panose="020B0604020202020204" pitchFamily="34" charset="0"/>
              </a:rPr>
              <a:t>Χωρίζονται σε </a:t>
            </a:r>
            <a:r>
              <a:rPr lang="el-GR" sz="2900" b="1" dirty="0">
                <a:latin typeface="Arial" panose="020B0604020202020204" pitchFamily="34" charset="0"/>
                <a:cs typeface="Arial" panose="020B0604020202020204" pitchFamily="34" charset="0"/>
              </a:rPr>
              <a:t>καλά λίπη</a:t>
            </a:r>
            <a:r>
              <a:rPr lang="el-GR" sz="2900" dirty="0">
                <a:latin typeface="Arial" panose="020B0604020202020204" pitchFamily="34" charset="0"/>
                <a:cs typeface="Arial" panose="020B0604020202020204" pitchFamily="34" charset="0"/>
              </a:rPr>
              <a:t> (ελαιόλαδο, ξηροί καρποί, αβοκάντο) και </a:t>
            </a:r>
            <a:r>
              <a:rPr lang="el-GR" sz="2900" b="1" dirty="0">
                <a:latin typeface="Arial" panose="020B0604020202020204" pitchFamily="34" charset="0"/>
                <a:cs typeface="Arial" panose="020B0604020202020204" pitchFamily="34" charset="0"/>
              </a:rPr>
              <a:t>κακά λίπη</a:t>
            </a:r>
            <a:r>
              <a:rPr lang="el-GR" sz="2900" dirty="0">
                <a:latin typeface="Arial" panose="020B0604020202020204" pitchFamily="34" charset="0"/>
                <a:cs typeface="Arial" panose="020B0604020202020204" pitchFamily="34" charset="0"/>
              </a:rPr>
              <a:t> (</a:t>
            </a:r>
            <a:r>
              <a:rPr lang="el-GR" sz="2900" dirty="0" err="1">
                <a:latin typeface="Arial" panose="020B0604020202020204" pitchFamily="34" charset="0"/>
                <a:cs typeface="Arial" panose="020B0604020202020204" pitchFamily="34" charset="0"/>
              </a:rPr>
              <a:t>trans</a:t>
            </a:r>
            <a:r>
              <a:rPr lang="el-GR" sz="2900" dirty="0">
                <a:latin typeface="Arial" panose="020B0604020202020204" pitchFamily="34" charset="0"/>
                <a:cs typeface="Arial" panose="020B0604020202020204" pitchFamily="34" charset="0"/>
              </a:rPr>
              <a:t> λιπαρά, κορεσμένα λιπαρά από τηγανητά &amp; επεξεργασμένα τρόφιμα).</a:t>
            </a:r>
          </a:p>
          <a:p>
            <a:pPr marL="109728" indent="0">
              <a:buNone/>
            </a:pPr>
            <a:r>
              <a:rPr lang="el-GR" sz="2900" b="1" dirty="0">
                <a:latin typeface="Arial" panose="020B0604020202020204" pitchFamily="34" charset="0"/>
                <a:cs typeface="Arial" panose="020B0604020202020204" pitchFamily="34" charset="0"/>
              </a:rPr>
              <a:t>4️⃣     Νερό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Βασικό για όλες τις λειτουργίες του οργανισμού (μεταφορά θρεπτικών ουσιών, ρύθμιση θερμοκρασίας, αποβολή τοξινών).</a:t>
            </a:r>
          </a:p>
          <a:p>
            <a:endParaRPr lang="el-GR" dirty="0"/>
          </a:p>
        </p:txBody>
      </p:sp>
    </p:spTree>
    <p:extLst>
      <p:ext uri="{BB962C8B-B14F-4D97-AF65-F5344CB8AC3E}">
        <p14:creationId xmlns:p14="http://schemas.microsoft.com/office/powerpoint/2010/main" val="320204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C6BE8-FD6B-4233-AC32-CE29FD87BE1D}"/>
              </a:ext>
            </a:extLst>
          </p:cNvPr>
          <p:cNvSpPr>
            <a:spLocks noGrp="1"/>
          </p:cNvSpPr>
          <p:nvPr>
            <p:ph type="title"/>
          </p:nvPr>
        </p:nvSpPr>
        <p:spPr>
          <a:xfrm>
            <a:off x="457200" y="274638"/>
            <a:ext cx="8229600" cy="1858218"/>
          </a:xfrm>
          <a:solidFill>
            <a:schemeClr val="accent1"/>
          </a:solidFill>
        </p:spPr>
        <p:txBody>
          <a:bodyPr anchor="t" anchorCtr="1">
            <a:normAutofit fontScale="90000"/>
          </a:bodyPr>
          <a:lstStyle/>
          <a:p>
            <a:pPr algn="ctr"/>
            <a:r>
              <a:rPr lang="el-GR" sz="4000" b="1" dirty="0" err="1">
                <a:solidFill>
                  <a:srgbClr val="FFFF00"/>
                </a:solidFill>
              </a:rPr>
              <a:t>Μικροθρεπτικά</a:t>
            </a:r>
            <a:r>
              <a:rPr lang="el-GR" sz="4000" b="1" dirty="0">
                <a:solidFill>
                  <a:srgbClr val="FFFF00"/>
                </a:solidFill>
              </a:rPr>
              <a:t> συστατικά (δεν παρέχουν ενέργεια αλλά είναι απαραίτητα για τον οργανισμό)</a:t>
            </a:r>
            <a:br>
              <a:rPr lang="el-GR" dirty="0"/>
            </a:br>
            <a:endParaRPr lang="el-GR" dirty="0"/>
          </a:p>
        </p:txBody>
      </p:sp>
      <p:sp>
        <p:nvSpPr>
          <p:cNvPr id="3" name="Θέση περιεχομένου 2">
            <a:extLst>
              <a:ext uri="{FF2B5EF4-FFF2-40B4-BE49-F238E27FC236}">
                <a16:creationId xmlns:a16="http://schemas.microsoft.com/office/drawing/2014/main" id="{21E0179F-4203-436D-9CD6-C094FBD386CA}"/>
              </a:ext>
            </a:extLst>
          </p:cNvPr>
          <p:cNvSpPr>
            <a:spLocks noGrp="1"/>
          </p:cNvSpPr>
          <p:nvPr>
            <p:ph idx="1"/>
          </p:nvPr>
        </p:nvSpPr>
        <p:spPr>
          <a:xfrm>
            <a:off x="457200" y="2492896"/>
            <a:ext cx="8229600" cy="3514395"/>
          </a:xfrm>
        </p:spPr>
        <p:txBody>
          <a:bodyPr/>
          <a:lstStyle/>
          <a:p>
            <a:pPr marL="0" indent="0">
              <a:buNone/>
            </a:pPr>
            <a:r>
              <a:rPr lang="el-GR" dirty="0"/>
              <a:t>✅ </a:t>
            </a:r>
            <a:r>
              <a:rPr lang="el-GR" b="1" dirty="0"/>
              <a:t>Βιταμίνες</a:t>
            </a:r>
            <a:r>
              <a:rPr lang="el-GR" dirty="0"/>
              <a:t> 🍊🥦</a:t>
            </a:r>
          </a:p>
          <a:p>
            <a:pPr lvl="0">
              <a:buClr>
                <a:schemeClr val="accent2"/>
              </a:buClr>
              <a:buSzPct val="80000"/>
            </a:pPr>
            <a:r>
              <a:rPr lang="el-GR" sz="2000" b="1" dirty="0">
                <a:latin typeface="Arial" panose="020B0604020202020204" pitchFamily="34" charset="0"/>
                <a:cs typeface="Arial" panose="020B0604020202020204" pitchFamily="34" charset="0"/>
              </a:rPr>
              <a:t>Βιταμίνη Α</a:t>
            </a:r>
            <a:r>
              <a:rPr lang="el-GR" sz="2000" dirty="0">
                <a:latin typeface="Arial" panose="020B0604020202020204" pitchFamily="34" charset="0"/>
                <a:cs typeface="Arial" panose="020B0604020202020204" pitchFamily="34" charset="0"/>
              </a:rPr>
              <a:t> (καρότα, γλυκοπατάτες) → όραση, ανοσοποιητικό.</a:t>
            </a:r>
          </a:p>
          <a:p>
            <a:pPr lvl="0">
              <a:buClr>
                <a:schemeClr val="accent2"/>
              </a:buClr>
              <a:buSzPct val="80000"/>
            </a:pPr>
            <a:r>
              <a:rPr lang="el-GR" sz="2000" b="1" dirty="0">
                <a:latin typeface="Arial" panose="020B0604020202020204" pitchFamily="34" charset="0"/>
                <a:cs typeface="Arial" panose="020B0604020202020204" pitchFamily="34" charset="0"/>
              </a:rPr>
              <a:t>Βιταμίνες του συμπλέγματος Β</a:t>
            </a:r>
            <a:r>
              <a:rPr lang="el-GR" sz="2000" dirty="0">
                <a:latin typeface="Arial" panose="020B0604020202020204" pitchFamily="34" charset="0"/>
                <a:cs typeface="Arial" panose="020B0604020202020204" pitchFamily="34" charset="0"/>
              </a:rPr>
              <a:t> (κρέας, αυγά, δημητριακά) → ενέργεια, νευρικό σύστημα.</a:t>
            </a:r>
          </a:p>
          <a:p>
            <a:pPr lvl="0">
              <a:buClr>
                <a:schemeClr val="accent2"/>
              </a:buClr>
              <a:buSzPct val="80000"/>
            </a:pPr>
            <a:r>
              <a:rPr lang="el-GR" sz="2000" b="1" dirty="0">
                <a:latin typeface="Arial" panose="020B0604020202020204" pitchFamily="34" charset="0"/>
                <a:cs typeface="Arial" panose="020B0604020202020204" pitchFamily="34" charset="0"/>
              </a:rPr>
              <a:t>Βιταμίνη C</a:t>
            </a:r>
            <a:r>
              <a:rPr lang="el-GR" sz="2000" dirty="0">
                <a:latin typeface="Arial" panose="020B0604020202020204" pitchFamily="34" charset="0"/>
                <a:cs typeface="Arial" panose="020B0604020202020204" pitchFamily="34" charset="0"/>
              </a:rPr>
              <a:t> (πορτοκάλια, ακτινίδια) → αντιοξειδωτική δράση, ενίσχυση ανοσίας.</a:t>
            </a:r>
          </a:p>
          <a:p>
            <a:pPr lvl="0">
              <a:buClr>
                <a:schemeClr val="accent2"/>
              </a:buClr>
              <a:buSzPct val="80000"/>
            </a:pPr>
            <a:r>
              <a:rPr lang="el-GR" sz="2000" b="1" dirty="0">
                <a:latin typeface="Arial" panose="020B0604020202020204" pitchFamily="34" charset="0"/>
                <a:cs typeface="Arial" panose="020B0604020202020204" pitchFamily="34" charset="0"/>
              </a:rPr>
              <a:t>Βιταμίνη D</a:t>
            </a:r>
            <a:r>
              <a:rPr lang="el-GR" sz="2000" dirty="0">
                <a:latin typeface="Arial" panose="020B0604020202020204" pitchFamily="34" charset="0"/>
                <a:cs typeface="Arial" panose="020B0604020202020204" pitchFamily="34" charset="0"/>
              </a:rPr>
              <a:t> (ήλιος, λιπαρά ψάρια) → υγεία οστών.</a:t>
            </a:r>
          </a:p>
          <a:p>
            <a:pPr lvl="0">
              <a:buClr>
                <a:schemeClr val="accent2"/>
              </a:buClr>
              <a:buSzPct val="80000"/>
            </a:pPr>
            <a:r>
              <a:rPr lang="el-GR" sz="2000" b="1" dirty="0">
                <a:latin typeface="Arial" panose="020B0604020202020204" pitchFamily="34" charset="0"/>
                <a:cs typeface="Arial" panose="020B0604020202020204" pitchFamily="34" charset="0"/>
              </a:rPr>
              <a:t>Βιταμίνη Ε</a:t>
            </a:r>
            <a:r>
              <a:rPr lang="el-GR" sz="2000" dirty="0">
                <a:latin typeface="Arial" panose="020B0604020202020204" pitchFamily="34" charset="0"/>
                <a:cs typeface="Arial" panose="020B0604020202020204" pitchFamily="34" charset="0"/>
              </a:rPr>
              <a:t> (ξηροί καρποί, ελαιόλαδο) → προστασία κυττάρων.</a:t>
            </a:r>
          </a:p>
          <a:p>
            <a:pPr lvl="0">
              <a:buClr>
                <a:schemeClr val="accent2"/>
              </a:buClr>
              <a:buSzPct val="80000"/>
            </a:pPr>
            <a:r>
              <a:rPr lang="el-GR" sz="2000" b="1" dirty="0">
                <a:latin typeface="Arial" panose="020B0604020202020204" pitchFamily="34" charset="0"/>
                <a:cs typeface="Arial" panose="020B0604020202020204" pitchFamily="34" charset="0"/>
              </a:rPr>
              <a:t>Βιταμίνη Κ</a:t>
            </a:r>
            <a:r>
              <a:rPr lang="el-GR" sz="2000" dirty="0">
                <a:latin typeface="Arial" panose="020B0604020202020204" pitchFamily="34" charset="0"/>
                <a:cs typeface="Arial" panose="020B0604020202020204" pitchFamily="34" charset="0"/>
              </a:rPr>
              <a:t> (σπανάκι, μπρόκολο) → πήξη αίματος.</a:t>
            </a:r>
          </a:p>
          <a:p>
            <a:endParaRPr lang="el-GR" dirty="0"/>
          </a:p>
        </p:txBody>
      </p:sp>
    </p:spTree>
    <p:extLst>
      <p:ext uri="{BB962C8B-B14F-4D97-AF65-F5344CB8AC3E}">
        <p14:creationId xmlns:p14="http://schemas.microsoft.com/office/powerpoint/2010/main" val="1559220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C598E0-74AD-4D04-B6F7-51A141E24863}"/>
              </a:ext>
            </a:extLst>
          </p:cNvPr>
          <p:cNvSpPr>
            <a:spLocks noGrp="1"/>
          </p:cNvSpPr>
          <p:nvPr>
            <p:ph type="title"/>
          </p:nvPr>
        </p:nvSpPr>
        <p:spPr>
          <a:xfrm>
            <a:off x="457200" y="116632"/>
            <a:ext cx="8229600" cy="1440160"/>
          </a:xfrm>
          <a:solidFill>
            <a:schemeClr val="accent1"/>
          </a:solidFill>
        </p:spPr>
        <p:txBody>
          <a:bodyPr anchor="t" anchorCtr="1">
            <a:noAutofit/>
          </a:bodyPr>
          <a:lstStyle/>
          <a:p>
            <a:r>
              <a:rPr lang="el-GR" sz="3200" b="1" dirty="0" err="1">
                <a:solidFill>
                  <a:srgbClr val="FFFF00"/>
                </a:solidFill>
              </a:rPr>
              <a:t>Μικροθρεπτικά</a:t>
            </a:r>
            <a:r>
              <a:rPr lang="el-GR" sz="3200" b="1" dirty="0">
                <a:solidFill>
                  <a:srgbClr val="FFFF00"/>
                </a:solidFill>
              </a:rPr>
              <a:t> συστατικά (δεν παρέχουν ενέργεια αλλά είναι απαραίτητα για τον οργανισμό)</a:t>
            </a:r>
            <a:endParaRPr lang="el-GR" sz="3200" dirty="0">
              <a:solidFill>
                <a:srgbClr val="FFFF00"/>
              </a:solidFill>
            </a:endParaRPr>
          </a:p>
        </p:txBody>
      </p:sp>
      <p:sp>
        <p:nvSpPr>
          <p:cNvPr id="3" name="Θέση περιεχομένου 2">
            <a:extLst>
              <a:ext uri="{FF2B5EF4-FFF2-40B4-BE49-F238E27FC236}">
                <a16:creationId xmlns:a16="http://schemas.microsoft.com/office/drawing/2014/main" id="{C83BFBE9-CD87-414B-96AE-E4CF7A78C3C6}"/>
              </a:ext>
            </a:extLst>
          </p:cNvPr>
          <p:cNvSpPr>
            <a:spLocks noGrp="1"/>
          </p:cNvSpPr>
          <p:nvPr>
            <p:ph idx="1"/>
          </p:nvPr>
        </p:nvSpPr>
        <p:spPr>
          <a:xfrm>
            <a:off x="457200" y="1844824"/>
            <a:ext cx="8229600" cy="4248472"/>
          </a:xfrm>
        </p:spPr>
        <p:txBody>
          <a:bodyPr>
            <a:normAutofit/>
          </a:bodyPr>
          <a:lstStyle/>
          <a:p>
            <a:pPr marL="0" indent="0">
              <a:buNone/>
            </a:pPr>
            <a:r>
              <a:rPr lang="el-GR" dirty="0"/>
              <a:t>✅ </a:t>
            </a:r>
            <a:r>
              <a:rPr lang="el-GR" b="1" dirty="0"/>
              <a:t>Μέταλλα &amp; Ιχνοστοιχεία</a:t>
            </a:r>
            <a:r>
              <a:rPr lang="el-GR" dirty="0"/>
              <a:t> 🥩🥬</a:t>
            </a:r>
          </a:p>
          <a:p>
            <a:pPr lvl="0">
              <a:buClr>
                <a:schemeClr val="accent2"/>
              </a:buClr>
              <a:buSzPct val="80000"/>
            </a:pPr>
            <a:r>
              <a:rPr lang="el-GR" sz="2000" b="1" dirty="0">
                <a:latin typeface="Arial" panose="020B0604020202020204" pitchFamily="34" charset="0"/>
                <a:cs typeface="Arial" panose="020B0604020202020204" pitchFamily="34" charset="0"/>
              </a:rPr>
              <a:t>Ασβέστιο</a:t>
            </a:r>
            <a:r>
              <a:rPr lang="el-GR" sz="2000" dirty="0">
                <a:latin typeface="Arial" panose="020B0604020202020204" pitchFamily="34" charset="0"/>
                <a:cs typeface="Arial" panose="020B0604020202020204" pitchFamily="34" charset="0"/>
              </a:rPr>
              <a:t> (γάλα, τυρί) → υγεία οστών.</a:t>
            </a:r>
          </a:p>
          <a:p>
            <a:pPr lvl="0">
              <a:buClr>
                <a:schemeClr val="accent2"/>
              </a:buClr>
              <a:buSzPct val="80000"/>
            </a:pPr>
            <a:r>
              <a:rPr lang="el-GR" sz="2000" b="1" dirty="0">
                <a:latin typeface="Arial" panose="020B0604020202020204" pitchFamily="34" charset="0"/>
                <a:cs typeface="Arial" panose="020B0604020202020204" pitchFamily="34" charset="0"/>
              </a:rPr>
              <a:t>Σίδηρος</a:t>
            </a:r>
            <a:r>
              <a:rPr lang="el-GR" sz="2000" dirty="0">
                <a:latin typeface="Arial" panose="020B0604020202020204" pitchFamily="34" charset="0"/>
                <a:cs typeface="Arial" panose="020B0604020202020204" pitchFamily="34" charset="0"/>
              </a:rPr>
              <a:t> (κόκκινο κρέας, φακές) → μεταφορά οξυγόνου στο αίμα.</a:t>
            </a:r>
          </a:p>
          <a:p>
            <a:pPr lvl="0">
              <a:buClr>
                <a:schemeClr val="accent2"/>
              </a:buClr>
              <a:buSzPct val="80000"/>
            </a:pPr>
            <a:r>
              <a:rPr lang="el-GR" sz="2000" b="1" dirty="0">
                <a:latin typeface="Arial" panose="020B0604020202020204" pitchFamily="34" charset="0"/>
                <a:cs typeface="Arial" panose="020B0604020202020204" pitchFamily="34" charset="0"/>
              </a:rPr>
              <a:t>Μαγνήσιο</a:t>
            </a:r>
            <a:r>
              <a:rPr lang="el-GR" sz="2000" dirty="0">
                <a:latin typeface="Arial" panose="020B0604020202020204" pitchFamily="34" charset="0"/>
                <a:cs typeface="Arial" panose="020B0604020202020204" pitchFamily="34" charset="0"/>
              </a:rPr>
              <a:t> (ξηροί καρποί, μπανάνα) → λειτουργία μυών και νεύρων.</a:t>
            </a:r>
          </a:p>
          <a:p>
            <a:pPr lvl="0">
              <a:buClr>
                <a:schemeClr val="accent2"/>
              </a:buClr>
              <a:buSzPct val="80000"/>
            </a:pPr>
            <a:r>
              <a:rPr lang="el-GR" sz="2000" b="1" dirty="0">
                <a:latin typeface="Arial" panose="020B0604020202020204" pitchFamily="34" charset="0"/>
                <a:cs typeface="Arial" panose="020B0604020202020204" pitchFamily="34" charset="0"/>
              </a:rPr>
              <a:t>Κάλιο</a:t>
            </a:r>
            <a:r>
              <a:rPr lang="el-GR" sz="2000" dirty="0">
                <a:latin typeface="Arial" panose="020B0604020202020204" pitchFamily="34" charset="0"/>
                <a:cs typeface="Arial" panose="020B0604020202020204" pitchFamily="34" charset="0"/>
              </a:rPr>
              <a:t> (μπανάνα, πατάτες) → ρύθμιση πίεσης.</a:t>
            </a:r>
          </a:p>
          <a:p>
            <a:pPr>
              <a:buClr>
                <a:schemeClr val="accent2"/>
              </a:buClr>
            </a:pPr>
            <a:r>
              <a:rPr lang="el-GR" sz="2000" b="1" dirty="0">
                <a:latin typeface="Arial" panose="020B0604020202020204" pitchFamily="34" charset="0"/>
                <a:cs typeface="Arial" panose="020B0604020202020204" pitchFamily="34" charset="0"/>
              </a:rPr>
              <a:t>Ψευδάργυρος</a:t>
            </a:r>
            <a:r>
              <a:rPr lang="el-GR" sz="2000" dirty="0">
                <a:latin typeface="Arial" panose="020B0604020202020204" pitchFamily="34" charset="0"/>
                <a:cs typeface="Arial" panose="020B0604020202020204" pitchFamily="34" charset="0"/>
              </a:rPr>
              <a:t> (κοτόπουλο, ξηροί καρποί) → ενίσχυση ανοσοποιητικού.</a:t>
            </a:r>
          </a:p>
          <a:p>
            <a:pPr marL="0" indent="0">
              <a:buNone/>
            </a:pPr>
            <a:endParaRPr lang="el-GR" sz="2000" dirty="0">
              <a:latin typeface="Arial" panose="020B0604020202020204" pitchFamily="34" charset="0"/>
              <a:cs typeface="Arial" panose="020B0604020202020204" pitchFamily="34" charset="0"/>
            </a:endParaRPr>
          </a:p>
          <a:p>
            <a:pPr marL="0" indent="0">
              <a:buNone/>
            </a:pPr>
            <a:r>
              <a:rPr lang="el-GR" sz="2000" dirty="0">
                <a:latin typeface="Arial" panose="020B0604020202020204" pitchFamily="34" charset="0"/>
                <a:cs typeface="Arial" panose="020B0604020202020204" pitchFamily="34" charset="0"/>
              </a:rPr>
              <a:t>Η ισορροπημένη διατροφή περιλαμβάνει όλα τα απαραίτητα </a:t>
            </a:r>
            <a:r>
              <a:rPr lang="el-GR" sz="2000" b="1" dirty="0" err="1">
                <a:latin typeface="Arial" panose="020B0604020202020204" pitchFamily="34" charset="0"/>
                <a:cs typeface="Arial" panose="020B0604020202020204" pitchFamily="34" charset="0"/>
              </a:rPr>
              <a:t>μακρο</a:t>
            </a:r>
            <a:r>
              <a:rPr lang="el-GR" sz="2000" dirty="0">
                <a:latin typeface="Arial" panose="020B0604020202020204" pitchFamily="34" charset="0"/>
                <a:cs typeface="Arial" panose="020B0604020202020204" pitchFamily="34" charset="0"/>
              </a:rPr>
              <a:t> και </a:t>
            </a:r>
            <a:r>
              <a:rPr lang="el-GR" sz="2000" b="1" dirty="0" err="1">
                <a:latin typeface="Arial" panose="020B0604020202020204" pitchFamily="34" charset="0"/>
                <a:cs typeface="Arial" panose="020B0604020202020204" pitchFamily="34" charset="0"/>
              </a:rPr>
              <a:t>μικροθρεπτικά</a:t>
            </a:r>
            <a:r>
              <a:rPr lang="el-GR" sz="2000" dirty="0">
                <a:latin typeface="Arial" panose="020B0604020202020204" pitchFamily="34" charset="0"/>
                <a:cs typeface="Arial" panose="020B0604020202020204" pitchFamily="34" charset="0"/>
              </a:rPr>
              <a:t> συστατικά για τη σωστή λειτουργία του οργανισμού.                        </a:t>
            </a:r>
          </a:p>
          <a:p>
            <a:pPr marL="0" indent="0">
              <a:buNone/>
            </a:pPr>
            <a:r>
              <a:rPr lang="el-GR" sz="2000" dirty="0">
                <a:latin typeface="Arial" panose="020B0604020202020204" pitchFamily="34" charset="0"/>
                <a:cs typeface="Arial" panose="020B0604020202020204" pitchFamily="34" charset="0"/>
              </a:rPr>
              <a:t> </a:t>
            </a:r>
            <a:r>
              <a:rPr lang="el-GR" sz="2000" b="1" u="sng" dirty="0">
                <a:latin typeface="Arial" panose="020B0604020202020204" pitchFamily="34" charset="0"/>
                <a:cs typeface="Arial" panose="020B0604020202020204" pitchFamily="34" charset="0"/>
              </a:rPr>
              <a:t>Η ποικιλία στη διατροφή είναι το κλειδί για καλή υγεία! </a:t>
            </a:r>
            <a:r>
              <a:rPr lang="el-GR" dirty="0"/>
              <a:t>😊</a:t>
            </a:r>
            <a:endParaRPr lang="el-GR" sz="825" dirty="0"/>
          </a:p>
        </p:txBody>
      </p:sp>
    </p:spTree>
    <p:extLst>
      <p:ext uri="{BB962C8B-B14F-4D97-AF65-F5344CB8AC3E}">
        <p14:creationId xmlns:p14="http://schemas.microsoft.com/office/powerpoint/2010/main" val="216247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5AC92-7ACE-4210-B276-A3CB64D11F89}"/>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Ο </a:t>
            </a:r>
            <a:r>
              <a:rPr lang="el-GR" sz="3600" b="1" dirty="0" err="1">
                <a:solidFill>
                  <a:srgbClr val="FFFF00"/>
                </a:solidFill>
              </a:rPr>
              <a:t>Γλυκαιμικός</a:t>
            </a:r>
            <a:r>
              <a:rPr lang="el-GR" sz="3600" b="1" dirty="0">
                <a:solidFill>
                  <a:srgbClr val="FFFF00"/>
                </a:solidFill>
              </a:rPr>
              <a:t> δείκτης (GI)</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7F3434FB-F502-4767-B84F-E4DD293542A1}"/>
              </a:ext>
            </a:extLst>
          </p:cNvPr>
          <p:cNvSpPr>
            <a:spLocks noGrp="1"/>
          </p:cNvSpPr>
          <p:nvPr>
            <p:ph idx="1"/>
          </p:nvPr>
        </p:nvSpPr>
        <p:spPr/>
        <p:txBody>
          <a:bodyPr>
            <a:normAutofit fontScale="92500"/>
          </a:bodyPr>
          <a:lstStyle/>
          <a:p>
            <a:pPr marL="0" indent="0">
              <a:buNone/>
            </a:pPr>
            <a:r>
              <a:rPr lang="el-GR" sz="2500" dirty="0"/>
              <a:t>Είναι μια αριθμητική κλίμακα (0-100) που δείχνει πόσο γρήγορα μια τροφή που περιέχει υδατάνθρακες αυξάνει το επίπεδο σακχάρου (γλυκόζης) στο αίμα.</a:t>
            </a:r>
          </a:p>
          <a:p>
            <a:pPr marL="0" indent="0">
              <a:buNone/>
            </a:pPr>
            <a:endParaRPr lang="el-GR" sz="2500" dirty="0"/>
          </a:p>
          <a:p>
            <a:pPr marL="109728" indent="0">
              <a:buNone/>
            </a:pPr>
            <a:r>
              <a:rPr lang="el-GR" b="1" dirty="0"/>
              <a:t>📌 Κατηγορίες του Γλυκαιμικού Δείκτη:</a:t>
            </a:r>
          </a:p>
          <a:p>
            <a:pPr marL="109728" indent="0">
              <a:buNone/>
            </a:pPr>
            <a:r>
              <a:rPr lang="el-GR" dirty="0"/>
              <a:t>✔ </a:t>
            </a:r>
            <a:r>
              <a:rPr lang="el-GR" b="1" dirty="0"/>
              <a:t>Χαμηλός GI (≤55)</a:t>
            </a:r>
            <a:r>
              <a:rPr lang="el-GR" dirty="0"/>
              <a:t> → Προκαλεί </a:t>
            </a:r>
            <a:r>
              <a:rPr lang="el-GR" u="sng" dirty="0"/>
              <a:t>αργή</a:t>
            </a:r>
            <a:r>
              <a:rPr lang="el-GR" dirty="0"/>
              <a:t> και </a:t>
            </a:r>
            <a:r>
              <a:rPr lang="el-GR" u="sng" dirty="0"/>
              <a:t>σταθερή</a:t>
            </a:r>
            <a:r>
              <a:rPr lang="el-GR" dirty="0"/>
              <a:t> αύξηση του σακχάρου</a:t>
            </a:r>
            <a:br>
              <a:rPr lang="el-GR" dirty="0"/>
            </a:br>
            <a:r>
              <a:rPr lang="el-GR" dirty="0"/>
              <a:t>✔ </a:t>
            </a:r>
            <a:r>
              <a:rPr lang="el-GR" b="1" dirty="0"/>
              <a:t>Μέτριος GI (56-69)</a:t>
            </a:r>
            <a:r>
              <a:rPr lang="el-GR" dirty="0"/>
              <a:t> → </a:t>
            </a:r>
            <a:r>
              <a:rPr lang="el-GR" u="sng" dirty="0"/>
              <a:t>Μέτρια</a:t>
            </a:r>
            <a:r>
              <a:rPr lang="el-GR" dirty="0"/>
              <a:t> αύξηση του σακχάρου</a:t>
            </a:r>
            <a:br>
              <a:rPr lang="el-GR" dirty="0"/>
            </a:br>
            <a:r>
              <a:rPr lang="el-GR" dirty="0"/>
              <a:t>✔ </a:t>
            </a:r>
            <a:r>
              <a:rPr lang="el-GR" b="1" dirty="0"/>
              <a:t>Υψηλός GI (≥70)</a:t>
            </a:r>
            <a:r>
              <a:rPr lang="el-GR" dirty="0"/>
              <a:t> → Προκαλεί </a:t>
            </a:r>
            <a:r>
              <a:rPr lang="el-GR" u="sng" dirty="0"/>
              <a:t>γρήγορη</a:t>
            </a:r>
            <a:r>
              <a:rPr lang="el-GR" dirty="0"/>
              <a:t> αύξηση του σακχάρου</a:t>
            </a:r>
          </a:p>
          <a:p>
            <a:endParaRPr lang="el-GR" dirty="0"/>
          </a:p>
        </p:txBody>
      </p:sp>
    </p:spTree>
    <p:extLst>
      <p:ext uri="{BB962C8B-B14F-4D97-AF65-F5344CB8AC3E}">
        <p14:creationId xmlns:p14="http://schemas.microsoft.com/office/powerpoint/2010/main" val="217786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1000" r="-2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514600" y="258832"/>
            <a:ext cx="4114800" cy="725470"/>
          </a:xfrm>
          <a:solidFill>
            <a:schemeClr val="bg2">
              <a:lumMod val="50000"/>
            </a:schemeClr>
          </a:solidFill>
        </p:spPr>
        <p:txBody>
          <a:bodyPr>
            <a:normAutofit/>
          </a:bodyPr>
          <a:lstStyle/>
          <a:p>
            <a:pPr algn="ctr"/>
            <a:r>
              <a:rPr lang="el-GR" sz="3600" dirty="0">
                <a:solidFill>
                  <a:srgbClr val="FFFF00"/>
                </a:solidFill>
              </a:rPr>
              <a:t>Υπογλυκαιμία</a:t>
            </a:r>
          </a:p>
        </p:txBody>
      </p:sp>
      <p:sp>
        <p:nvSpPr>
          <p:cNvPr id="4" name="3 - Στρογγυλεμένο ορθογώνιο"/>
          <p:cNvSpPr/>
          <p:nvPr/>
        </p:nvSpPr>
        <p:spPr>
          <a:xfrm>
            <a:off x="496045" y="2631324"/>
            <a:ext cx="3571900" cy="3286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2000" b="1" u="sng" dirty="0">
                <a:solidFill>
                  <a:srgbClr val="FFFF00"/>
                </a:solidFill>
                <a:latin typeface="Arial" pitchFamily="34" charset="0"/>
                <a:cs typeface="Arial" pitchFamily="34" charset="0"/>
              </a:rPr>
              <a:t>Συμπτώματα</a:t>
            </a:r>
          </a:p>
          <a:p>
            <a:pPr>
              <a:buFont typeface="Arial" pitchFamily="34" charset="0"/>
              <a:buChar char="•"/>
            </a:pPr>
            <a:r>
              <a:rPr lang="el-GR" dirty="0">
                <a:solidFill>
                  <a:schemeClr val="tx1"/>
                </a:solidFill>
                <a:latin typeface="Arial" pitchFamily="34" charset="0"/>
                <a:cs typeface="Arial" pitchFamily="34" charset="0"/>
              </a:rPr>
              <a:t>Αδυναμία</a:t>
            </a:r>
          </a:p>
          <a:p>
            <a:pPr>
              <a:buFont typeface="Arial" pitchFamily="34" charset="0"/>
              <a:buChar char="•"/>
            </a:pPr>
            <a:r>
              <a:rPr lang="el-GR" dirty="0">
                <a:solidFill>
                  <a:schemeClr val="tx1"/>
                </a:solidFill>
                <a:latin typeface="Arial" pitchFamily="34" charset="0"/>
                <a:cs typeface="Arial" pitchFamily="34" charset="0"/>
              </a:rPr>
              <a:t>Τρόμος – Αίσθημα παλμών</a:t>
            </a:r>
          </a:p>
          <a:p>
            <a:pPr>
              <a:buFont typeface="Arial" pitchFamily="34" charset="0"/>
              <a:buChar char="•"/>
            </a:pPr>
            <a:r>
              <a:rPr lang="el-GR" dirty="0">
                <a:solidFill>
                  <a:schemeClr val="tx1"/>
                </a:solidFill>
                <a:latin typeface="Arial" pitchFamily="34" charset="0"/>
                <a:cs typeface="Arial" pitchFamily="34" charset="0"/>
              </a:rPr>
              <a:t>Σύγχυση</a:t>
            </a:r>
          </a:p>
          <a:p>
            <a:pPr>
              <a:buFont typeface="Arial" pitchFamily="34" charset="0"/>
              <a:buChar char="•"/>
            </a:pPr>
            <a:r>
              <a:rPr lang="el-GR" dirty="0">
                <a:solidFill>
                  <a:schemeClr val="tx1"/>
                </a:solidFill>
                <a:latin typeface="Arial" pitchFamily="34" charset="0"/>
                <a:cs typeface="Arial" pitchFamily="34" charset="0"/>
              </a:rPr>
              <a:t>Ζάλη</a:t>
            </a:r>
          </a:p>
          <a:p>
            <a:pPr>
              <a:buFont typeface="Arial" pitchFamily="34" charset="0"/>
              <a:buChar char="•"/>
            </a:pPr>
            <a:r>
              <a:rPr lang="el-GR" dirty="0">
                <a:solidFill>
                  <a:schemeClr val="tx1"/>
                </a:solidFill>
                <a:latin typeface="Arial" pitchFamily="34" charset="0"/>
                <a:cs typeface="Arial" pitchFamily="34" charset="0"/>
              </a:rPr>
              <a:t>Ναυτία</a:t>
            </a:r>
          </a:p>
          <a:p>
            <a:pPr>
              <a:buFont typeface="Arial" pitchFamily="34" charset="0"/>
              <a:buChar char="•"/>
            </a:pPr>
            <a:r>
              <a:rPr lang="el-GR" dirty="0">
                <a:solidFill>
                  <a:schemeClr val="tx1"/>
                </a:solidFill>
                <a:latin typeface="Arial" pitchFamily="34" charset="0"/>
                <a:cs typeface="Arial" pitchFamily="34" charset="0"/>
              </a:rPr>
              <a:t>Πονοκέφαλος</a:t>
            </a:r>
          </a:p>
          <a:p>
            <a:pPr>
              <a:buFont typeface="Arial" pitchFamily="34" charset="0"/>
              <a:buChar char="•"/>
            </a:pPr>
            <a:r>
              <a:rPr lang="el-GR" dirty="0">
                <a:solidFill>
                  <a:schemeClr val="tx1"/>
                </a:solidFill>
                <a:latin typeface="Arial" pitchFamily="34" charset="0"/>
                <a:cs typeface="Arial" pitchFamily="34" charset="0"/>
              </a:rPr>
              <a:t>Δυσκολία στην ομιλία</a:t>
            </a:r>
          </a:p>
          <a:p>
            <a:pPr>
              <a:buFont typeface="Arial" pitchFamily="34" charset="0"/>
              <a:buChar char="•"/>
            </a:pPr>
            <a:r>
              <a:rPr lang="el-GR" dirty="0">
                <a:solidFill>
                  <a:schemeClr val="tx1"/>
                </a:solidFill>
                <a:latin typeface="Arial" pitchFamily="34" charset="0"/>
                <a:cs typeface="Arial" pitchFamily="34" charset="0"/>
              </a:rPr>
              <a:t>Διαταραχές όρασης</a:t>
            </a:r>
          </a:p>
          <a:p>
            <a:pPr>
              <a:buFont typeface="Arial" pitchFamily="34" charset="0"/>
              <a:buChar char="•"/>
            </a:pPr>
            <a:r>
              <a:rPr lang="el-GR" dirty="0">
                <a:solidFill>
                  <a:schemeClr val="tx1"/>
                </a:solidFill>
                <a:latin typeface="Arial" pitchFamily="34" charset="0"/>
                <a:cs typeface="Arial" pitchFamily="34" charset="0"/>
              </a:rPr>
              <a:t>Παροδική Ημιπληγία</a:t>
            </a:r>
          </a:p>
          <a:p>
            <a:pPr>
              <a:buFont typeface="Arial" pitchFamily="34" charset="0"/>
              <a:buChar char="•"/>
            </a:pPr>
            <a:r>
              <a:rPr lang="el-GR" dirty="0">
                <a:solidFill>
                  <a:schemeClr val="tx1"/>
                </a:solidFill>
                <a:latin typeface="Arial" pitchFamily="34" charset="0"/>
                <a:cs typeface="Arial" pitchFamily="34" charset="0"/>
              </a:rPr>
              <a:t>Σπασμοί - Κώμα</a:t>
            </a:r>
          </a:p>
        </p:txBody>
      </p:sp>
      <p:sp>
        <p:nvSpPr>
          <p:cNvPr id="6" name="5 - TextBox"/>
          <p:cNvSpPr txBox="1"/>
          <p:nvPr/>
        </p:nvSpPr>
        <p:spPr>
          <a:xfrm>
            <a:off x="2534199" y="984302"/>
            <a:ext cx="4143404" cy="1631216"/>
          </a:xfrm>
          <a:prstGeom prst="rect">
            <a:avLst/>
          </a:prstGeom>
          <a:noFill/>
        </p:spPr>
        <p:txBody>
          <a:bodyPr wrap="square" rtlCol="0">
            <a:spAutoFit/>
          </a:bodyPr>
          <a:lstStyle/>
          <a:p>
            <a:r>
              <a:rPr lang="el-GR" sz="2000" dirty="0">
                <a:latin typeface="Arial" pitchFamily="34" charset="0"/>
                <a:cs typeface="Arial" pitchFamily="34" charset="0"/>
              </a:rPr>
              <a:t>Η Υπογλυκαιμία είναι η</a:t>
            </a:r>
            <a:r>
              <a:rPr lang="en-US" sz="2000" dirty="0">
                <a:latin typeface="Arial" pitchFamily="34" charset="0"/>
                <a:cs typeface="Arial" pitchFamily="34" charset="0"/>
              </a:rPr>
              <a:t> </a:t>
            </a:r>
            <a:r>
              <a:rPr lang="el-GR" sz="2000" dirty="0">
                <a:latin typeface="Arial" pitchFamily="34" charset="0"/>
                <a:cs typeface="Arial" pitchFamily="34" charset="0"/>
              </a:rPr>
              <a:t>πτώση του επιπέδου σακχάρου στο αίμα κάτω από τις φυσιολογικές τιμές &lt;70</a:t>
            </a:r>
            <a:r>
              <a:rPr lang="en-US" sz="2000" dirty="0">
                <a:latin typeface="Arial" pitchFamily="34" charset="0"/>
                <a:cs typeface="Arial" pitchFamily="34" charset="0"/>
              </a:rPr>
              <a:t>mg/dl.</a:t>
            </a:r>
            <a:endParaRPr lang="el-GR" sz="2000" dirty="0">
              <a:latin typeface="Arial" pitchFamily="34" charset="0"/>
              <a:cs typeface="Arial" pitchFamily="34" charset="0"/>
            </a:endParaRPr>
          </a:p>
          <a:p>
            <a:pPr>
              <a:buFont typeface="Wingdings" pitchFamily="2" charset="2"/>
              <a:buChar char="Ø"/>
            </a:pPr>
            <a:endParaRPr lang="el-GR" sz="2000" dirty="0">
              <a:latin typeface="Arial" pitchFamily="34" charset="0"/>
              <a:cs typeface="Arial" pitchFamily="34" charset="0"/>
            </a:endParaRPr>
          </a:p>
        </p:txBody>
      </p:sp>
      <p:sp>
        <p:nvSpPr>
          <p:cNvPr id="5" name="3 - Στρογγυλεμένο ορθογώνιο">
            <a:extLst>
              <a:ext uri="{FF2B5EF4-FFF2-40B4-BE49-F238E27FC236}">
                <a16:creationId xmlns:a16="http://schemas.microsoft.com/office/drawing/2014/main" id="{40D2CCB3-0054-4BD3-8B80-D8A2D0BD2268}"/>
              </a:ext>
            </a:extLst>
          </p:cNvPr>
          <p:cNvSpPr/>
          <p:nvPr/>
        </p:nvSpPr>
        <p:spPr>
          <a:xfrm>
            <a:off x="4860032" y="2631324"/>
            <a:ext cx="3672408" cy="3894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2000" b="1" u="sng" dirty="0">
                <a:solidFill>
                  <a:srgbClr val="FFFF00"/>
                </a:solidFill>
                <a:latin typeface="Arial" pitchFamily="34" charset="0"/>
                <a:cs typeface="Arial" pitchFamily="34" charset="0"/>
              </a:rPr>
              <a:t>Παρεμβάσεις</a:t>
            </a:r>
          </a:p>
          <a:p>
            <a:pPr marL="285750" indent="-285750">
              <a:buFont typeface="Wingdings" panose="05000000000000000000" pitchFamily="2" charset="2"/>
              <a:buChar char="q"/>
            </a:pPr>
            <a:r>
              <a:rPr lang="el-GR" dirty="0">
                <a:solidFill>
                  <a:schemeClr val="tx1"/>
                </a:solidFill>
                <a:latin typeface="Arial" pitchFamily="34" charset="0"/>
                <a:cs typeface="Arial" pitchFamily="34" charset="0"/>
              </a:rPr>
              <a:t>Μετά την επιβεβαίωση της υπογλυκαιμίας η αντιμετώπιση πρέπει να γίνεται άμεσα με την λήψη χυμού η ζελέ γλυκόζης ή  4-5 σκληρές καραμέλες.</a:t>
            </a:r>
          </a:p>
          <a:p>
            <a:pPr marL="285750" indent="-285750">
              <a:buFont typeface="Wingdings" panose="05000000000000000000" pitchFamily="2" charset="2"/>
              <a:buChar char="q"/>
            </a:pPr>
            <a:r>
              <a:rPr lang="el-GR" dirty="0">
                <a:solidFill>
                  <a:schemeClr val="tx1"/>
                </a:solidFill>
                <a:latin typeface="Arial" pitchFamily="34" charset="0"/>
                <a:cs typeface="Arial" pitchFamily="34" charset="0"/>
              </a:rPr>
              <a:t>Η λήψη έτοιμων σνακ όπως η σοκολάτα ,τα μπισκότα η τα κρουασάν λόγω μεγάλης περιεκτικότητας σε λίπος είναι ακατάλληλα για την αντιμετώπιση.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9A735A-AAEB-482E-AB7C-03F11CE85EB2}"/>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ΜΕ ΠΟΙΟ ΤΡΟΠΟ Η ΔΙΑΤΡΟΦΗ ΡΥΘΜΙΖΕΙ ΤΟ ΣΑΚΧΑΡΟ</a:t>
            </a:r>
          </a:p>
        </p:txBody>
      </p:sp>
      <p:sp>
        <p:nvSpPr>
          <p:cNvPr id="3" name="Θέση περιεχομένου 2">
            <a:extLst>
              <a:ext uri="{FF2B5EF4-FFF2-40B4-BE49-F238E27FC236}">
                <a16:creationId xmlns:a16="http://schemas.microsoft.com/office/drawing/2014/main" id="{6886B090-A498-46DC-B6E1-CCD49473F66A}"/>
              </a:ext>
            </a:extLst>
          </p:cNvPr>
          <p:cNvSpPr>
            <a:spLocks noGrp="1"/>
          </p:cNvSpPr>
          <p:nvPr>
            <p:ph idx="1"/>
          </p:nvPr>
        </p:nvSpPr>
        <p:spPr>
          <a:xfrm>
            <a:off x="628650" y="1700808"/>
            <a:ext cx="7886700" cy="4248472"/>
          </a:xfrm>
        </p:spPr>
        <p:txBody>
          <a:bodyPr>
            <a:normAutofit fontScale="77500" lnSpcReduction="20000"/>
          </a:bodyPr>
          <a:lstStyle/>
          <a:p>
            <a:pPr marL="0" indent="0">
              <a:buNone/>
            </a:pPr>
            <a:r>
              <a:rPr lang="el-GR" sz="2400" b="1" dirty="0">
                <a:latin typeface="Arial" panose="020B0604020202020204" pitchFamily="34" charset="0"/>
                <a:cs typeface="Arial" panose="020B0604020202020204" pitchFamily="34" charset="0"/>
              </a:rPr>
              <a:t>     </a:t>
            </a:r>
            <a:r>
              <a:rPr lang="el-GR" sz="3100" b="1" dirty="0">
                <a:latin typeface="Arial" panose="020B0604020202020204" pitchFamily="34" charset="0"/>
                <a:cs typeface="Arial" panose="020B0604020202020204" pitchFamily="34" charset="0"/>
              </a:rPr>
              <a:t>Με τον έλεγχο των υδατανθράκων</a:t>
            </a:r>
            <a:endParaRPr lang="el-GR" sz="31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Οι υδατάνθρακες επηρεάζουν </a:t>
            </a:r>
            <a:r>
              <a:rPr lang="el-GR" sz="2400" u="sng" dirty="0">
                <a:latin typeface="Arial" panose="020B0604020202020204" pitchFamily="34" charset="0"/>
                <a:cs typeface="Arial" panose="020B0604020202020204" pitchFamily="34" charset="0"/>
              </a:rPr>
              <a:t>άμεσα</a:t>
            </a:r>
            <a:r>
              <a:rPr lang="el-GR" sz="2400" dirty="0">
                <a:latin typeface="Arial" panose="020B0604020202020204" pitchFamily="34" charset="0"/>
                <a:cs typeface="Arial" panose="020B0604020202020204" pitchFamily="34" charset="0"/>
              </a:rPr>
              <a:t> τα επίπεδα γλυκόζης στο αίμα.</a:t>
            </a: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Η κατανάλωση σύνθετων υδατανθράκων (π.χ. προϊόντα ολικής άλεσης, όσπρια) συμβάλλει στη σταδιακή απορρόφηση της γλυκόζης, αποτρέποντας τις απότομες αυξήσεις του σακχάρου. </a:t>
            </a:r>
          </a:p>
          <a:p>
            <a:pPr marL="342900" lvl="1" indent="0">
              <a:buNone/>
            </a:pPr>
            <a:r>
              <a:rPr lang="el-GR" sz="3100" b="1" dirty="0">
                <a:latin typeface="Arial" panose="020B0604020202020204" pitchFamily="34" charset="0"/>
                <a:cs typeface="Arial" panose="020B0604020202020204" pitchFamily="34" charset="0"/>
              </a:rPr>
              <a:t>Με τη σταθεροποίηση των επιπέδων σακχάρου</a:t>
            </a:r>
            <a:endParaRPr lang="el-GR" sz="31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Οι τροφές με χαμηλό γλυκαιμικό δείκτη (π.χ. λαχανικά, ξηροί καρποί, όσπρια) βοηθούν στη σταθεροποίηση των επιπέδων σακχάρου.</a:t>
            </a:r>
          </a:p>
          <a:p>
            <a:pPr marL="0" indent="0">
              <a:buNone/>
            </a:pPr>
            <a:r>
              <a:rPr lang="el-GR" sz="2400" b="1" dirty="0">
                <a:latin typeface="Arial" panose="020B0604020202020204" pitchFamily="34" charset="0"/>
                <a:cs typeface="Arial" panose="020B0604020202020204" pitchFamily="34" charset="0"/>
              </a:rPr>
              <a:t>   </a:t>
            </a:r>
            <a:r>
              <a:rPr lang="el-GR" sz="3100" b="1" dirty="0">
                <a:latin typeface="Arial" panose="020B0604020202020204" pitchFamily="34" charset="0"/>
                <a:cs typeface="Arial" panose="020B0604020202020204" pitchFamily="34" charset="0"/>
              </a:rPr>
              <a:t>Με την αυξημένη πρόσληψη φυτικών ινών</a:t>
            </a:r>
            <a:endParaRPr lang="el-GR" sz="31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Οι φυτικές ίνες επιβραδύνουν την πέψη και την απορρόφηση της γλυκόζης, συμβάλλοντας στη σταθερότητα του σακχάρου.</a:t>
            </a: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Βρίσκονται σε τρόφιμα όπως </a:t>
            </a:r>
            <a:r>
              <a:rPr lang="el-GR" sz="2400" u="sng" dirty="0">
                <a:latin typeface="Arial" panose="020B0604020202020204" pitchFamily="34" charset="0"/>
                <a:cs typeface="Arial" panose="020B0604020202020204" pitchFamily="34" charset="0"/>
              </a:rPr>
              <a:t>φρούτα, λαχανικά, δημητριακά ολικής άλεσης και όσπρια.</a:t>
            </a:r>
          </a:p>
          <a:p>
            <a:pPr marL="342900" lvl="1" indent="0">
              <a:buNone/>
            </a:pPr>
            <a:endParaRPr lang="el-GR" sz="1500" dirty="0"/>
          </a:p>
          <a:p>
            <a:endParaRPr lang="el-GR" dirty="0"/>
          </a:p>
        </p:txBody>
      </p:sp>
    </p:spTree>
    <p:extLst>
      <p:ext uri="{BB962C8B-B14F-4D97-AF65-F5344CB8AC3E}">
        <p14:creationId xmlns:p14="http://schemas.microsoft.com/office/powerpoint/2010/main" val="1409578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A2526-8F97-4724-A4AC-5AAE639FAD35}"/>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ΜΕ ΠΟΙΟ ΤΡΟΠΟ Η ΔΙΑΤΡΟΦΗ ΡΥΘΜΙΖΕΙ ΤΟ ΣΑΚΧΑΡΟ</a:t>
            </a:r>
          </a:p>
        </p:txBody>
      </p:sp>
      <p:sp>
        <p:nvSpPr>
          <p:cNvPr id="3" name="Θέση περιεχομένου 2">
            <a:extLst>
              <a:ext uri="{FF2B5EF4-FFF2-40B4-BE49-F238E27FC236}">
                <a16:creationId xmlns:a16="http://schemas.microsoft.com/office/drawing/2014/main" id="{0E19B9EE-2B04-407A-AD2A-2375792537BE}"/>
              </a:ext>
            </a:extLst>
          </p:cNvPr>
          <p:cNvSpPr>
            <a:spLocks noGrp="1"/>
          </p:cNvSpPr>
          <p:nvPr>
            <p:ph idx="1"/>
          </p:nvPr>
        </p:nvSpPr>
        <p:spPr>
          <a:xfrm>
            <a:off x="457200" y="1700808"/>
            <a:ext cx="8229600" cy="3960441"/>
          </a:xfrm>
        </p:spPr>
        <p:txBody>
          <a:bodyPr>
            <a:normAutofit fontScale="92500"/>
          </a:bodyPr>
          <a:lstStyle/>
          <a:p>
            <a:pPr marL="109728" lvl="0" indent="0">
              <a:buNone/>
            </a:pPr>
            <a:r>
              <a:rPr lang="el-GR" sz="2400" b="1" dirty="0">
                <a:latin typeface="Arial" panose="020B0604020202020204" pitchFamily="34" charset="0"/>
                <a:cs typeface="Arial" panose="020B0604020202020204" pitchFamily="34" charset="0"/>
              </a:rPr>
              <a:t>Με τον έλεγχο της πρόσληψης λιπαρών</a:t>
            </a:r>
            <a:endParaRPr lang="el-GR" sz="24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Τα καλά λιπαρά (ελαιόλαδο, ξηροί καρποί, ψάρια) βοηθούν στη μείωση της φλεγμονής και στη διατήρηση της καρδιαγγειακής υγείας.</a:t>
            </a: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Τα κορεσμένα και </a:t>
            </a:r>
            <a:r>
              <a:rPr lang="el-GR" sz="2000" dirty="0" err="1">
                <a:latin typeface="Arial" panose="020B0604020202020204" pitchFamily="34" charset="0"/>
                <a:cs typeface="Arial" panose="020B0604020202020204" pitchFamily="34" charset="0"/>
              </a:rPr>
              <a:t>trans</a:t>
            </a:r>
            <a:r>
              <a:rPr lang="el-GR" sz="2000" dirty="0">
                <a:latin typeface="Arial" panose="020B0604020202020204" pitchFamily="34" charset="0"/>
                <a:cs typeface="Arial" panose="020B0604020202020204" pitchFamily="34" charset="0"/>
              </a:rPr>
              <a:t> λιπαρά (τηγανητά, επεξεργασμένα τρόφιμα) πρέπει να αποφεύγονται καθώς αυξάνουν τον κίνδυνο καρδιαγγειακών παθήσεων.</a:t>
            </a:r>
          </a:p>
          <a:p>
            <a:pPr marL="393192" lvl="1" indent="0">
              <a:buClr>
                <a:schemeClr val="accent2"/>
              </a:buClr>
              <a:buNone/>
            </a:pPr>
            <a:endParaRPr lang="el-GR" sz="2000" dirty="0">
              <a:latin typeface="Arial" panose="020B0604020202020204" pitchFamily="34" charset="0"/>
              <a:cs typeface="Arial" panose="020B0604020202020204" pitchFamily="34" charset="0"/>
            </a:endParaRPr>
          </a:p>
          <a:p>
            <a:pPr marL="109728" lvl="0" indent="0">
              <a:buNone/>
            </a:pPr>
            <a:r>
              <a:rPr lang="el-GR" sz="2400" b="1" dirty="0">
                <a:latin typeface="Arial" panose="020B0604020202020204" pitchFamily="34" charset="0"/>
                <a:cs typeface="Arial" panose="020B0604020202020204" pitchFamily="34" charset="0"/>
              </a:rPr>
              <a:t>Με την σωστή κατανομή γευμάτων</a:t>
            </a:r>
            <a:endParaRPr lang="el-GR" sz="24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Η κατανάλωση μικρών και συχνών γευμάτων βοηθά στην αποφυγή μεγάλων διακυμάνσεων στα επίπεδα σακχάρου.</a:t>
            </a: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Η αποφυγή </a:t>
            </a:r>
            <a:r>
              <a:rPr lang="el-GR" sz="2000" dirty="0" err="1">
                <a:latin typeface="Arial" panose="020B0604020202020204" pitchFamily="34" charset="0"/>
                <a:cs typeface="Arial" panose="020B0604020202020204" pitchFamily="34" charset="0"/>
              </a:rPr>
              <a:t>υπερφαγίας</a:t>
            </a:r>
            <a:r>
              <a:rPr lang="el-GR" sz="2000" dirty="0">
                <a:latin typeface="Arial" panose="020B0604020202020204" pitchFamily="34" charset="0"/>
                <a:cs typeface="Arial" panose="020B0604020202020204" pitchFamily="34" charset="0"/>
              </a:rPr>
              <a:t> και η σταθερή πρόσληψη θερμίδων βελτιώνουν τη ρύθμιση του μεταβολισμού.</a:t>
            </a:r>
          </a:p>
          <a:p>
            <a:endParaRPr lang="el-GR" dirty="0"/>
          </a:p>
        </p:txBody>
      </p:sp>
    </p:spTree>
    <p:extLst>
      <p:ext uri="{BB962C8B-B14F-4D97-AF65-F5344CB8AC3E}">
        <p14:creationId xmlns:p14="http://schemas.microsoft.com/office/powerpoint/2010/main" val="921764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3C64A-BAC0-41CA-BF8F-789A675EE51F}"/>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ΜΕ ΠΟΙΟ ΤΡΟΠΟ Η ΔΙΑΤΡΟΦΗ ΡΥΘΜΙΖΕΙ ΤΟ ΣΑΚΧΑΡΟ</a:t>
            </a:r>
          </a:p>
        </p:txBody>
      </p:sp>
      <p:sp>
        <p:nvSpPr>
          <p:cNvPr id="3" name="Θέση περιεχομένου 2">
            <a:extLst>
              <a:ext uri="{FF2B5EF4-FFF2-40B4-BE49-F238E27FC236}">
                <a16:creationId xmlns:a16="http://schemas.microsoft.com/office/drawing/2014/main" id="{251997CD-7C18-4B3B-BBF4-9308226DEBF1}"/>
              </a:ext>
            </a:extLst>
          </p:cNvPr>
          <p:cNvSpPr>
            <a:spLocks noGrp="1"/>
          </p:cNvSpPr>
          <p:nvPr>
            <p:ph idx="1"/>
          </p:nvPr>
        </p:nvSpPr>
        <p:spPr>
          <a:xfrm>
            <a:off x="457200" y="1700809"/>
            <a:ext cx="8229600" cy="2088231"/>
          </a:xfrm>
        </p:spPr>
        <p:txBody>
          <a:bodyPr>
            <a:normAutofit/>
          </a:bodyPr>
          <a:lstStyle/>
          <a:p>
            <a:pPr marL="0" indent="0">
              <a:buNone/>
            </a:pPr>
            <a:r>
              <a:rPr lang="el-GR" sz="2400" b="1" dirty="0">
                <a:latin typeface="Arial" panose="020B0604020202020204" pitchFamily="34" charset="0"/>
                <a:cs typeface="Arial" panose="020B0604020202020204" pitchFamily="34" charset="0"/>
              </a:rPr>
              <a:t>Με την επαρκή ενυδάτωση</a:t>
            </a:r>
            <a:endParaRPr lang="el-GR" sz="24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Η κατανάλωση αρκετού νερού βοηθά στη σωστή λειτουργία του οργανισμού και στη ρύθμιση του σακχάρου.</a:t>
            </a: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Τα ζαχαρούχα ποτά πρέπει να αποφεύγονται καθώς προκαλούν απότομες αυξήσεις της γλυκόζης.</a:t>
            </a:r>
          </a:p>
          <a:p>
            <a:pPr lvl="1"/>
            <a:endParaRPr lang="el-GR" dirty="0"/>
          </a:p>
          <a:p>
            <a:pPr marL="342900" lvl="1" indent="0">
              <a:buNone/>
            </a:pPr>
            <a:endParaRPr lang="el-GR" dirty="0"/>
          </a:p>
        </p:txBody>
      </p:sp>
      <p:sp>
        <p:nvSpPr>
          <p:cNvPr id="4" name="Ορθογώνιο 3">
            <a:extLst>
              <a:ext uri="{FF2B5EF4-FFF2-40B4-BE49-F238E27FC236}">
                <a16:creationId xmlns:a16="http://schemas.microsoft.com/office/drawing/2014/main" id="{4789E2CA-6A2F-4C63-B529-4F1861EEFFBD}"/>
              </a:ext>
            </a:extLst>
          </p:cNvPr>
          <p:cNvSpPr/>
          <p:nvPr/>
        </p:nvSpPr>
        <p:spPr>
          <a:xfrm>
            <a:off x="683568" y="4084620"/>
            <a:ext cx="7704856" cy="17851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2"/>
          </a:lnRef>
          <a:fillRef idx="1">
            <a:schemeClr val="lt1"/>
          </a:fillRef>
          <a:effectRef idx="0">
            <a:schemeClr val="accent2"/>
          </a:effectRef>
          <a:fontRef idx="minor">
            <a:schemeClr val="dk1"/>
          </a:fontRef>
        </p:style>
        <p:txBody>
          <a:bodyPr wrap="square" anchor="ctr" anchorCtr="1">
            <a:spAutoFit/>
          </a:bodyPr>
          <a:lstStyle/>
          <a:p>
            <a:pPr marL="342900" lvl="1" indent="0" algn="just">
              <a:buNone/>
            </a:pPr>
            <a:r>
              <a:rPr lang="el-GR" sz="2200" b="1" dirty="0"/>
              <a:t>Μια ισορροπημένη διατροφή, πλούσια σε φυτικές ίνες, χαμηλού γλυκαιμικού δείκτη τροφές και καλά λιπαρά, μπορεί να συμβάλει σημαντικά στη σταθεροποίηση του σακχάρου στο αίμα και στη μείωση του κινδύνου επιπλοκών του διαβήτη.</a:t>
            </a:r>
          </a:p>
        </p:txBody>
      </p:sp>
    </p:spTree>
    <p:extLst>
      <p:ext uri="{BB962C8B-B14F-4D97-AF65-F5344CB8AC3E}">
        <p14:creationId xmlns:p14="http://schemas.microsoft.com/office/powerpoint/2010/main" val="1974775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EC45F-4612-4754-8FB1-23D4EA12BA27}"/>
              </a:ext>
            </a:extLst>
          </p:cNvPr>
          <p:cNvSpPr>
            <a:spLocks noGrp="1"/>
          </p:cNvSpPr>
          <p:nvPr>
            <p:ph type="title"/>
          </p:nvPr>
        </p:nvSpPr>
        <p:spPr>
          <a:xfrm>
            <a:off x="457200" y="404664"/>
            <a:ext cx="8229600" cy="1143000"/>
          </a:xfrm>
          <a:solidFill>
            <a:schemeClr val="bg2">
              <a:lumMod val="50000"/>
            </a:schemeClr>
          </a:solidFill>
        </p:spPr>
        <p:txBody>
          <a:bodyPr anchor="t" anchorCtr="1">
            <a:normAutofit fontScale="90000"/>
          </a:bodyPr>
          <a:lstStyle/>
          <a:p>
            <a:pPr algn="ctr"/>
            <a:r>
              <a:rPr lang="el-GR" sz="4000" b="1" dirty="0">
                <a:solidFill>
                  <a:srgbClr val="FFFF00"/>
                </a:solidFill>
              </a:rPr>
              <a:t>Ωφέλιμες Τροφές για Διαβητικούς Τρίτης Ηλικίας</a:t>
            </a:r>
            <a:br>
              <a:rPr lang="el-GR" dirty="0"/>
            </a:br>
            <a:endParaRPr lang="el-GR" dirty="0"/>
          </a:p>
        </p:txBody>
      </p:sp>
      <p:sp>
        <p:nvSpPr>
          <p:cNvPr id="3" name="Θέση περιεχομένου 2">
            <a:extLst>
              <a:ext uri="{FF2B5EF4-FFF2-40B4-BE49-F238E27FC236}">
                <a16:creationId xmlns:a16="http://schemas.microsoft.com/office/drawing/2014/main" id="{3DC8C83E-3A93-4A7E-A4D6-BA2D5647BAA4}"/>
              </a:ext>
            </a:extLst>
          </p:cNvPr>
          <p:cNvSpPr>
            <a:spLocks noGrp="1"/>
          </p:cNvSpPr>
          <p:nvPr>
            <p:ph idx="1"/>
          </p:nvPr>
        </p:nvSpPr>
        <p:spPr>
          <a:xfrm>
            <a:off x="457200" y="2060848"/>
            <a:ext cx="8229600" cy="3946443"/>
          </a:xfrm>
        </p:spPr>
        <p:txBody>
          <a:bodyPr/>
          <a:lstStyle/>
          <a:p>
            <a:pPr marL="0" indent="0">
              <a:buNone/>
            </a:pPr>
            <a:r>
              <a:rPr lang="el-GR" sz="1800" dirty="0"/>
              <a:t>Αυτές οι τροφές βοηθούν στη σταθεροποίηση του σακχάρου και προάγουν τη γενική υγεία.</a:t>
            </a:r>
          </a:p>
          <a:p>
            <a:pPr marL="0" indent="0">
              <a:buNone/>
            </a:pPr>
            <a:r>
              <a:rPr lang="el-GR" b="1" dirty="0"/>
              <a:t>Υδατάνθρακες χαμηλού γλυκαιμικού δείκτη (GI):</a:t>
            </a:r>
            <a:endParaRPr lang="el-GR" dirty="0"/>
          </a:p>
          <a:p>
            <a:pPr lvl="0">
              <a:buClr>
                <a:schemeClr val="accent2"/>
              </a:buClr>
              <a:buFont typeface="Wingdings" panose="05000000000000000000" pitchFamily="2" charset="2"/>
              <a:buChar char="q"/>
            </a:pPr>
            <a:r>
              <a:rPr lang="el-GR" sz="1800" dirty="0"/>
              <a:t>Προϊόντα ολικής άλεσης (ψωμί, ζυμαρικά, καστανό ρύζι, κινόα)</a:t>
            </a:r>
          </a:p>
          <a:p>
            <a:pPr lvl="0">
              <a:buClr>
                <a:schemeClr val="accent2"/>
              </a:buClr>
              <a:buFont typeface="Wingdings" panose="05000000000000000000" pitchFamily="2" charset="2"/>
              <a:buChar char="q"/>
            </a:pPr>
            <a:r>
              <a:rPr lang="el-GR" sz="1800" dirty="0"/>
              <a:t>Όσπρια (φακές, ρεβίθια, φασόλια)</a:t>
            </a:r>
          </a:p>
          <a:p>
            <a:pPr lvl="0">
              <a:buClr>
                <a:schemeClr val="accent2"/>
              </a:buClr>
              <a:buFont typeface="Wingdings" panose="05000000000000000000" pitchFamily="2" charset="2"/>
              <a:buChar char="q"/>
            </a:pPr>
            <a:r>
              <a:rPr lang="el-GR" sz="1800" dirty="0"/>
              <a:t>Λαχανικά (μπρόκολο, σπανάκι, πιπεριές, καρότα)</a:t>
            </a:r>
          </a:p>
          <a:p>
            <a:pPr lvl="0">
              <a:buClr>
                <a:schemeClr val="accent2"/>
              </a:buClr>
              <a:buFont typeface="Wingdings" panose="05000000000000000000" pitchFamily="2" charset="2"/>
              <a:buChar char="q"/>
            </a:pPr>
            <a:r>
              <a:rPr lang="el-GR" sz="1800" dirty="0"/>
              <a:t>Φρούτα με χαμηλό GI (μήλα, αχλάδια, μούρα, ακτινίδιο</a:t>
            </a:r>
            <a:r>
              <a:rPr lang="el-GR" dirty="0"/>
              <a:t>)</a:t>
            </a:r>
          </a:p>
          <a:p>
            <a:pPr marL="0" indent="0">
              <a:buNone/>
            </a:pPr>
            <a:endParaRPr lang="el-GR" dirty="0"/>
          </a:p>
          <a:p>
            <a:endParaRPr lang="el-GR" dirty="0"/>
          </a:p>
        </p:txBody>
      </p:sp>
    </p:spTree>
    <p:extLst>
      <p:ext uri="{BB962C8B-B14F-4D97-AF65-F5344CB8AC3E}">
        <p14:creationId xmlns:p14="http://schemas.microsoft.com/office/powerpoint/2010/main" val="7229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2F4971-1DF1-4869-BB57-378156A34B6A}"/>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Ωφέλιμες Τροφές για Διαβητικούς Τρίτης Ηλικίας</a:t>
            </a:r>
          </a:p>
        </p:txBody>
      </p:sp>
      <p:sp>
        <p:nvSpPr>
          <p:cNvPr id="3" name="Θέση περιεχομένου 2">
            <a:extLst>
              <a:ext uri="{FF2B5EF4-FFF2-40B4-BE49-F238E27FC236}">
                <a16:creationId xmlns:a16="http://schemas.microsoft.com/office/drawing/2014/main" id="{EB7C1A5D-192F-42BF-8CAE-F70E482F72D4}"/>
              </a:ext>
            </a:extLst>
          </p:cNvPr>
          <p:cNvSpPr>
            <a:spLocks noGrp="1"/>
          </p:cNvSpPr>
          <p:nvPr>
            <p:ph idx="1"/>
          </p:nvPr>
        </p:nvSpPr>
        <p:spPr>
          <a:xfrm>
            <a:off x="457200" y="1916832"/>
            <a:ext cx="8229600" cy="3528392"/>
          </a:xfrm>
        </p:spPr>
        <p:txBody>
          <a:bodyPr>
            <a:normAutofit/>
          </a:bodyPr>
          <a:lstStyle/>
          <a:p>
            <a:pPr marL="0" indent="0">
              <a:buNone/>
            </a:pPr>
            <a:r>
              <a:rPr lang="el-GR" b="1" dirty="0"/>
              <a:t>Πρωτεΐνες υψηλής βιολογικής αξίας:</a:t>
            </a:r>
            <a:endParaRPr lang="el-GR" dirty="0"/>
          </a:p>
          <a:p>
            <a:pPr lvl="0">
              <a:buClr>
                <a:schemeClr val="accent2"/>
              </a:buClr>
              <a:buFont typeface="Wingdings" panose="05000000000000000000" pitchFamily="2" charset="2"/>
              <a:buChar char="q"/>
            </a:pPr>
            <a:r>
              <a:rPr lang="el-GR" sz="1800" dirty="0"/>
              <a:t>Ψάρια πλούσια σε ωμέγα-3 (σολομός, σαρδέλες, σκουμπρί)</a:t>
            </a:r>
          </a:p>
          <a:p>
            <a:pPr lvl="0">
              <a:buClr>
                <a:schemeClr val="accent2"/>
              </a:buClr>
              <a:buFont typeface="Wingdings" panose="05000000000000000000" pitchFamily="2" charset="2"/>
              <a:buChar char="q"/>
            </a:pPr>
            <a:r>
              <a:rPr lang="el-GR" sz="1800" dirty="0"/>
              <a:t>Άπαχα κρέατα (κοτόπουλο, γαλοπούλα)</a:t>
            </a:r>
          </a:p>
          <a:p>
            <a:pPr lvl="0">
              <a:buClr>
                <a:schemeClr val="accent2"/>
              </a:buClr>
              <a:buFont typeface="Wingdings" panose="05000000000000000000" pitchFamily="2" charset="2"/>
              <a:buChar char="q"/>
            </a:pPr>
            <a:r>
              <a:rPr lang="el-GR" sz="1800" dirty="0"/>
              <a:t>Αυγά</a:t>
            </a:r>
          </a:p>
          <a:p>
            <a:pPr lvl="0">
              <a:buClr>
                <a:schemeClr val="accent2"/>
              </a:buClr>
              <a:buFont typeface="Wingdings" panose="05000000000000000000" pitchFamily="2" charset="2"/>
              <a:buChar char="q"/>
            </a:pPr>
            <a:r>
              <a:rPr lang="el-GR" sz="1800" dirty="0"/>
              <a:t>Γιαούρτι και τυρί χαμηλών λιπαρών</a:t>
            </a:r>
          </a:p>
          <a:p>
            <a:pPr marL="109728" lvl="0" indent="0">
              <a:buNone/>
            </a:pPr>
            <a:endParaRPr lang="el-GR" sz="1500" dirty="0"/>
          </a:p>
          <a:p>
            <a:pPr marL="0" indent="0">
              <a:buNone/>
            </a:pPr>
            <a:r>
              <a:rPr lang="el-GR" dirty="0"/>
              <a:t> </a:t>
            </a:r>
            <a:r>
              <a:rPr lang="el-GR" b="1" dirty="0"/>
              <a:t>Υγιεινά λιπαρά:</a:t>
            </a:r>
            <a:endParaRPr lang="el-GR" dirty="0"/>
          </a:p>
          <a:p>
            <a:pPr lvl="0">
              <a:buClr>
                <a:schemeClr val="accent2"/>
              </a:buClr>
              <a:buFont typeface="Wingdings" panose="05000000000000000000" pitchFamily="2" charset="2"/>
              <a:buChar char="q"/>
            </a:pPr>
            <a:r>
              <a:rPr lang="el-GR" sz="1800" dirty="0"/>
              <a:t>Ελαιόλαδο</a:t>
            </a:r>
          </a:p>
          <a:p>
            <a:pPr lvl="0">
              <a:buClr>
                <a:schemeClr val="accent2"/>
              </a:buClr>
              <a:buFont typeface="Wingdings" panose="05000000000000000000" pitchFamily="2" charset="2"/>
              <a:buChar char="q"/>
            </a:pPr>
            <a:r>
              <a:rPr lang="el-GR" sz="1800" dirty="0"/>
              <a:t>Αβοκάντο</a:t>
            </a:r>
          </a:p>
          <a:p>
            <a:pPr lvl="0">
              <a:buClr>
                <a:schemeClr val="accent2"/>
              </a:buClr>
              <a:buFont typeface="Wingdings" panose="05000000000000000000" pitchFamily="2" charset="2"/>
              <a:buChar char="q"/>
            </a:pPr>
            <a:r>
              <a:rPr lang="el-GR" sz="1800" dirty="0"/>
              <a:t>Ξηροί καρποί (αμύγδαλα, καρύδια)</a:t>
            </a:r>
          </a:p>
          <a:p>
            <a:endParaRPr lang="el-GR" dirty="0"/>
          </a:p>
        </p:txBody>
      </p:sp>
    </p:spTree>
    <p:extLst>
      <p:ext uri="{BB962C8B-B14F-4D97-AF65-F5344CB8AC3E}">
        <p14:creationId xmlns:p14="http://schemas.microsoft.com/office/powerpoint/2010/main" val="225925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09F7D51-FFCF-47C9-A074-67C0163ED6F7}"/>
              </a:ext>
            </a:extLst>
          </p:cNvPr>
          <p:cNvSpPr>
            <a:spLocks noGrp="1"/>
          </p:cNvSpPr>
          <p:nvPr>
            <p:ph idx="1"/>
          </p:nvPr>
        </p:nvSpPr>
        <p:spPr>
          <a:xfrm>
            <a:off x="477416" y="2060848"/>
            <a:ext cx="8229600" cy="3658411"/>
          </a:xfrm>
        </p:spPr>
        <p:txBody>
          <a:bodyPr/>
          <a:lstStyle/>
          <a:p>
            <a:pPr lvl="0">
              <a:buClr>
                <a:schemeClr val="accent2"/>
              </a:buClr>
            </a:pPr>
            <a:r>
              <a:rPr lang="el-GR" sz="2400" b="1" dirty="0"/>
              <a:t>Κανέλα</a:t>
            </a:r>
            <a:r>
              <a:rPr lang="el-GR" sz="2400" dirty="0"/>
              <a:t> (μπορεί να βοηθήσει στη ρύθμιση του σακχάρου)</a:t>
            </a:r>
          </a:p>
          <a:p>
            <a:pPr marL="109728" lvl="0" indent="0">
              <a:buClr>
                <a:schemeClr val="accent2"/>
              </a:buClr>
              <a:buNone/>
            </a:pPr>
            <a:endParaRPr lang="el-GR" sz="2400" dirty="0"/>
          </a:p>
          <a:p>
            <a:pPr lvl="0">
              <a:buClr>
                <a:schemeClr val="accent2"/>
              </a:buClr>
            </a:pPr>
            <a:r>
              <a:rPr lang="el-GR" sz="2400" b="1" dirty="0" err="1"/>
              <a:t>Τζίντζερ</a:t>
            </a:r>
            <a:r>
              <a:rPr lang="el-GR" sz="2400" dirty="0"/>
              <a:t> και </a:t>
            </a:r>
            <a:r>
              <a:rPr lang="el-GR" sz="2400" b="1" dirty="0" err="1"/>
              <a:t>κουρκουμάς</a:t>
            </a:r>
            <a:r>
              <a:rPr lang="el-GR" sz="2400" dirty="0"/>
              <a:t> (αντιφλεγμονώδη δράση)</a:t>
            </a:r>
          </a:p>
          <a:p>
            <a:pPr marL="109728" lvl="0" indent="0">
              <a:buClr>
                <a:schemeClr val="accent2"/>
              </a:buClr>
              <a:buNone/>
            </a:pPr>
            <a:endParaRPr lang="el-GR" sz="2400" dirty="0"/>
          </a:p>
          <a:p>
            <a:pPr lvl="0">
              <a:buClr>
                <a:schemeClr val="accent2"/>
              </a:buClr>
            </a:pPr>
            <a:r>
              <a:rPr lang="el-GR" sz="2400" b="1" dirty="0"/>
              <a:t>Νερό</a:t>
            </a:r>
            <a:r>
              <a:rPr lang="el-GR" sz="2400" dirty="0"/>
              <a:t> και </a:t>
            </a:r>
            <a:r>
              <a:rPr lang="el-GR" sz="2400" b="1" dirty="0"/>
              <a:t>αφεψήματα</a:t>
            </a:r>
            <a:r>
              <a:rPr lang="el-GR" sz="2400" dirty="0"/>
              <a:t> χωρίς ζάχαρη (πράσινο τσάι, χαμομήλι)</a:t>
            </a:r>
          </a:p>
          <a:p>
            <a:pPr marL="109728" indent="0">
              <a:buNone/>
            </a:pPr>
            <a:endParaRPr lang="el-GR" dirty="0"/>
          </a:p>
        </p:txBody>
      </p:sp>
      <p:sp>
        <p:nvSpPr>
          <p:cNvPr id="2" name="Τίτλος 1">
            <a:extLst>
              <a:ext uri="{FF2B5EF4-FFF2-40B4-BE49-F238E27FC236}">
                <a16:creationId xmlns:a16="http://schemas.microsoft.com/office/drawing/2014/main" id="{C1BFF8A9-1E4D-4466-B9B6-BE7A1F0EF9D5}"/>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Ωφέλιμες Τροφές για Διαβητικούς Τρίτης Ηλικίας</a:t>
            </a:r>
          </a:p>
        </p:txBody>
      </p:sp>
    </p:spTree>
    <p:extLst>
      <p:ext uri="{BB962C8B-B14F-4D97-AF65-F5344CB8AC3E}">
        <p14:creationId xmlns:p14="http://schemas.microsoft.com/office/powerpoint/2010/main" val="279269521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FA359A-ECD0-429B-9E41-D46AD5941885}"/>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Φυτικές ίνες</a:t>
            </a:r>
          </a:p>
        </p:txBody>
      </p:sp>
      <p:sp>
        <p:nvSpPr>
          <p:cNvPr id="3" name="Θέση περιεχομένου 2">
            <a:extLst>
              <a:ext uri="{FF2B5EF4-FFF2-40B4-BE49-F238E27FC236}">
                <a16:creationId xmlns:a16="http://schemas.microsoft.com/office/drawing/2014/main" id="{942D99EE-B016-45B5-9A17-4FD513A7C43A}"/>
              </a:ext>
            </a:extLst>
          </p:cNvPr>
          <p:cNvSpPr>
            <a:spLocks noGrp="1"/>
          </p:cNvSpPr>
          <p:nvPr>
            <p:ph idx="1"/>
          </p:nvPr>
        </p:nvSpPr>
        <p:spPr/>
        <p:txBody>
          <a:bodyPr>
            <a:normAutofit fontScale="92500" lnSpcReduction="10000"/>
          </a:bodyPr>
          <a:lstStyle/>
          <a:p>
            <a:pPr marL="0" indent="0">
              <a:buNone/>
            </a:pPr>
            <a:r>
              <a:rPr lang="el-GR" sz="1800" dirty="0"/>
              <a:t>Οι </a:t>
            </a:r>
            <a:r>
              <a:rPr lang="el-GR" sz="1800" b="1" dirty="0"/>
              <a:t>φυτικές ίνες</a:t>
            </a:r>
            <a:r>
              <a:rPr lang="el-GR" sz="1800" dirty="0"/>
              <a:t> είναι </a:t>
            </a:r>
            <a:r>
              <a:rPr lang="el-GR" sz="1800" b="1" dirty="0"/>
              <a:t>μη </a:t>
            </a:r>
            <a:r>
              <a:rPr lang="el-GR" sz="1800" b="1" dirty="0" err="1"/>
              <a:t>πέψιμοι</a:t>
            </a:r>
            <a:r>
              <a:rPr lang="el-GR" sz="1800" b="1" dirty="0"/>
              <a:t> υδατάνθρακες</a:t>
            </a:r>
            <a:r>
              <a:rPr lang="el-GR" sz="1800" dirty="0"/>
              <a:t> που βρίσκονται σε φυτικές τροφές και παίζουν σημαντικό ρόλο στην υγεία του πεπτικού συστήματος.</a:t>
            </a:r>
          </a:p>
          <a:p>
            <a:pPr marL="0" indent="0">
              <a:buNone/>
            </a:pPr>
            <a:endParaRPr lang="el-GR" sz="1800" dirty="0"/>
          </a:p>
          <a:p>
            <a:pPr marL="0" indent="0">
              <a:buNone/>
            </a:pPr>
            <a:r>
              <a:rPr lang="el-GR" b="1" dirty="0"/>
              <a:t>Τύποι φυτικών ινών: δύο</a:t>
            </a:r>
            <a:r>
              <a:rPr lang="el-GR" dirty="0"/>
              <a:t> βασικές κατηγορίες:</a:t>
            </a:r>
          </a:p>
          <a:p>
            <a:pPr marL="0" indent="0">
              <a:buNone/>
            </a:pPr>
            <a:endParaRPr lang="el-GR" dirty="0"/>
          </a:p>
          <a:p>
            <a:pPr marL="0" indent="0">
              <a:buNone/>
            </a:pPr>
            <a:endParaRPr lang="el-GR" dirty="0"/>
          </a:p>
          <a:p>
            <a:pPr marL="0" indent="0">
              <a:buNone/>
            </a:pPr>
            <a:endParaRPr lang="el-GR" dirty="0"/>
          </a:p>
          <a:p>
            <a:pPr marL="0" indent="0">
              <a:buNone/>
            </a:pPr>
            <a:br>
              <a:rPr lang="el-GR" sz="1800" dirty="0"/>
            </a:b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r>
              <a:rPr lang="el-GR" sz="1800" b="1" dirty="0"/>
              <a:t>Πηγές: </a:t>
            </a:r>
            <a:r>
              <a:rPr lang="el-GR" sz="1500" dirty="0"/>
              <a:t> </a:t>
            </a:r>
            <a:r>
              <a:rPr lang="el-GR" sz="1650" dirty="0">
                <a:solidFill>
                  <a:srgbClr val="FF0000"/>
                </a:solidFill>
              </a:rPr>
              <a:t>Βρώμη, Όσπρια (φακές, ρεβίθια),φρούτα (μήλα, πορτοκάλια, αχλάδια), λαχανικά (καρότα, μπρόκολο), λιναρόσπορος.</a:t>
            </a:r>
          </a:p>
          <a:p>
            <a:pPr marL="0" indent="0">
              <a:buNone/>
            </a:pPr>
            <a:endParaRPr lang="el-GR" sz="1500" dirty="0"/>
          </a:p>
        </p:txBody>
      </p:sp>
      <p:graphicFrame>
        <p:nvGraphicFramePr>
          <p:cNvPr id="6" name="Διάγραμμα 5">
            <a:extLst>
              <a:ext uri="{FF2B5EF4-FFF2-40B4-BE49-F238E27FC236}">
                <a16:creationId xmlns:a16="http://schemas.microsoft.com/office/drawing/2014/main" id="{8E160324-5CDC-41D8-A4AE-44FE0A76C50B}"/>
              </a:ext>
            </a:extLst>
          </p:cNvPr>
          <p:cNvGraphicFramePr/>
          <p:nvPr>
            <p:extLst>
              <p:ext uri="{D42A27DB-BD31-4B8C-83A1-F6EECF244321}">
                <p14:modId xmlns:p14="http://schemas.microsoft.com/office/powerpoint/2010/main" val="4023738255"/>
              </p:ext>
            </p:extLst>
          </p:nvPr>
        </p:nvGraphicFramePr>
        <p:xfrm>
          <a:off x="1403648" y="3068960"/>
          <a:ext cx="5544616"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54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8" name="Θέση περιεχομένου 7">
            <a:extLst>
              <a:ext uri="{FF2B5EF4-FFF2-40B4-BE49-F238E27FC236}">
                <a16:creationId xmlns:a16="http://schemas.microsoft.com/office/drawing/2014/main" id="{2921B6B0-B9A2-4492-B877-0413135551F4}"/>
              </a:ext>
            </a:extLst>
          </p:cNvPr>
          <p:cNvSpPr>
            <a:spLocks noGrp="1"/>
          </p:cNvSpPr>
          <p:nvPr>
            <p:ph idx="1"/>
          </p:nvPr>
        </p:nvSpPr>
        <p:spPr>
          <a:xfrm>
            <a:off x="457200" y="4077072"/>
            <a:ext cx="8229600" cy="1800200"/>
          </a:xfrm>
        </p:spPr>
        <p:txBody>
          <a:bodyPr anchor="b" anchorCtr="1">
            <a:normAutofit fontScale="40000" lnSpcReduction="20000"/>
          </a:bodyPr>
          <a:lstStyle/>
          <a:p>
            <a:pPr marL="0" indent="0">
              <a:buNone/>
            </a:pPr>
            <a:endParaRPr lang="el-GR" b="1" dirty="0"/>
          </a:p>
          <a:p>
            <a:pPr marL="0" indent="0">
              <a:buNone/>
            </a:pPr>
            <a:endParaRPr lang="el-GR" b="1" dirty="0"/>
          </a:p>
          <a:p>
            <a:pPr marL="0" indent="0">
              <a:buNone/>
            </a:pPr>
            <a:endParaRPr lang="el-GR" b="1" dirty="0"/>
          </a:p>
          <a:p>
            <a:pPr marL="0" indent="0">
              <a:buNone/>
            </a:pPr>
            <a:endParaRPr lang="el-GR" b="1" dirty="0"/>
          </a:p>
          <a:p>
            <a:pPr marL="0" indent="0">
              <a:buNone/>
            </a:pPr>
            <a:endParaRPr lang="el-GR" sz="3200" b="1" dirty="0"/>
          </a:p>
          <a:p>
            <a:pPr marL="109728" lvl="0" indent="0">
              <a:buNone/>
            </a:pPr>
            <a:r>
              <a:rPr lang="el-GR" sz="4200" b="1" dirty="0"/>
              <a:t>Πηγές</a:t>
            </a:r>
            <a:r>
              <a:rPr lang="el-GR" sz="4200" b="1" dirty="0">
                <a:solidFill>
                  <a:srgbClr val="FF0000"/>
                </a:solidFill>
              </a:rPr>
              <a:t>:</a:t>
            </a:r>
            <a:r>
              <a:rPr lang="el-GR" sz="4200" dirty="0">
                <a:solidFill>
                  <a:srgbClr val="FF0000"/>
                </a:solidFill>
              </a:rPr>
              <a:t> Δημητριακά ολικής άλεσης (ψωμί, καστανό ρύζι), ξηροί καρποί και σπόροι, φλούδες </a:t>
            </a:r>
            <a:r>
              <a:rPr lang="el-GR" sz="4200" dirty="0" err="1">
                <a:solidFill>
                  <a:srgbClr val="FF0000"/>
                </a:solidFill>
              </a:rPr>
              <a:t>φρούτων,φύλλα</a:t>
            </a:r>
            <a:r>
              <a:rPr lang="el-GR" sz="4200" dirty="0">
                <a:solidFill>
                  <a:srgbClr val="FF0000"/>
                </a:solidFill>
              </a:rPr>
              <a:t> πράσινων λαχανικών (σπανάκι, μαρούλι, μπρόκολο),καρότα.</a:t>
            </a:r>
          </a:p>
          <a:p>
            <a:pPr marL="0" indent="0">
              <a:buNone/>
            </a:pPr>
            <a:endParaRPr lang="el-GR" sz="1500" dirty="0">
              <a:solidFill>
                <a:srgbClr val="FF0000"/>
              </a:solidFill>
            </a:endParaRPr>
          </a:p>
          <a:p>
            <a:pPr marL="0" indent="0">
              <a:buNone/>
            </a:pPr>
            <a:endParaRPr lang="el-GR" dirty="0"/>
          </a:p>
        </p:txBody>
      </p:sp>
      <p:graphicFrame>
        <p:nvGraphicFramePr>
          <p:cNvPr id="10" name="Θέση περιεχομένου 6">
            <a:extLst>
              <a:ext uri="{FF2B5EF4-FFF2-40B4-BE49-F238E27FC236}">
                <a16:creationId xmlns:a16="http://schemas.microsoft.com/office/drawing/2014/main" id="{BD9ED4AF-9C69-48B8-B24E-BB819BE6689F}"/>
              </a:ext>
            </a:extLst>
          </p:cNvPr>
          <p:cNvGraphicFramePr>
            <a:graphicFrameLocks/>
          </p:cNvGraphicFramePr>
          <p:nvPr>
            <p:extLst>
              <p:ext uri="{D42A27DB-BD31-4B8C-83A1-F6EECF244321}">
                <p14:modId xmlns:p14="http://schemas.microsoft.com/office/powerpoint/2010/main" val="77761040"/>
              </p:ext>
            </p:extLst>
          </p:nvPr>
        </p:nvGraphicFramePr>
        <p:xfrm>
          <a:off x="1187624" y="1417638"/>
          <a:ext cx="7056784" cy="3739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Τίτλος 1">
            <a:extLst>
              <a:ext uri="{FF2B5EF4-FFF2-40B4-BE49-F238E27FC236}">
                <a16:creationId xmlns:a16="http://schemas.microsoft.com/office/drawing/2014/main" id="{09AC60B8-1BF4-4E5A-8F30-A66651A9F299}"/>
              </a:ext>
            </a:extLst>
          </p:cNvPr>
          <p:cNvSpPr txBox="1">
            <a:spLocks/>
          </p:cNvSpPr>
          <p:nvPr/>
        </p:nvSpPr>
        <p:spPr>
          <a:xfrm>
            <a:off x="457200" y="274638"/>
            <a:ext cx="8229600" cy="1143000"/>
          </a:xfrm>
          <a:prstGeom prst="rect">
            <a:avLst/>
          </a:prstGeom>
          <a:solidFill>
            <a:schemeClr val="bg2">
              <a:lumMod val="50000"/>
            </a:schemeClr>
          </a:solidFill>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a:solidFill>
                  <a:srgbClr val="FFFF00"/>
                </a:solidFill>
              </a:rPr>
              <a:t>Φυτικές ίνες</a:t>
            </a:r>
            <a:endParaRPr lang="el-GR" sz="3600" dirty="0">
              <a:solidFill>
                <a:srgbClr val="FFFF00"/>
              </a:solidFill>
            </a:endParaRPr>
          </a:p>
        </p:txBody>
      </p:sp>
    </p:spTree>
    <p:extLst>
      <p:ext uri="{BB962C8B-B14F-4D97-AF65-F5344CB8AC3E}">
        <p14:creationId xmlns:p14="http://schemas.microsoft.com/office/powerpoint/2010/main" val="144699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A9E8BA-98BF-439C-B83F-C1240B2A9837}"/>
              </a:ext>
            </a:extLst>
          </p:cNvPr>
          <p:cNvSpPr>
            <a:spLocks noGrp="1"/>
          </p:cNvSpPr>
          <p:nvPr>
            <p:ph type="title"/>
          </p:nvPr>
        </p:nvSpPr>
        <p:spPr>
          <a:xfrm>
            <a:off x="395536" y="301752"/>
            <a:ext cx="8510778" cy="1179576"/>
          </a:xfrm>
          <a:solidFill>
            <a:schemeClr val="bg2">
              <a:lumMod val="50000"/>
            </a:schemeClr>
          </a:solidFill>
        </p:spPr>
        <p:txBody>
          <a:bodyPr>
            <a:noAutofit/>
          </a:bodyPr>
          <a:lstStyle/>
          <a:p>
            <a:pPr algn="ctr"/>
            <a:r>
              <a:rPr lang="el-GR" sz="3600" dirty="0">
                <a:solidFill>
                  <a:srgbClr val="FFFF00"/>
                </a:solidFill>
              </a:rPr>
              <a:t>Ο ρόλος των φυτικών ινών στη ρύθμιση του Σακχαρώδη Διαβήτη</a:t>
            </a:r>
          </a:p>
        </p:txBody>
      </p:sp>
      <p:sp>
        <p:nvSpPr>
          <p:cNvPr id="3" name="Θέση περιεχομένου 2">
            <a:extLst>
              <a:ext uri="{FF2B5EF4-FFF2-40B4-BE49-F238E27FC236}">
                <a16:creationId xmlns:a16="http://schemas.microsoft.com/office/drawing/2014/main" id="{9A4FE203-68C0-4C12-A00D-8FFD5A323B43}"/>
              </a:ext>
            </a:extLst>
          </p:cNvPr>
          <p:cNvSpPr>
            <a:spLocks noGrp="1"/>
          </p:cNvSpPr>
          <p:nvPr>
            <p:ph idx="1"/>
          </p:nvPr>
        </p:nvSpPr>
        <p:spPr>
          <a:xfrm>
            <a:off x="395536" y="1844824"/>
            <a:ext cx="8229600" cy="3888432"/>
          </a:xfrm>
        </p:spPr>
        <p:txBody>
          <a:bodyPr/>
          <a:lstStyle/>
          <a:p>
            <a:pPr>
              <a:lnSpc>
                <a:spcPct val="200000"/>
              </a:lnSpc>
              <a:buClr>
                <a:schemeClr val="accent2"/>
              </a:buClr>
              <a:buFont typeface="Wingdings" panose="05000000000000000000" pitchFamily="2" charset="2"/>
              <a:buChar char="q"/>
            </a:pPr>
            <a:r>
              <a:rPr lang="el-GR" sz="2000" b="1" dirty="0"/>
              <a:t>Επιβραδύνουν την απορρόφηση της γλυκόζης</a:t>
            </a:r>
            <a:endParaRPr lang="el-GR" sz="2000" dirty="0"/>
          </a:p>
          <a:p>
            <a:pPr>
              <a:lnSpc>
                <a:spcPct val="200000"/>
              </a:lnSpc>
              <a:buClr>
                <a:schemeClr val="accent2"/>
              </a:buClr>
              <a:buFont typeface="Wingdings" panose="05000000000000000000" pitchFamily="2" charset="2"/>
              <a:buChar char="q"/>
            </a:pPr>
            <a:r>
              <a:rPr lang="el-GR" sz="2000" b="1" dirty="0"/>
              <a:t>Βελτιώνουν την ευαισθησία στην ινσουλίνη</a:t>
            </a:r>
            <a:endParaRPr lang="el-GR" sz="2000" dirty="0"/>
          </a:p>
          <a:p>
            <a:pPr>
              <a:lnSpc>
                <a:spcPct val="200000"/>
              </a:lnSpc>
              <a:buClr>
                <a:schemeClr val="accent2"/>
              </a:buClr>
              <a:buFont typeface="Wingdings" panose="05000000000000000000" pitchFamily="2" charset="2"/>
              <a:buChar char="q"/>
            </a:pPr>
            <a:r>
              <a:rPr lang="el-GR" sz="2000" b="1" dirty="0"/>
              <a:t>Συμβάλλουν στον κορεσμό &amp; τη διαχείριση του βάρους</a:t>
            </a:r>
          </a:p>
          <a:p>
            <a:pPr>
              <a:lnSpc>
                <a:spcPct val="200000"/>
              </a:lnSpc>
              <a:buClr>
                <a:schemeClr val="accent2"/>
              </a:buClr>
              <a:buFont typeface="Wingdings" panose="05000000000000000000" pitchFamily="2" charset="2"/>
              <a:buChar char="q"/>
            </a:pPr>
            <a:r>
              <a:rPr lang="el-GR" sz="2000" b="1" dirty="0"/>
              <a:t>Μειώνουν τον κίνδυνο καρδιαγγειακών παθήσεων</a:t>
            </a:r>
          </a:p>
          <a:p>
            <a:pPr>
              <a:lnSpc>
                <a:spcPct val="200000"/>
              </a:lnSpc>
              <a:buClr>
                <a:schemeClr val="accent2"/>
              </a:buClr>
              <a:buFont typeface="Wingdings" panose="05000000000000000000" pitchFamily="2" charset="2"/>
              <a:buChar char="q"/>
            </a:pPr>
            <a:r>
              <a:rPr lang="el-GR" sz="2000" b="1" dirty="0"/>
              <a:t>Βελτιώνουν την πέψη &amp; προλαμβάνουν τη δυσκοιλιότητα</a:t>
            </a:r>
            <a:endParaRPr lang="el-GR" sz="2000" dirty="0"/>
          </a:p>
          <a:p>
            <a:pPr>
              <a:buClr>
                <a:schemeClr val="accent2"/>
              </a:buClr>
              <a:buFont typeface="Wingdings" panose="05000000000000000000" pitchFamily="2" charset="2"/>
              <a:buChar char="q"/>
            </a:pPr>
            <a:endParaRPr lang="el-GR" sz="2000" dirty="0"/>
          </a:p>
          <a:p>
            <a:pPr>
              <a:buClr>
                <a:schemeClr val="accent2"/>
              </a:buClr>
              <a:buFont typeface="Wingdings" panose="05000000000000000000" pitchFamily="2" charset="2"/>
              <a:buChar char="q"/>
            </a:pPr>
            <a:endParaRPr lang="el-GR" sz="2000" dirty="0"/>
          </a:p>
          <a:p>
            <a:pPr marL="0" indent="0">
              <a:buNone/>
            </a:pPr>
            <a:endParaRPr lang="el-GR" sz="1500" dirty="0"/>
          </a:p>
          <a:p>
            <a:endParaRPr lang="el-GR" dirty="0"/>
          </a:p>
        </p:txBody>
      </p:sp>
    </p:spTree>
    <p:extLst>
      <p:ext uri="{BB962C8B-B14F-4D97-AF65-F5344CB8AC3E}">
        <p14:creationId xmlns:p14="http://schemas.microsoft.com/office/powerpoint/2010/main" val="1878747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8D197A-2F88-4CED-8FF5-6EE65B89C2B3}"/>
              </a:ext>
            </a:extLst>
          </p:cNvPr>
          <p:cNvSpPr>
            <a:spLocks noGrp="1"/>
          </p:cNvSpPr>
          <p:nvPr>
            <p:ph type="title"/>
          </p:nvPr>
        </p:nvSpPr>
        <p:spPr>
          <a:xfrm>
            <a:off x="457200" y="188640"/>
            <a:ext cx="8229600" cy="1368152"/>
          </a:xfrm>
          <a:solidFill>
            <a:schemeClr val="bg2">
              <a:lumMod val="50000"/>
            </a:schemeClr>
          </a:solidFill>
        </p:spPr>
        <p:txBody>
          <a:bodyPr>
            <a:noAutofit/>
          </a:bodyPr>
          <a:lstStyle/>
          <a:p>
            <a:pPr algn="ctr"/>
            <a:r>
              <a:rPr lang="el-GR" sz="2800" b="1" dirty="0">
                <a:solidFill>
                  <a:srgbClr val="FFFF00"/>
                </a:solidFill>
              </a:rPr>
              <a:t>Προκλήσεις που αντιμετωπίζει ένας ηλικιωμένος με διαβήτη στην καθημερινή του διατροφή –Τρόποι αντιμετώπισης</a:t>
            </a:r>
            <a:endParaRPr lang="el-GR" sz="2800" dirty="0">
              <a:solidFill>
                <a:srgbClr val="FFFF00"/>
              </a:solidFill>
            </a:endParaRPr>
          </a:p>
        </p:txBody>
      </p:sp>
      <p:sp>
        <p:nvSpPr>
          <p:cNvPr id="3" name="Θέση περιεχομένου 2">
            <a:extLst>
              <a:ext uri="{FF2B5EF4-FFF2-40B4-BE49-F238E27FC236}">
                <a16:creationId xmlns:a16="http://schemas.microsoft.com/office/drawing/2014/main" id="{EA211B6A-4C13-4397-B617-414A76CCA8FA}"/>
              </a:ext>
            </a:extLst>
          </p:cNvPr>
          <p:cNvSpPr>
            <a:spLocks noGrp="1"/>
          </p:cNvSpPr>
          <p:nvPr>
            <p:ph idx="1"/>
          </p:nvPr>
        </p:nvSpPr>
        <p:spPr>
          <a:xfrm>
            <a:off x="457200" y="1700808"/>
            <a:ext cx="8229600" cy="4306483"/>
          </a:xfrm>
        </p:spPr>
        <p:txBody>
          <a:bodyPr>
            <a:normAutofit/>
          </a:bodyPr>
          <a:lstStyle/>
          <a:p>
            <a:pPr marL="0" indent="0">
              <a:buNone/>
            </a:pPr>
            <a:r>
              <a:rPr lang="el-GR" sz="2400" b="1" dirty="0">
                <a:latin typeface="Arial" panose="020B0604020202020204" pitchFamily="34" charset="0"/>
                <a:cs typeface="Arial" panose="020B0604020202020204" pitchFamily="34" charset="0"/>
              </a:rPr>
              <a:t>1. Μειωμένη όρεξη &amp; αλλαγές στον μεταβολισμό</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Μικρά και συχνά γεύματα με θρεπτικά τρόφιμα, όπως γιαούρτι, ξηροί καρποί, αυγά, φρούτα με χαμηλό γλυκαιμικό δείκτη.</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2. Δυσκολία στη μάσηση &amp; κατάποση</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Επιλογή μαλακών τροφών (μαγειρεμένα λαχανικά, σούπες, πουρές οσπρίων, βρώμη).</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3. Οικονομικοί περιορισμοί</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Οικονομικός προγραμματισμός γευμάτων, επιλογή θρεπτικών αλλά οικονομικών τροφών όπως όσπρια, αυγά, λαχανικά εποχής.</a:t>
            </a:r>
          </a:p>
          <a:p>
            <a:pPr marL="109728" lvl="0" indent="0">
              <a:buNone/>
            </a:pPr>
            <a:endParaRPr lang="el-GR" dirty="0"/>
          </a:p>
          <a:p>
            <a:pPr lvl="0"/>
            <a:endParaRPr lang="el-GR" dirty="0"/>
          </a:p>
          <a:p>
            <a:endParaRPr lang="el-GR" dirty="0"/>
          </a:p>
        </p:txBody>
      </p:sp>
    </p:spTree>
    <p:extLst>
      <p:ext uri="{BB962C8B-B14F-4D97-AF65-F5344CB8AC3E}">
        <p14:creationId xmlns:p14="http://schemas.microsoft.com/office/powerpoint/2010/main" val="20242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CCBFD994-2073-4BC8-82D5-B6C5B01473CB}"/>
              </a:ext>
            </a:extLst>
          </p:cNvPr>
          <p:cNvSpPr>
            <a:spLocks noGrp="1"/>
          </p:cNvSpPr>
          <p:nvPr>
            <p:ph type="title"/>
          </p:nvPr>
        </p:nvSpPr>
        <p:spPr>
          <a:xfrm>
            <a:off x="457200" y="188640"/>
            <a:ext cx="8229600" cy="1143000"/>
          </a:xfrm>
          <a:solidFill>
            <a:schemeClr val="bg2">
              <a:lumMod val="50000"/>
            </a:schemeClr>
          </a:solidFill>
        </p:spPr>
        <p:txBody>
          <a:bodyPr>
            <a:normAutofit/>
          </a:bodyPr>
          <a:lstStyle/>
          <a:p>
            <a:pPr algn="ctr"/>
            <a:r>
              <a:rPr lang="el-GR" sz="3600" dirty="0">
                <a:solidFill>
                  <a:srgbClr val="FFFF00"/>
                </a:solidFill>
              </a:rPr>
              <a:t>ΔΙΑΒΑΘΜΙΣΗ ΣΑΚΧΑΡΟΥ</a:t>
            </a:r>
          </a:p>
        </p:txBody>
      </p:sp>
      <p:pic>
        <p:nvPicPr>
          <p:cNvPr id="4" name="Picture 2" descr="C:\Users\kyalnosil\Desktop\ΕΙΚΟΝΕΣ ΔΙΑΒΗΤΗΣ\Prediabetes_New-1024x576.png">
            <a:extLst>
              <a:ext uri="{FF2B5EF4-FFF2-40B4-BE49-F238E27FC236}">
                <a16:creationId xmlns:a16="http://schemas.microsoft.com/office/drawing/2014/main" id="{4DCBBF3D-D0E5-43CF-AB58-C9F737A82DA0}"/>
              </a:ext>
            </a:extLst>
          </p:cNvPr>
          <p:cNvPicPr>
            <a:picLocks noGrp="1" noChangeAspect="1" noChangeArrowheads="1"/>
          </p:cNvPicPr>
          <p:nvPr>
            <p:ph idx="1"/>
          </p:nvPr>
        </p:nvPicPr>
        <p:blipFill>
          <a:blip r:embed="rId2"/>
          <a:srcRect/>
          <a:stretch>
            <a:fillRect/>
          </a:stretch>
        </p:blipFill>
        <p:spPr bwMode="auto">
          <a:xfrm>
            <a:off x="0" y="1417638"/>
            <a:ext cx="9168340" cy="5440362"/>
          </a:xfrm>
          <a:prstGeom prst="rect">
            <a:avLst/>
          </a:prstGeom>
          <a:noFill/>
        </p:spPr>
      </p:pic>
    </p:spTree>
    <p:extLst>
      <p:ext uri="{BB962C8B-B14F-4D97-AF65-F5344CB8AC3E}">
        <p14:creationId xmlns:p14="http://schemas.microsoft.com/office/powerpoint/2010/main" val="2750278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39F6A3-A770-4F84-A78A-D24A7CEA0B19}"/>
              </a:ext>
            </a:extLst>
          </p:cNvPr>
          <p:cNvSpPr>
            <a:spLocks noGrp="1"/>
          </p:cNvSpPr>
          <p:nvPr>
            <p:ph type="title"/>
          </p:nvPr>
        </p:nvSpPr>
        <p:spPr>
          <a:xfrm>
            <a:off x="457200" y="188640"/>
            <a:ext cx="8229600" cy="1368152"/>
          </a:xfrm>
          <a:solidFill>
            <a:schemeClr val="bg2">
              <a:lumMod val="50000"/>
            </a:schemeClr>
          </a:solidFill>
        </p:spPr>
        <p:txBody>
          <a:bodyPr>
            <a:noAutofit/>
          </a:bodyPr>
          <a:lstStyle/>
          <a:p>
            <a:pPr algn="ctr"/>
            <a:r>
              <a:rPr lang="el-GR" sz="2800" b="1" dirty="0">
                <a:solidFill>
                  <a:srgbClr val="FFFF00"/>
                </a:solidFill>
              </a:rPr>
              <a:t>Προκλήσεις που αντιμετωπίζει ένας ηλικιωμένος με διαβήτη στην καθημερινή του διατροφή –Τρόποι αντιμετώπισης</a:t>
            </a:r>
            <a:endParaRPr lang="el-GR" sz="2800" dirty="0">
              <a:solidFill>
                <a:srgbClr val="FFFF00"/>
              </a:solidFill>
            </a:endParaRPr>
          </a:p>
        </p:txBody>
      </p:sp>
      <p:sp>
        <p:nvSpPr>
          <p:cNvPr id="3" name="Θέση περιεχομένου 2">
            <a:extLst>
              <a:ext uri="{FF2B5EF4-FFF2-40B4-BE49-F238E27FC236}">
                <a16:creationId xmlns:a16="http://schemas.microsoft.com/office/drawing/2014/main" id="{C1E77E3B-8AE5-400B-B7E6-D251735B5103}"/>
              </a:ext>
            </a:extLst>
          </p:cNvPr>
          <p:cNvSpPr>
            <a:spLocks noGrp="1"/>
          </p:cNvSpPr>
          <p:nvPr>
            <p:ph idx="1"/>
          </p:nvPr>
        </p:nvSpPr>
        <p:spPr>
          <a:xfrm>
            <a:off x="457200" y="1700808"/>
            <a:ext cx="8229600" cy="4306483"/>
          </a:xfrm>
        </p:spPr>
        <p:txBody>
          <a:bodyPr>
            <a:normAutofit lnSpcReduction="10000"/>
          </a:bodyPr>
          <a:lstStyle/>
          <a:p>
            <a:pPr marL="0" indent="0">
              <a:buNone/>
            </a:pPr>
            <a:r>
              <a:rPr lang="el-GR" sz="2400" b="1" dirty="0">
                <a:latin typeface="Arial" panose="020B0604020202020204" pitchFamily="34" charset="0"/>
                <a:cs typeface="Arial" panose="020B0604020202020204" pitchFamily="34" charset="0"/>
              </a:rPr>
              <a:t>4. Μειωμένη κινητικότητα &amp; δυσκολία στην προετοιμασία γευμάτων</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Υποστήριξη από οικογένεια ή κοινωνικές δομές (π.χ. προγράμματα "Βοήθεια στο Σπίτι").</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5. Μειωμένη αίσθηση γεύσης &amp; οσμής</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Χρήση φυσικών καρυκευμάτων (ρίγανη, κανέλα, λεμόνι) για ενίσχυση της γεύσης χωρίς επιπλέον αλάτι ή ζάχαρη.</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6. Δυσκολία στην τήρηση διατροφικού προγράμματος</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Δημιουργία σταθερού προγράμματος γευμάτων, υπενθυμίσεις από συγγενείς ή φροντιστές.</a:t>
            </a:r>
          </a:p>
          <a:p>
            <a:pPr lvl="0"/>
            <a:endParaRPr lang="el-GR" dirty="0"/>
          </a:p>
          <a:p>
            <a:endParaRPr lang="el-GR" dirty="0"/>
          </a:p>
        </p:txBody>
      </p:sp>
    </p:spTree>
    <p:extLst>
      <p:ext uri="{BB962C8B-B14F-4D97-AF65-F5344CB8AC3E}">
        <p14:creationId xmlns:p14="http://schemas.microsoft.com/office/powerpoint/2010/main" val="2570891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717B901-62FA-4B5C-8E13-6194AF8024C9}"/>
              </a:ext>
            </a:extLst>
          </p:cNvPr>
          <p:cNvSpPr>
            <a:spLocks noGrp="1"/>
          </p:cNvSpPr>
          <p:nvPr>
            <p:ph idx="1"/>
          </p:nvPr>
        </p:nvSpPr>
        <p:spPr>
          <a:xfrm>
            <a:off x="457200" y="2060848"/>
            <a:ext cx="8229600" cy="3946443"/>
          </a:xfrm>
        </p:spPr>
        <p:txBody>
          <a:bodyPr>
            <a:normAutofit/>
          </a:bodyPr>
          <a:lstStyle/>
          <a:p>
            <a:pPr marL="109728" indent="0">
              <a:buClr>
                <a:schemeClr val="accent2"/>
              </a:buClr>
              <a:buNone/>
            </a:pPr>
            <a:r>
              <a:rPr lang="el-GR" sz="2400" b="1" dirty="0">
                <a:latin typeface="Arial" panose="020B0604020202020204" pitchFamily="34" charset="0"/>
                <a:cs typeface="Arial" panose="020B0604020202020204" pitchFamily="34" charset="0"/>
              </a:rPr>
              <a:t>7. Παρενέργειες</a:t>
            </a:r>
            <a:r>
              <a:rPr lang="el-GR" sz="2400" b="1" dirty="0">
                <a:solidFill>
                  <a:srgbClr val="FF0000"/>
                </a:solidFill>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από φάρμακα</a:t>
            </a:r>
          </a:p>
          <a:p>
            <a:pPr marL="109728" lvl="0" indent="0">
              <a:buClr>
                <a:schemeClr val="accent2"/>
              </a:buClr>
              <a:buNone/>
            </a:pPr>
            <a:r>
              <a:rPr lang="el-GR" sz="2000" dirty="0">
                <a:latin typeface="Arial" panose="020B0604020202020204" pitchFamily="34" charset="0"/>
                <a:cs typeface="Arial" panose="020B0604020202020204" pitchFamily="34" charset="0"/>
              </a:rPr>
              <a:t>Ορισμένα φάρμακα μπορεί να επηρεάσουν τα επίπεδα γλυκόζης ή την απορρόφηση θρεπτικών συστατικών.</a:t>
            </a:r>
          </a:p>
          <a:p>
            <a:pPr marL="109728" lvl="0" indent="0">
              <a:buClr>
                <a:schemeClr val="accent2"/>
              </a:buClr>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Συμβουλή γιατρού ή διαιτολόγου για προσαρμογή της διατροφής ανάλογα με τη φαρμακευτική αγωγή.</a:t>
            </a:r>
          </a:p>
          <a:p>
            <a:endParaRPr lang="el-GR" dirty="0"/>
          </a:p>
        </p:txBody>
      </p:sp>
      <p:sp>
        <p:nvSpPr>
          <p:cNvPr id="2" name="Τίτλος 1">
            <a:extLst>
              <a:ext uri="{FF2B5EF4-FFF2-40B4-BE49-F238E27FC236}">
                <a16:creationId xmlns:a16="http://schemas.microsoft.com/office/drawing/2014/main" id="{0FE6F4D4-2E47-4B7B-A2A2-A197D711D571}"/>
              </a:ext>
            </a:extLst>
          </p:cNvPr>
          <p:cNvSpPr>
            <a:spLocks noGrp="1"/>
          </p:cNvSpPr>
          <p:nvPr>
            <p:ph type="title"/>
          </p:nvPr>
        </p:nvSpPr>
        <p:spPr>
          <a:xfrm>
            <a:off x="457200" y="274638"/>
            <a:ext cx="8229600" cy="1354162"/>
          </a:xfrm>
          <a:solidFill>
            <a:schemeClr val="bg2">
              <a:lumMod val="50000"/>
            </a:schemeClr>
          </a:solidFill>
        </p:spPr>
        <p:txBody>
          <a:bodyPr>
            <a:noAutofit/>
          </a:bodyPr>
          <a:lstStyle/>
          <a:p>
            <a:pPr algn="ctr"/>
            <a:r>
              <a:rPr lang="el-GR" sz="2800" b="1" dirty="0">
                <a:solidFill>
                  <a:srgbClr val="FFFF00"/>
                </a:solidFill>
              </a:rPr>
              <a:t>Προκλήσεις που αντιμετωπίζει ένας ηλικιωμένος με διαβήτη στην καθημερινή του διατροφή –Τρόποι αντιμετώπισης</a:t>
            </a:r>
            <a:endParaRPr lang="el-GR" sz="2800" dirty="0">
              <a:solidFill>
                <a:srgbClr val="FFFF00"/>
              </a:solidFill>
            </a:endParaRPr>
          </a:p>
        </p:txBody>
      </p:sp>
    </p:spTree>
    <p:extLst>
      <p:ext uri="{BB962C8B-B14F-4D97-AF65-F5344CB8AC3E}">
        <p14:creationId xmlns:p14="http://schemas.microsoft.com/office/powerpoint/2010/main" val="94150431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E92B8E-B127-46C9-8195-44BBE92037C0}"/>
              </a:ext>
            </a:extLst>
          </p:cNvPr>
          <p:cNvSpPr>
            <a:spLocks noGrp="1"/>
          </p:cNvSpPr>
          <p:nvPr>
            <p:ph type="title"/>
          </p:nvPr>
        </p:nvSpPr>
        <p:spPr>
          <a:xfrm>
            <a:off x="457200" y="274638"/>
            <a:ext cx="8229600" cy="922114"/>
          </a:xfrm>
          <a:solidFill>
            <a:schemeClr val="bg2">
              <a:lumMod val="50000"/>
            </a:schemeClr>
          </a:solidFill>
        </p:spPr>
        <p:txBody>
          <a:bodyPr anchor="t" anchorCtr="1">
            <a:normAutofit fontScale="90000"/>
          </a:bodyPr>
          <a:lstStyle/>
          <a:p>
            <a:pPr algn="ctr"/>
            <a:r>
              <a:rPr lang="el-GR" b="1" dirty="0" err="1">
                <a:solidFill>
                  <a:srgbClr val="FFFF00"/>
                </a:solidFill>
              </a:rPr>
              <a:t>Τrans</a:t>
            </a:r>
            <a:r>
              <a:rPr lang="el-GR" b="1" dirty="0">
                <a:solidFill>
                  <a:srgbClr val="FFFF00"/>
                </a:solidFill>
              </a:rPr>
              <a:t> </a:t>
            </a:r>
            <a:r>
              <a:rPr lang="el-GR" sz="4000" b="1" dirty="0">
                <a:solidFill>
                  <a:srgbClr val="FFFF00"/>
                </a:solidFill>
              </a:rPr>
              <a:t>λιπαρά</a:t>
            </a:r>
            <a:br>
              <a:rPr lang="el-GR" dirty="0"/>
            </a:br>
            <a:endParaRPr lang="el-GR" dirty="0"/>
          </a:p>
        </p:txBody>
      </p:sp>
      <p:sp>
        <p:nvSpPr>
          <p:cNvPr id="3" name="Θέση περιεχομένου 2">
            <a:extLst>
              <a:ext uri="{FF2B5EF4-FFF2-40B4-BE49-F238E27FC236}">
                <a16:creationId xmlns:a16="http://schemas.microsoft.com/office/drawing/2014/main" id="{44FD7C28-7349-4DFA-A2BE-22C0CC7FFFB7}"/>
              </a:ext>
            </a:extLst>
          </p:cNvPr>
          <p:cNvSpPr>
            <a:spLocks noGrp="1"/>
          </p:cNvSpPr>
          <p:nvPr>
            <p:ph idx="1"/>
          </p:nvPr>
        </p:nvSpPr>
        <p:spPr/>
        <p:txBody>
          <a:bodyPr/>
          <a:lstStyle/>
          <a:p>
            <a:pPr marL="0" indent="0">
              <a:buNone/>
            </a:pPr>
            <a:r>
              <a:rPr lang="el-GR" sz="2400" dirty="0">
                <a:latin typeface="Arial" panose="020B0604020202020204" pitchFamily="34" charset="0"/>
                <a:cs typeface="Arial" panose="020B0604020202020204" pitchFamily="34" charset="0"/>
              </a:rPr>
              <a:t>Τα </a:t>
            </a:r>
            <a:r>
              <a:rPr lang="el-GR" sz="2400" b="1" dirty="0" err="1">
                <a:latin typeface="Arial" panose="020B0604020202020204" pitchFamily="34" charset="0"/>
                <a:cs typeface="Arial" panose="020B0604020202020204" pitchFamily="34" charset="0"/>
              </a:rPr>
              <a:t>trans</a:t>
            </a:r>
            <a:r>
              <a:rPr lang="el-GR" sz="2400" b="1" dirty="0">
                <a:latin typeface="Arial" panose="020B0604020202020204" pitchFamily="34" charset="0"/>
                <a:cs typeface="Arial" panose="020B0604020202020204" pitchFamily="34" charset="0"/>
              </a:rPr>
              <a:t> λιπαρά</a:t>
            </a:r>
            <a:r>
              <a:rPr lang="el-GR" sz="2400" dirty="0">
                <a:latin typeface="Arial" panose="020B0604020202020204" pitchFamily="34" charset="0"/>
                <a:cs typeface="Arial" panose="020B0604020202020204" pitchFamily="34" charset="0"/>
              </a:rPr>
              <a:t> (ή </a:t>
            </a:r>
            <a:r>
              <a:rPr lang="el-GR" sz="2400" b="1" dirty="0" err="1">
                <a:latin typeface="Arial" panose="020B0604020202020204" pitchFamily="34" charset="0"/>
                <a:cs typeface="Arial" panose="020B0604020202020204" pitchFamily="34" charset="0"/>
              </a:rPr>
              <a:t>trans</a:t>
            </a:r>
            <a:r>
              <a:rPr lang="el-GR" sz="2400" b="1" dirty="0">
                <a:latin typeface="Arial" panose="020B0604020202020204" pitchFamily="34" charset="0"/>
                <a:cs typeface="Arial" panose="020B0604020202020204" pitchFamily="34" charset="0"/>
              </a:rPr>
              <a:t> λιπαρά οξέα</a:t>
            </a:r>
            <a:r>
              <a:rPr lang="el-GR" sz="2400" dirty="0">
                <a:latin typeface="Arial" panose="020B0604020202020204" pitchFamily="34" charset="0"/>
                <a:cs typeface="Arial" panose="020B0604020202020204" pitchFamily="34" charset="0"/>
              </a:rPr>
              <a:t>) είναι ένας τύπος </a:t>
            </a:r>
            <a:r>
              <a:rPr lang="el-GR" sz="2400" b="1" dirty="0">
                <a:latin typeface="Arial" panose="020B0604020202020204" pitchFamily="34" charset="0"/>
                <a:cs typeface="Arial" panose="020B0604020202020204" pitchFamily="34" charset="0"/>
              </a:rPr>
              <a:t>ανθυγιεινών</a:t>
            </a:r>
            <a:r>
              <a:rPr lang="el-GR" sz="2400" dirty="0">
                <a:latin typeface="Arial" panose="020B0604020202020204" pitchFamily="34" charset="0"/>
                <a:cs typeface="Arial" panose="020B0604020202020204" pitchFamily="34" charset="0"/>
              </a:rPr>
              <a:t> λιπαρών που προκύπτουν κυρίως από τη βιομηχανική επεξεργασία των φυτικών ελαίων. Δημιουργούνται μέσω μιας διαδικασίας που ονομάζεται </a:t>
            </a:r>
            <a:r>
              <a:rPr lang="el-GR" sz="2400" b="1" dirty="0">
                <a:latin typeface="Arial" panose="020B0604020202020204" pitchFamily="34" charset="0"/>
                <a:cs typeface="Arial" panose="020B0604020202020204" pitchFamily="34" charset="0"/>
              </a:rPr>
              <a:t>υδρογόνωση</a:t>
            </a:r>
            <a:r>
              <a:rPr lang="el-GR" sz="2400" dirty="0">
                <a:latin typeface="Arial" panose="020B0604020202020204" pitchFamily="34" charset="0"/>
                <a:cs typeface="Arial" panose="020B0604020202020204" pitchFamily="34" charset="0"/>
              </a:rPr>
              <a:t>, κατά την οποία το υδρογόνο προστίθεται στα φυτικά έλαια, κάνοντάς τα πιο στερεά και ανθεκτικά στη θερμότητα.</a:t>
            </a:r>
          </a:p>
          <a:p>
            <a:endParaRPr lang="el-GR" dirty="0"/>
          </a:p>
        </p:txBody>
      </p:sp>
    </p:spTree>
    <p:extLst>
      <p:ext uri="{BB962C8B-B14F-4D97-AF65-F5344CB8AC3E}">
        <p14:creationId xmlns:p14="http://schemas.microsoft.com/office/powerpoint/2010/main" val="2779457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5011A-88D2-45E6-B01F-F2F2FBFAB7BD}"/>
              </a:ext>
            </a:extLst>
          </p:cNvPr>
          <p:cNvSpPr>
            <a:spLocks noGrp="1"/>
          </p:cNvSpPr>
          <p:nvPr>
            <p:ph type="title"/>
          </p:nvPr>
        </p:nvSpPr>
        <p:spPr>
          <a:xfrm>
            <a:off x="457200" y="274638"/>
            <a:ext cx="8229600" cy="994122"/>
          </a:xfrm>
          <a:solidFill>
            <a:schemeClr val="bg2">
              <a:lumMod val="50000"/>
            </a:schemeClr>
          </a:solidFill>
        </p:spPr>
        <p:txBody>
          <a:bodyPr>
            <a:normAutofit/>
          </a:bodyPr>
          <a:lstStyle/>
          <a:p>
            <a:pPr algn="ctr"/>
            <a:r>
              <a:rPr lang="el-GR" sz="3600" b="1" dirty="0" err="1">
                <a:solidFill>
                  <a:srgbClr val="FFFF00"/>
                </a:solidFill>
              </a:rPr>
              <a:t>Τrans</a:t>
            </a:r>
            <a:r>
              <a:rPr lang="el-GR" sz="3600" b="1" dirty="0">
                <a:solidFill>
                  <a:srgbClr val="FFFF00"/>
                </a:solidFill>
              </a:rPr>
              <a:t> λιπαρά</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A0C97CE0-539F-4DC5-965F-502C3771A607}"/>
              </a:ext>
            </a:extLst>
          </p:cNvPr>
          <p:cNvSpPr>
            <a:spLocks noGrp="1"/>
          </p:cNvSpPr>
          <p:nvPr>
            <p:ph idx="1"/>
          </p:nvPr>
        </p:nvSpPr>
        <p:spPr>
          <a:xfrm>
            <a:off x="628650" y="1556792"/>
            <a:ext cx="7886700" cy="4536504"/>
          </a:xfrm>
        </p:spPr>
        <p:txBody>
          <a:bodyPr>
            <a:normAutofit fontScale="70000" lnSpcReduction="20000"/>
          </a:bodyPr>
          <a:lstStyle/>
          <a:p>
            <a:pPr marL="0" indent="0">
              <a:buNone/>
            </a:pPr>
            <a:r>
              <a:rPr lang="el-GR" b="1" dirty="0"/>
              <a:t>🔹Κίνδυνοι για την υγεία</a:t>
            </a:r>
          </a:p>
          <a:p>
            <a:pPr marL="109728" indent="0">
              <a:lnSpc>
                <a:spcPct val="170000"/>
              </a:lnSpc>
              <a:buNone/>
            </a:pPr>
            <a:r>
              <a:rPr lang="el-GR" sz="2600" dirty="0"/>
              <a:t>🚨 Αυξάνουν την "κακή" χοληστερόλη (LDL) και μειώνουν την "καλή" (HDL)</a:t>
            </a:r>
            <a:br>
              <a:rPr lang="el-GR" sz="2600" dirty="0"/>
            </a:br>
            <a:r>
              <a:rPr lang="el-GR" sz="2600" dirty="0"/>
              <a:t>🚨 Αυξάνουν τον κίνδυνο καρδιαγγειακών παθήσεων (έμφραγμα, εγκεφαλικό)</a:t>
            </a:r>
            <a:br>
              <a:rPr lang="el-GR" sz="2600" dirty="0"/>
            </a:br>
            <a:r>
              <a:rPr lang="el-GR" sz="2600" dirty="0"/>
              <a:t>🚨 Συνδέονται με την παχυσαρκία &amp; τον διαβήτη τύπου 2</a:t>
            </a:r>
            <a:br>
              <a:rPr lang="el-GR" sz="2600" dirty="0"/>
            </a:br>
            <a:r>
              <a:rPr lang="el-GR" sz="2600" dirty="0"/>
              <a:t>🚨 Προκαλούν φλεγμονές στο σώμα (καρδιακά νοσήματα- αρθρίτιδες)</a:t>
            </a:r>
          </a:p>
          <a:p>
            <a:pPr marL="109728" indent="0">
              <a:lnSpc>
                <a:spcPct val="170000"/>
              </a:lnSpc>
              <a:buNone/>
            </a:pPr>
            <a:r>
              <a:rPr lang="el-GR" sz="2600" dirty="0"/>
              <a:t>🚨 Αυξάνουν τον κίνδυνο νευρολογικών παθήσεων  (</a:t>
            </a:r>
            <a:r>
              <a:rPr lang="el-GR" sz="2600" dirty="0" err="1"/>
              <a:t>Αλτσχάιμερ</a:t>
            </a:r>
            <a:r>
              <a:rPr lang="el-GR" sz="2600" dirty="0"/>
              <a:t>)</a:t>
            </a:r>
          </a:p>
          <a:p>
            <a:endParaRPr lang="el-GR" b="1" dirty="0"/>
          </a:p>
          <a:p>
            <a:pPr marL="0" indent="0">
              <a:buNone/>
            </a:pPr>
            <a:r>
              <a:rPr lang="el-GR" b="1" dirty="0"/>
              <a:t>Γι’ αυτό, πολλές χώρες έχουν περιορίσει ή απαγορεύσει τα </a:t>
            </a:r>
            <a:r>
              <a:rPr lang="el-GR" b="1" dirty="0" err="1"/>
              <a:t>trans</a:t>
            </a:r>
            <a:r>
              <a:rPr lang="el-GR" b="1" dirty="0"/>
              <a:t> λιπαρά σε τρόφιμα!</a:t>
            </a:r>
          </a:p>
          <a:p>
            <a:pPr marL="0" indent="0">
              <a:buNone/>
            </a:pPr>
            <a:endParaRPr lang="el-GR" dirty="0"/>
          </a:p>
          <a:p>
            <a:endParaRPr lang="el-GR" dirty="0"/>
          </a:p>
        </p:txBody>
      </p:sp>
    </p:spTree>
    <p:extLst>
      <p:ext uri="{BB962C8B-B14F-4D97-AF65-F5344CB8AC3E}">
        <p14:creationId xmlns:p14="http://schemas.microsoft.com/office/powerpoint/2010/main" val="3646030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0E85AE-51D2-45CD-800D-80BFCBEE45B7}"/>
              </a:ext>
            </a:extLst>
          </p:cNvPr>
          <p:cNvSpPr>
            <a:spLocks noGrp="1"/>
          </p:cNvSpPr>
          <p:nvPr>
            <p:ph type="title"/>
          </p:nvPr>
        </p:nvSpPr>
        <p:spPr>
          <a:xfrm>
            <a:off x="457200" y="256709"/>
            <a:ext cx="8229600" cy="1012051"/>
          </a:xfrm>
          <a:solidFill>
            <a:schemeClr val="bg2">
              <a:lumMod val="50000"/>
            </a:schemeClr>
          </a:solidFill>
        </p:spPr>
        <p:txBody>
          <a:bodyPr>
            <a:normAutofit/>
          </a:bodyPr>
          <a:lstStyle/>
          <a:p>
            <a:pPr algn="ctr"/>
            <a:r>
              <a:rPr lang="el-GR" sz="3600" b="1" dirty="0" err="1">
                <a:solidFill>
                  <a:srgbClr val="FFFF00"/>
                </a:solidFill>
              </a:rPr>
              <a:t>Τrans</a:t>
            </a:r>
            <a:r>
              <a:rPr lang="el-GR" sz="3600" b="1" dirty="0">
                <a:solidFill>
                  <a:srgbClr val="FFFF00"/>
                </a:solidFill>
              </a:rPr>
              <a:t> λιπαρά</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01D05C75-F62C-40D2-AD66-E17C093562C9}"/>
              </a:ext>
            </a:extLst>
          </p:cNvPr>
          <p:cNvSpPr>
            <a:spLocks noGrp="1"/>
          </p:cNvSpPr>
          <p:nvPr>
            <p:ph idx="1"/>
          </p:nvPr>
        </p:nvSpPr>
        <p:spPr>
          <a:xfrm>
            <a:off x="457200" y="1628800"/>
            <a:ext cx="8229600" cy="4162467"/>
          </a:xfrm>
        </p:spPr>
        <p:txBody>
          <a:bodyPr>
            <a:normAutofit fontScale="92500" lnSpcReduction="10000"/>
          </a:bodyPr>
          <a:lstStyle/>
          <a:p>
            <a:pPr marL="109728" indent="0">
              <a:buNone/>
            </a:pPr>
            <a:r>
              <a:rPr lang="el-GR" sz="2400" b="1" u="sng" dirty="0">
                <a:latin typeface="Arial" panose="020B0604020202020204" pitchFamily="34" charset="0"/>
                <a:cs typeface="Arial" panose="020B0604020202020204" pitchFamily="34" charset="0"/>
              </a:rPr>
              <a:t>Υγιεινές εναλλακτικές λιπαρών</a:t>
            </a:r>
          </a:p>
          <a:p>
            <a:pPr marL="109728" indent="0">
              <a:buNone/>
            </a:pPr>
            <a:endParaRPr lang="el-GR" sz="2400" b="1" u="sng" dirty="0">
              <a:latin typeface="Arial" panose="020B0604020202020204" pitchFamily="34" charset="0"/>
              <a:cs typeface="Arial" panose="020B0604020202020204" pitchFamily="34" charset="0"/>
            </a:endParaRPr>
          </a:p>
          <a:p>
            <a:pPr marL="109728" indent="0">
              <a:buNone/>
            </a:pPr>
            <a:r>
              <a:rPr lang="el-GR" sz="2400" dirty="0">
                <a:latin typeface="Arial" panose="020B0604020202020204" pitchFamily="34" charset="0"/>
                <a:cs typeface="Arial" panose="020B0604020202020204" pitchFamily="34" charset="0"/>
              </a:rPr>
              <a:t>Αντί για </a:t>
            </a:r>
            <a:r>
              <a:rPr lang="el-GR" sz="2400" dirty="0" err="1">
                <a:latin typeface="Arial" panose="020B0604020202020204" pitchFamily="34" charset="0"/>
                <a:cs typeface="Arial" panose="020B0604020202020204" pitchFamily="34" charset="0"/>
              </a:rPr>
              <a:t>trans</a:t>
            </a:r>
            <a:r>
              <a:rPr lang="el-GR" sz="2400" dirty="0">
                <a:latin typeface="Arial" panose="020B0604020202020204" pitchFamily="34" charset="0"/>
                <a:cs typeface="Arial" panose="020B0604020202020204" pitchFamily="34" charset="0"/>
              </a:rPr>
              <a:t> λιπαρά, προτίμησε:</a:t>
            </a:r>
          </a:p>
          <a:p>
            <a:pPr marL="109728" indent="0">
              <a:buNone/>
            </a:pPr>
            <a:br>
              <a:rPr lang="el-GR" sz="28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Ελαιόλαδο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Ωμούς ξηρούς καρπούς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Αβοκάντο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Λιπαρά ψάρια (σολομός, σαρδέλες)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Ταχίνι &amp; </a:t>
            </a:r>
            <a:r>
              <a:rPr lang="el-GR" sz="2000" dirty="0" err="1">
                <a:latin typeface="Arial" panose="020B0604020202020204" pitchFamily="34" charset="0"/>
                <a:cs typeface="Arial" panose="020B0604020202020204" pitchFamily="34" charset="0"/>
              </a:rPr>
              <a:t>φυστικοβούτυρο</a:t>
            </a:r>
            <a:r>
              <a:rPr lang="el-GR" sz="2000" dirty="0">
                <a:latin typeface="Arial" panose="020B0604020202020204" pitchFamily="34" charset="0"/>
                <a:cs typeface="Arial" panose="020B0604020202020204" pitchFamily="34" charset="0"/>
              </a:rPr>
              <a:t> 🥄</a:t>
            </a:r>
          </a:p>
          <a:p>
            <a:pPr marL="109728" indent="0">
              <a:buNone/>
            </a:pPr>
            <a:endParaRPr lang="el-GR" sz="2000" dirty="0">
              <a:latin typeface="Arial" panose="020B0604020202020204" pitchFamily="34" charset="0"/>
              <a:cs typeface="Arial" panose="020B0604020202020204" pitchFamily="34" charset="0"/>
            </a:endParaRPr>
          </a:p>
          <a:p>
            <a:pPr marL="109728" indent="0">
              <a:buNone/>
            </a:pPr>
            <a:endParaRPr lang="el-GR" dirty="0"/>
          </a:p>
        </p:txBody>
      </p:sp>
    </p:spTree>
    <p:extLst>
      <p:ext uri="{BB962C8B-B14F-4D97-AF65-F5344CB8AC3E}">
        <p14:creationId xmlns:p14="http://schemas.microsoft.com/office/powerpoint/2010/main" val="3544249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DF871-6262-470F-BB06-B5F2A4C89BA8}"/>
              </a:ext>
            </a:extLst>
          </p:cNvPr>
          <p:cNvSpPr>
            <a:spLocks noGrp="1"/>
          </p:cNvSpPr>
          <p:nvPr>
            <p:ph type="title"/>
          </p:nvPr>
        </p:nvSpPr>
        <p:spPr>
          <a:solidFill>
            <a:schemeClr val="bg2">
              <a:lumMod val="50000"/>
            </a:schemeClr>
          </a:solidFill>
        </p:spPr>
        <p:txBody>
          <a:bodyPr anchor="t" anchorCtr="1">
            <a:normAutofit fontScale="90000"/>
          </a:bodyPr>
          <a:lstStyle/>
          <a:p>
            <a:pPr algn="ctr"/>
            <a:r>
              <a:rPr lang="el-GR" sz="4000" b="1" dirty="0">
                <a:solidFill>
                  <a:srgbClr val="FFFF00"/>
                </a:solidFill>
              </a:rPr>
              <a:t>Λόγοι υδρογόνωσης των φυτικών ελαίων</a:t>
            </a:r>
            <a:br>
              <a:rPr lang="el-GR" dirty="0"/>
            </a:br>
            <a:endParaRPr lang="el-GR" dirty="0"/>
          </a:p>
        </p:txBody>
      </p:sp>
      <p:sp>
        <p:nvSpPr>
          <p:cNvPr id="3" name="Θέση περιεχομένου 2">
            <a:extLst>
              <a:ext uri="{FF2B5EF4-FFF2-40B4-BE49-F238E27FC236}">
                <a16:creationId xmlns:a16="http://schemas.microsoft.com/office/drawing/2014/main" id="{273EBBA6-BD0D-433E-96AF-6BFDD081A02B}"/>
              </a:ext>
            </a:extLst>
          </p:cNvPr>
          <p:cNvSpPr>
            <a:spLocks noGrp="1"/>
          </p:cNvSpPr>
          <p:nvPr>
            <p:ph idx="1"/>
          </p:nvPr>
        </p:nvSpPr>
        <p:spPr>
          <a:xfrm>
            <a:off x="457200" y="1772816"/>
            <a:ext cx="8229600" cy="4234475"/>
          </a:xfrm>
        </p:spPr>
        <p:txBody>
          <a:bodyPr>
            <a:normAutofit/>
          </a:bodyPr>
          <a:lstStyle/>
          <a:p>
            <a:pPr marL="0" indent="0">
              <a:buNone/>
            </a:pPr>
            <a:r>
              <a:rPr lang="el-GR" sz="2800" b="1" dirty="0">
                <a:latin typeface="Arial" panose="020B0604020202020204" pitchFamily="34" charset="0"/>
                <a:cs typeface="Arial" panose="020B0604020202020204" pitchFamily="34" charset="0"/>
              </a:rPr>
              <a:t>1.Αυξημένη διάρκεια ζωής</a:t>
            </a:r>
            <a:r>
              <a:rPr lang="el-GR" sz="2800" dirty="0">
                <a:latin typeface="Arial" panose="020B0604020202020204" pitchFamily="34" charset="0"/>
                <a:cs typeface="Arial" panose="020B0604020202020204" pitchFamily="34" charset="0"/>
              </a:rPr>
              <a:t> 🏪</a:t>
            </a:r>
          </a:p>
          <a:p>
            <a:pPr marL="0" indent="0">
              <a:buNone/>
            </a:pPr>
            <a:endParaRPr lang="el-GR" sz="2800" dirty="0">
              <a:latin typeface="Arial" panose="020B0604020202020204" pitchFamily="34" charset="0"/>
              <a:cs typeface="Arial" panose="020B0604020202020204" pitchFamily="34" charset="0"/>
            </a:endParaRPr>
          </a:p>
          <a:p>
            <a:pPr marL="0" indent="0">
              <a:buNone/>
            </a:pPr>
            <a:r>
              <a:rPr lang="el-GR" sz="2800" b="1" dirty="0">
                <a:latin typeface="Arial" panose="020B0604020202020204" pitchFamily="34" charset="0"/>
                <a:cs typeface="Arial" panose="020B0604020202020204" pitchFamily="34" charset="0"/>
              </a:rPr>
              <a:t>2.Καλύτερη υφή &amp; σύσταση</a:t>
            </a:r>
            <a:r>
              <a:rPr lang="el-GR" sz="2800" dirty="0">
                <a:latin typeface="Arial" panose="020B0604020202020204" pitchFamily="34" charset="0"/>
                <a:cs typeface="Arial" panose="020B0604020202020204" pitchFamily="34" charset="0"/>
              </a:rPr>
              <a:t>.</a:t>
            </a:r>
          </a:p>
          <a:p>
            <a:pPr marL="0" indent="0">
              <a:buNone/>
            </a:pPr>
            <a:endParaRPr lang="el-GR" sz="2800" dirty="0">
              <a:latin typeface="Arial" panose="020B0604020202020204" pitchFamily="34" charset="0"/>
              <a:cs typeface="Arial" panose="020B0604020202020204" pitchFamily="34" charset="0"/>
            </a:endParaRPr>
          </a:p>
          <a:p>
            <a:pPr marL="0" indent="0">
              <a:buNone/>
            </a:pPr>
            <a:r>
              <a:rPr lang="el-GR" sz="2800" b="1" dirty="0">
                <a:latin typeface="Arial" panose="020B0604020202020204" pitchFamily="34" charset="0"/>
                <a:cs typeface="Arial" panose="020B0604020202020204" pitchFamily="34" charset="0"/>
              </a:rPr>
              <a:t>3. Αντοχή στις υψηλές θερμοκρασίες</a:t>
            </a:r>
            <a:r>
              <a:rPr lang="el-GR" sz="2800" dirty="0">
                <a:latin typeface="Arial" panose="020B0604020202020204" pitchFamily="34" charset="0"/>
                <a:cs typeface="Arial" panose="020B0604020202020204" pitchFamily="34" charset="0"/>
              </a:rPr>
              <a:t> 🔥</a:t>
            </a:r>
          </a:p>
          <a:p>
            <a:pPr marL="0" indent="0">
              <a:buNone/>
            </a:pPr>
            <a:endParaRPr lang="el-GR" sz="2800" dirty="0">
              <a:latin typeface="Arial" panose="020B0604020202020204" pitchFamily="34" charset="0"/>
              <a:cs typeface="Arial" panose="020B0604020202020204" pitchFamily="34" charset="0"/>
            </a:endParaRPr>
          </a:p>
          <a:p>
            <a:pPr marL="0" indent="0">
              <a:buNone/>
            </a:pPr>
            <a:r>
              <a:rPr lang="el-GR" sz="2800" b="1" dirty="0">
                <a:latin typeface="Arial" panose="020B0604020202020204" pitchFamily="34" charset="0"/>
                <a:cs typeface="Arial" panose="020B0604020202020204" pitchFamily="34" charset="0"/>
              </a:rPr>
              <a:t>4. Χαμηλότερο κόστος</a:t>
            </a:r>
            <a:r>
              <a:rPr lang="el-G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89927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737A93-8C98-42AE-9D83-20566D723D33}"/>
              </a:ext>
            </a:extLst>
          </p:cNvPr>
          <p:cNvSpPr>
            <a:spLocks noGrp="1"/>
          </p:cNvSpPr>
          <p:nvPr>
            <p:ph idx="1"/>
          </p:nvPr>
        </p:nvSpPr>
        <p:spPr>
          <a:xfrm>
            <a:off x="457200" y="1772816"/>
            <a:ext cx="8229600" cy="4525963"/>
          </a:xfrm>
        </p:spPr>
        <p:txBody>
          <a:bodyPr/>
          <a:lstStyle/>
          <a:p>
            <a:pPr marL="0" indent="0">
              <a:buNone/>
            </a:pPr>
            <a:r>
              <a:rPr lang="el-GR" dirty="0"/>
              <a:t>Η σωματική άσκηση είναι ζωτικής καθώς συμβάλλει:</a:t>
            </a:r>
          </a:p>
          <a:p>
            <a:pPr>
              <a:buClr>
                <a:schemeClr val="accent2"/>
              </a:buClr>
              <a:buSzPct val="80000"/>
            </a:pPr>
            <a:r>
              <a:rPr lang="el-GR" dirty="0"/>
              <a:t> στη ρύθμιση του σακχάρου στο αίμα</a:t>
            </a:r>
          </a:p>
          <a:p>
            <a:pPr>
              <a:buClr>
                <a:schemeClr val="accent2"/>
              </a:buClr>
              <a:buSzPct val="80000"/>
            </a:pPr>
            <a:r>
              <a:rPr lang="el-GR" dirty="0"/>
              <a:t> στη βελτίωση της καρδιαγγειακής υγείας </a:t>
            </a:r>
          </a:p>
          <a:p>
            <a:pPr>
              <a:buClr>
                <a:schemeClr val="accent2"/>
              </a:buClr>
              <a:buSzPct val="80000"/>
            </a:pPr>
            <a:r>
              <a:rPr lang="el-GR" dirty="0"/>
              <a:t>στην ενίσχυση της κινητικότητας.</a:t>
            </a:r>
          </a:p>
        </p:txBody>
      </p:sp>
      <p:sp>
        <p:nvSpPr>
          <p:cNvPr id="2" name="Τίτλος 1">
            <a:extLst>
              <a:ext uri="{FF2B5EF4-FFF2-40B4-BE49-F238E27FC236}">
                <a16:creationId xmlns:a16="http://schemas.microsoft.com/office/drawing/2014/main" id="{F922C7A8-3A47-4569-953F-F0DF92A51D9C}"/>
              </a:ext>
            </a:extLst>
          </p:cNvPr>
          <p:cNvSpPr>
            <a:spLocks noGrp="1"/>
          </p:cNvSpPr>
          <p:nvPr>
            <p:ph type="title"/>
          </p:nvPr>
        </p:nvSpPr>
        <p:spPr>
          <a:xfrm>
            <a:off x="457200" y="274638"/>
            <a:ext cx="8229600" cy="994122"/>
          </a:xfrm>
          <a:solidFill>
            <a:schemeClr val="accent1"/>
          </a:solidFill>
        </p:spPr>
        <p:txBody>
          <a:bodyPr/>
          <a:lstStyle/>
          <a:p>
            <a:pPr algn="ctr"/>
            <a:r>
              <a:rPr lang="el-GR" dirty="0"/>
              <a:t> </a:t>
            </a:r>
            <a:r>
              <a:rPr lang="el-GR" sz="3600" dirty="0">
                <a:solidFill>
                  <a:srgbClr val="FFFF00"/>
                </a:solidFill>
              </a:rPr>
              <a:t>Σωματική άσκηση</a:t>
            </a:r>
          </a:p>
        </p:txBody>
      </p:sp>
    </p:spTree>
    <p:extLst>
      <p:ext uri="{BB962C8B-B14F-4D97-AF65-F5344CB8AC3E}">
        <p14:creationId xmlns:p14="http://schemas.microsoft.com/office/powerpoint/2010/main" val="1540463665"/>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EF5A512-EB41-4B7B-A79F-B467B2AB9449}"/>
              </a:ext>
            </a:extLst>
          </p:cNvPr>
          <p:cNvSpPr>
            <a:spLocks noGrp="1"/>
          </p:cNvSpPr>
          <p:nvPr>
            <p:ph idx="1"/>
          </p:nvPr>
        </p:nvSpPr>
        <p:spPr/>
        <p:txBody>
          <a:bodyPr/>
          <a:lstStyle/>
          <a:p>
            <a:pPr>
              <a:buClr>
                <a:schemeClr val="accent2"/>
              </a:buClr>
              <a:buSzPct val="80000"/>
            </a:pPr>
            <a:r>
              <a:rPr lang="el-GR" dirty="0"/>
              <a:t> Βελτιώνει την ευαισθησία στην ινσουλίνη</a:t>
            </a:r>
          </a:p>
          <a:p>
            <a:pPr>
              <a:buClr>
                <a:schemeClr val="accent2"/>
              </a:buClr>
              <a:buSzPct val="80000"/>
            </a:pPr>
            <a:r>
              <a:rPr lang="el-GR" dirty="0"/>
              <a:t> Συμβάλλει στη ρύθμιση των επιπέδων γλυκόζης στο αίμα</a:t>
            </a:r>
          </a:p>
          <a:p>
            <a:pPr>
              <a:buClr>
                <a:schemeClr val="accent2"/>
              </a:buClr>
              <a:buSzPct val="80000"/>
            </a:pPr>
            <a:r>
              <a:rPr lang="el-GR" dirty="0"/>
              <a:t> Ενισχύει την καρδιαγγειακή υγεία</a:t>
            </a:r>
          </a:p>
          <a:p>
            <a:pPr>
              <a:buClr>
                <a:schemeClr val="accent2"/>
              </a:buClr>
              <a:buSzPct val="80000"/>
            </a:pPr>
            <a:r>
              <a:rPr lang="el-GR" dirty="0"/>
              <a:t> Μειώνει τον κίνδυνο πτώσεων βελτιώνοντας την ισορροπία και τη μυϊκή δύναμη</a:t>
            </a:r>
          </a:p>
          <a:p>
            <a:pPr>
              <a:buClr>
                <a:schemeClr val="accent2"/>
              </a:buClr>
              <a:buSzPct val="80000"/>
            </a:pPr>
            <a:r>
              <a:rPr lang="el-GR" dirty="0"/>
              <a:t> Βοηθά στη διατήρηση υγιούς σωματικού βάρους</a:t>
            </a:r>
          </a:p>
          <a:p>
            <a:pPr>
              <a:buClr>
                <a:schemeClr val="accent2"/>
              </a:buClr>
              <a:buSzPct val="80000"/>
            </a:pPr>
            <a:r>
              <a:rPr lang="el-GR" dirty="0"/>
              <a:t>Βελτιώνει τη διάθεση και μειώνει το άγχος</a:t>
            </a:r>
          </a:p>
        </p:txBody>
      </p:sp>
      <p:sp>
        <p:nvSpPr>
          <p:cNvPr id="2" name="Τίτλος 1">
            <a:extLst>
              <a:ext uri="{FF2B5EF4-FFF2-40B4-BE49-F238E27FC236}">
                <a16:creationId xmlns:a16="http://schemas.microsoft.com/office/drawing/2014/main" id="{F883A9C6-6165-4BA0-BA65-4044BAAD4F8D}"/>
              </a:ext>
            </a:extLst>
          </p:cNvPr>
          <p:cNvSpPr>
            <a:spLocks noGrp="1"/>
          </p:cNvSpPr>
          <p:nvPr>
            <p:ph type="title"/>
          </p:nvPr>
        </p:nvSpPr>
        <p:spPr>
          <a:xfrm>
            <a:off x="457200" y="274638"/>
            <a:ext cx="8229600" cy="994122"/>
          </a:xfrm>
          <a:solidFill>
            <a:schemeClr val="accent1"/>
          </a:solidFill>
        </p:spPr>
        <p:txBody>
          <a:bodyPr vert="horz" rtlCol="0" anchor="ctr">
            <a:normAutofit/>
            <a:scene3d>
              <a:camera prst="orthographicFront"/>
              <a:lightRig rig="soft" dir="t"/>
            </a:scene3d>
            <a:sp3d prstMaterial="softEdge">
              <a:bevelT w="25400" h="25400"/>
            </a:sp3d>
          </a:bodyPr>
          <a:lstStyle/>
          <a:p>
            <a:pPr algn="ctr"/>
            <a:r>
              <a:rPr lang="el-GR" sz="3600" dirty="0">
                <a:solidFill>
                  <a:srgbClr val="FFFF00"/>
                </a:solidFill>
              </a:rPr>
              <a:t>Οφέλη της άσκησης</a:t>
            </a:r>
          </a:p>
        </p:txBody>
      </p:sp>
    </p:spTree>
    <p:extLst>
      <p:ext uri="{BB962C8B-B14F-4D97-AF65-F5344CB8AC3E}">
        <p14:creationId xmlns:p14="http://schemas.microsoft.com/office/powerpoint/2010/main" val="304476321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EC6E36-821E-4047-93FC-BC2D3588153C}"/>
              </a:ext>
            </a:extLst>
          </p:cNvPr>
          <p:cNvSpPr>
            <a:spLocks noGrp="1"/>
          </p:cNvSpPr>
          <p:nvPr>
            <p:ph idx="1"/>
          </p:nvPr>
        </p:nvSpPr>
        <p:spPr>
          <a:xfrm>
            <a:off x="457200" y="1556792"/>
            <a:ext cx="8229600" cy="4525963"/>
          </a:xfrm>
        </p:spPr>
        <p:txBody>
          <a:bodyPr>
            <a:normAutofit fontScale="77500" lnSpcReduction="20000"/>
          </a:bodyPr>
          <a:lstStyle/>
          <a:p>
            <a:pPr marL="0" indent="0">
              <a:buNone/>
            </a:pPr>
            <a:r>
              <a:rPr lang="el-GR" dirty="0"/>
              <a:t>📌 </a:t>
            </a:r>
            <a:r>
              <a:rPr lang="el-GR" b="1" u="sng" dirty="0"/>
              <a:t>Αερόβια Άσκηση </a:t>
            </a:r>
            <a:r>
              <a:rPr lang="el-GR" sz="2400" i="1" dirty="0"/>
              <a:t>(30 λεπτά, 5 φορές την εβδομάδα)</a:t>
            </a:r>
          </a:p>
          <a:p>
            <a:pPr>
              <a:buClr>
                <a:schemeClr val="accent2"/>
              </a:buClr>
              <a:buSzPct val="80000"/>
            </a:pPr>
            <a:r>
              <a:rPr lang="el-GR" sz="2300" dirty="0"/>
              <a:t>Περπάτημα σε σταθερό ρυθμό</a:t>
            </a:r>
          </a:p>
          <a:p>
            <a:pPr>
              <a:buClr>
                <a:schemeClr val="accent2"/>
              </a:buClr>
              <a:buSzPct val="80000"/>
            </a:pPr>
            <a:r>
              <a:rPr lang="el-GR" sz="2300" dirty="0"/>
              <a:t>Κολύμβηση ή </a:t>
            </a:r>
            <a:r>
              <a:rPr lang="el-GR" sz="2300" dirty="0" err="1"/>
              <a:t>Υδρογυμναστική</a:t>
            </a:r>
            <a:r>
              <a:rPr lang="el-GR" sz="2300" dirty="0"/>
              <a:t> (ήπια για τις αρθρώσεις)</a:t>
            </a:r>
          </a:p>
          <a:p>
            <a:pPr>
              <a:buClr>
                <a:schemeClr val="accent2"/>
              </a:buClr>
              <a:buSzPct val="80000"/>
            </a:pPr>
            <a:r>
              <a:rPr lang="el-GR" sz="2300" dirty="0"/>
              <a:t>Ποδηλασία σε στατικό ποδήλατο</a:t>
            </a:r>
          </a:p>
          <a:p>
            <a:pPr marL="109728" indent="0">
              <a:buNone/>
            </a:pPr>
            <a:endParaRPr lang="el-GR" sz="2300" dirty="0"/>
          </a:p>
          <a:p>
            <a:pPr marL="0" indent="0">
              <a:buNone/>
            </a:pPr>
            <a:r>
              <a:rPr lang="el-GR" dirty="0"/>
              <a:t>📌 </a:t>
            </a:r>
            <a:r>
              <a:rPr lang="el-GR" b="1" u="sng" dirty="0"/>
              <a:t>Ασκήσεις Ενδυνάμωσης </a:t>
            </a:r>
            <a:r>
              <a:rPr lang="el-GR" sz="2400" i="1" dirty="0"/>
              <a:t>(2-3 φορές την εβδομάδα)</a:t>
            </a:r>
          </a:p>
          <a:p>
            <a:pPr>
              <a:buClr>
                <a:schemeClr val="accent2"/>
              </a:buClr>
              <a:buSzPct val="80000"/>
            </a:pPr>
            <a:r>
              <a:rPr lang="el-GR" sz="2300" dirty="0"/>
              <a:t>Χρήση ελαφρών βαριδιών ή λάστιχων αντίστασης</a:t>
            </a:r>
          </a:p>
          <a:p>
            <a:pPr>
              <a:buClr>
                <a:schemeClr val="accent2"/>
              </a:buClr>
              <a:buSzPct val="80000"/>
            </a:pPr>
            <a:r>
              <a:rPr lang="el-GR" sz="2300" dirty="0"/>
              <a:t>Καθίσματα σε καρέκλα για ενδυνάμωση των ποδιών</a:t>
            </a:r>
          </a:p>
          <a:p>
            <a:pPr>
              <a:buClr>
                <a:schemeClr val="accent2"/>
              </a:buClr>
              <a:buSzPct val="80000"/>
            </a:pPr>
            <a:r>
              <a:rPr lang="el-GR" sz="2300" dirty="0"/>
              <a:t>Άρσεις ποδιών για βελτίωση της σταθερότητας</a:t>
            </a:r>
          </a:p>
          <a:p>
            <a:pPr marL="109728" indent="0">
              <a:buNone/>
            </a:pPr>
            <a:endParaRPr lang="el-GR" sz="2300" dirty="0"/>
          </a:p>
          <a:p>
            <a:pPr marL="0" indent="0">
              <a:buNone/>
            </a:pPr>
            <a:r>
              <a:rPr lang="el-GR" dirty="0"/>
              <a:t>📌 </a:t>
            </a:r>
            <a:r>
              <a:rPr lang="el-GR" b="1" u="sng" dirty="0"/>
              <a:t>Ασκήσεις Ισορροπίας και Ευλυγισίας </a:t>
            </a:r>
            <a:r>
              <a:rPr lang="el-GR" sz="2400" i="1" dirty="0"/>
              <a:t>(καθημερινά)</a:t>
            </a:r>
          </a:p>
          <a:p>
            <a:pPr>
              <a:buClr>
                <a:schemeClr val="accent2"/>
              </a:buClr>
              <a:buSzPct val="80000"/>
            </a:pPr>
            <a:r>
              <a:rPr lang="el-GR" sz="2300" dirty="0"/>
              <a:t>Διατάσεις για τη βελτίωση της κινητικότητας</a:t>
            </a:r>
          </a:p>
          <a:p>
            <a:pPr>
              <a:buClr>
                <a:schemeClr val="accent2"/>
              </a:buClr>
              <a:buSzPct val="80000"/>
            </a:pPr>
            <a:r>
              <a:rPr lang="el-GR" sz="2300" dirty="0"/>
              <a:t>Ασκήσεις ισορροπίας (όπως στάση στο ένα πόδι για λίγα δευτερόλεπτα)</a:t>
            </a:r>
          </a:p>
          <a:p>
            <a:pPr>
              <a:buClr>
                <a:schemeClr val="accent2"/>
              </a:buClr>
              <a:buSzPct val="80000"/>
            </a:pPr>
            <a:r>
              <a:rPr lang="el-GR" sz="2300" dirty="0"/>
              <a:t>Γιόγκα ή </a:t>
            </a:r>
            <a:r>
              <a:rPr lang="el-GR" sz="2300" dirty="0" err="1"/>
              <a:t>Ταϊ</a:t>
            </a:r>
            <a:r>
              <a:rPr lang="el-GR" sz="2300" dirty="0"/>
              <a:t> Τσι, που βοηθούν στη μυϊκή χαλάρωση και στην πρόληψη πτώσεων</a:t>
            </a:r>
          </a:p>
        </p:txBody>
      </p:sp>
      <p:sp>
        <p:nvSpPr>
          <p:cNvPr id="2" name="Τίτλος 1">
            <a:extLst>
              <a:ext uri="{FF2B5EF4-FFF2-40B4-BE49-F238E27FC236}">
                <a16:creationId xmlns:a16="http://schemas.microsoft.com/office/drawing/2014/main" id="{884F7396-DB33-41C2-A40C-72AC7D742D7B}"/>
              </a:ext>
            </a:extLst>
          </p:cNvPr>
          <p:cNvSpPr>
            <a:spLocks noGrp="1"/>
          </p:cNvSpPr>
          <p:nvPr>
            <p:ph type="title"/>
          </p:nvPr>
        </p:nvSpPr>
        <p:spPr>
          <a:xfrm>
            <a:off x="457200" y="274638"/>
            <a:ext cx="8229600" cy="994122"/>
          </a:xfrm>
          <a:solidFill>
            <a:schemeClr val="accent1"/>
          </a:solidFill>
        </p:spPr>
        <p:txBody>
          <a:bodyPr>
            <a:normAutofit/>
          </a:bodyPr>
          <a:lstStyle/>
          <a:p>
            <a:pPr algn="ctr"/>
            <a:r>
              <a:rPr lang="el-GR" sz="3600" dirty="0">
                <a:solidFill>
                  <a:srgbClr val="FFFF00"/>
                </a:solidFill>
              </a:rPr>
              <a:t>Προτεινόμενες</a:t>
            </a:r>
            <a:r>
              <a:rPr lang="el-GR" sz="3600" dirty="0"/>
              <a:t> </a:t>
            </a:r>
            <a:r>
              <a:rPr lang="el-GR" sz="3600" dirty="0">
                <a:solidFill>
                  <a:srgbClr val="FFFF00"/>
                </a:solidFill>
              </a:rPr>
              <a:t>ασκήσεις</a:t>
            </a:r>
          </a:p>
        </p:txBody>
      </p:sp>
    </p:spTree>
    <p:extLst>
      <p:ext uri="{BB962C8B-B14F-4D97-AF65-F5344CB8AC3E}">
        <p14:creationId xmlns:p14="http://schemas.microsoft.com/office/powerpoint/2010/main" val="4285273704"/>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D1852AA-3ADF-4509-A2A9-28FD4FDE9B9A}"/>
              </a:ext>
            </a:extLst>
          </p:cNvPr>
          <p:cNvSpPr>
            <a:spLocks noGrp="1"/>
          </p:cNvSpPr>
          <p:nvPr>
            <p:ph idx="1"/>
          </p:nvPr>
        </p:nvSpPr>
        <p:spPr>
          <a:xfrm>
            <a:off x="457200" y="1481328"/>
            <a:ext cx="8363272" cy="4525963"/>
          </a:xfrm>
        </p:spPr>
        <p:txBody>
          <a:bodyPr>
            <a:normAutofit fontScale="92500" lnSpcReduction="10000"/>
          </a:bodyPr>
          <a:lstStyle/>
          <a:p>
            <a:pPr marL="0" indent="0">
              <a:lnSpc>
                <a:spcPct val="150000"/>
              </a:lnSpc>
              <a:buNone/>
            </a:pPr>
            <a:r>
              <a:rPr lang="el-GR" sz="2000" dirty="0">
                <a:latin typeface="Arial" panose="020B0604020202020204" pitchFamily="34" charset="0"/>
                <a:cs typeface="Arial" panose="020B0604020202020204" pitchFamily="34" charset="0"/>
              </a:rPr>
              <a:t>✔ Ξεκινήστε σταδιακά, με ήπιες κινήσεις</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Κάντε </a:t>
            </a:r>
            <a:r>
              <a:rPr lang="el-GR" sz="2000" b="1" dirty="0">
                <a:latin typeface="Arial" panose="020B0604020202020204" pitchFamily="34" charset="0"/>
                <a:cs typeface="Arial" panose="020B0604020202020204" pitchFamily="34" charset="0"/>
              </a:rPr>
              <a:t>προθέρμανση</a:t>
            </a:r>
            <a:r>
              <a:rPr lang="el-GR" sz="2000" dirty="0">
                <a:latin typeface="Arial" panose="020B0604020202020204" pitchFamily="34" charset="0"/>
                <a:cs typeface="Arial" panose="020B0604020202020204" pitchFamily="34" charset="0"/>
              </a:rPr>
              <a:t> και </a:t>
            </a:r>
            <a:r>
              <a:rPr lang="el-GR" sz="2000" b="1" dirty="0">
                <a:latin typeface="Arial" panose="020B0604020202020204" pitchFamily="34" charset="0"/>
                <a:cs typeface="Arial" panose="020B0604020202020204" pitchFamily="34" charset="0"/>
              </a:rPr>
              <a:t>αποθεραπεία</a:t>
            </a:r>
            <a:r>
              <a:rPr lang="el-GR" sz="2000" dirty="0">
                <a:latin typeface="Arial" panose="020B0604020202020204" pitchFamily="34" charset="0"/>
                <a:cs typeface="Arial" panose="020B0604020202020204" pitchFamily="34" charset="0"/>
              </a:rPr>
              <a:t> για αποφυγή τραυματισμών</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Ενυδατωθείτε επαρκώς</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Ελέγξτε το σάκχαρό σας πριν και μετά την άσκηση</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Εάν νιώσετε </a:t>
            </a:r>
            <a:r>
              <a:rPr lang="el-GR" sz="2000" b="1" dirty="0">
                <a:latin typeface="Arial" panose="020B0604020202020204" pitchFamily="34" charset="0"/>
                <a:cs typeface="Arial" panose="020B0604020202020204" pitchFamily="34" charset="0"/>
              </a:rPr>
              <a:t>ζάλη, αδυναμία ή αστάθεια</a:t>
            </a:r>
            <a:r>
              <a:rPr lang="el-GR" sz="2000" dirty="0">
                <a:latin typeface="Arial" panose="020B0604020202020204" pitchFamily="34" charset="0"/>
                <a:cs typeface="Arial" panose="020B0604020202020204" pitchFamily="34" charset="0"/>
              </a:rPr>
              <a:t>, σταματήστε αμέσως και συμβουλευτείτε γιατρό</a:t>
            </a:r>
          </a:p>
          <a:p>
            <a:endParaRPr lang="el-GR" dirty="0"/>
          </a:p>
        </p:txBody>
      </p:sp>
      <p:sp>
        <p:nvSpPr>
          <p:cNvPr id="2" name="Τίτλος 1">
            <a:extLst>
              <a:ext uri="{FF2B5EF4-FFF2-40B4-BE49-F238E27FC236}">
                <a16:creationId xmlns:a16="http://schemas.microsoft.com/office/drawing/2014/main" id="{8017A2B2-BF27-45E1-8454-3680AACD4E91}"/>
              </a:ext>
            </a:extLst>
          </p:cNvPr>
          <p:cNvSpPr>
            <a:spLocks noGrp="1"/>
          </p:cNvSpPr>
          <p:nvPr>
            <p:ph type="title"/>
          </p:nvPr>
        </p:nvSpPr>
        <p:spPr>
          <a:xfrm>
            <a:off x="430342" y="332656"/>
            <a:ext cx="8229600" cy="850106"/>
          </a:xfrm>
          <a:solidFill>
            <a:schemeClr val="accent1"/>
          </a:solidFill>
        </p:spPr>
        <p:txBody>
          <a:bodyPr vert="horz" rtlCol="0" anchor="t" anchorCtr="1">
            <a:normAutofit fontScale="90000"/>
            <a:scene3d>
              <a:camera prst="orthographicFront"/>
              <a:lightRig rig="soft" dir="t"/>
            </a:scene3d>
            <a:sp3d prstMaterial="softEdge">
              <a:bevelT w="25400" h="25400"/>
            </a:sp3d>
          </a:bodyPr>
          <a:lstStyle/>
          <a:p>
            <a:pPr algn="ctr"/>
            <a:r>
              <a:rPr lang="el-GR" sz="4000" dirty="0">
                <a:solidFill>
                  <a:srgbClr val="FFFF00"/>
                </a:solidFill>
              </a:rPr>
              <a:t>Σημαντικές οδηγίες</a:t>
            </a:r>
            <a:br>
              <a:rPr lang="el-GR" sz="3600" dirty="0">
                <a:solidFill>
                  <a:srgbClr val="FFFF00"/>
                </a:solidFill>
              </a:rPr>
            </a:br>
            <a:endParaRPr lang="el-GR" sz="3600" dirty="0">
              <a:solidFill>
                <a:srgbClr val="FFFF00"/>
              </a:solidFill>
            </a:endParaRPr>
          </a:p>
        </p:txBody>
      </p:sp>
    </p:spTree>
    <p:extLst>
      <p:ext uri="{BB962C8B-B14F-4D97-AF65-F5344CB8AC3E}">
        <p14:creationId xmlns:p14="http://schemas.microsoft.com/office/powerpoint/2010/main" val="249658448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72817"/>
            <a:ext cx="8229600" cy="3960440"/>
          </a:xfrm>
        </p:spPr>
        <p:txBody>
          <a:bodyPr>
            <a:normAutofit/>
          </a:bodyPr>
          <a:lstStyle/>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Προδιαβήτης ορίζεται η κατάσταση την οποία τα επίπεδα γλυκόζης στο αίμα είναι πάνω από τα φυσιολογικά  αλλά δεν πληρούν τα κριτήρια για να τεθεί η διάγνωση του σακχαρώδη διαβήτη.</a:t>
            </a:r>
          </a:p>
          <a:p>
            <a:pPr>
              <a:buClr>
                <a:schemeClr val="accent2"/>
              </a:buClr>
              <a:buSzPct val="100000"/>
              <a:buFont typeface="Wingdings" panose="05000000000000000000" pitchFamily="2" charset="2"/>
              <a:buChar char="Ø"/>
            </a:pPr>
            <a:endParaRPr lang="el-GR" sz="2000" dirty="0">
              <a:latin typeface="Arial" pitchFamily="34" charset="0"/>
              <a:cs typeface="Arial" pitchFamily="34" charset="0"/>
            </a:endParaRP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Στην διάγνωση του προδιαβήτη ο ιατρός συστήνει υγιεινή διατροφή, σωματική δραστηριότητα και σε ορισμένες περιπτώσεις φαρμακευτική αγωγή για να μειωθούν οι πιθανότητες εμφάνισης διαβήτη τύπου </a:t>
            </a:r>
            <a:r>
              <a:rPr lang="en-US" sz="2000" dirty="0">
                <a:latin typeface="Arial" pitchFamily="34" charset="0"/>
                <a:cs typeface="Arial" pitchFamily="34" charset="0"/>
              </a:rPr>
              <a:t>II</a:t>
            </a:r>
            <a:r>
              <a:rPr lang="el-GR" sz="2000" dirty="0">
                <a:latin typeface="Arial" pitchFamily="34" charset="0"/>
                <a:cs typeface="Arial" pitchFamily="34" charset="0"/>
              </a:rPr>
              <a:t>.</a:t>
            </a:r>
          </a:p>
          <a:p>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725470"/>
          </a:xfrm>
          <a:solidFill>
            <a:schemeClr val="bg2">
              <a:lumMod val="50000"/>
            </a:schemeClr>
          </a:solidFill>
        </p:spPr>
        <p:txBody>
          <a:bodyPr>
            <a:normAutofit/>
          </a:bodyPr>
          <a:lstStyle/>
          <a:p>
            <a:pPr algn="ctr"/>
            <a:r>
              <a:rPr lang="el-GR" sz="3600" dirty="0">
                <a:solidFill>
                  <a:srgbClr val="FFFF00"/>
                </a:solidFill>
              </a:rPr>
              <a:t>Προδιαβήτης</a:t>
            </a:r>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tile tx="0" ty="0" sx="100000" sy="100000" flip="none" algn="tl"/>
        </a:blip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422E68EC-8340-4CD3-BF23-A178C03BEB19}"/>
              </a:ext>
            </a:extLst>
          </p:cNvPr>
          <p:cNvSpPr>
            <a:spLocks noGrp="1"/>
          </p:cNvSpPr>
          <p:nvPr>
            <p:ph idx="1"/>
          </p:nvPr>
        </p:nvSpPr>
        <p:spPr/>
        <p:txBody>
          <a:bodyPr/>
          <a:lstStyle/>
          <a:p>
            <a:r>
              <a:rPr lang="el-GR" sz="2400" dirty="0"/>
              <a:t>Η τροφή σου να είναι το φάρμακό σου και το φάρμακό σου να είναι η τροφή σου.</a:t>
            </a:r>
            <a:br>
              <a:rPr lang="el-GR" dirty="0"/>
            </a:br>
            <a:r>
              <a:rPr lang="el-GR" sz="1800" i="1" dirty="0"/>
              <a:t>Ιπποκράτης, 460-370 π.Χ. Έλληνας γιατρός</a:t>
            </a:r>
          </a:p>
          <a:p>
            <a:pPr marL="109728" indent="0">
              <a:buNone/>
            </a:pPr>
            <a:endParaRPr lang="el-GR" sz="1800" i="1" dirty="0"/>
          </a:p>
          <a:p>
            <a:r>
              <a:rPr lang="el-GR" sz="2400" dirty="0"/>
              <a:t>Το να τρως είναι αναγκαιότητα. Το να τρως έξυπνα είναι τέχνη.</a:t>
            </a:r>
            <a:br>
              <a:rPr lang="el-GR" dirty="0"/>
            </a:br>
            <a:r>
              <a:rPr lang="el-GR" sz="1800" i="1" dirty="0" err="1"/>
              <a:t>La</a:t>
            </a:r>
            <a:r>
              <a:rPr lang="el-GR" sz="1800" i="1" dirty="0"/>
              <a:t> </a:t>
            </a:r>
            <a:r>
              <a:rPr lang="el-GR" sz="1800" i="1" dirty="0" err="1"/>
              <a:t>Rochefoucauld</a:t>
            </a:r>
            <a:r>
              <a:rPr lang="el-GR" sz="1800" i="1" dirty="0"/>
              <a:t>, 1613-1680, Γάλλος συγγραφέας</a:t>
            </a:r>
          </a:p>
          <a:p>
            <a:endParaRPr lang="el-GR" sz="1800" i="1" dirty="0"/>
          </a:p>
          <a:p>
            <a:pPr marL="109728" indent="0">
              <a:buNone/>
            </a:pPr>
            <a:endParaRPr lang="el-GR" dirty="0"/>
          </a:p>
        </p:txBody>
      </p:sp>
      <p:sp>
        <p:nvSpPr>
          <p:cNvPr id="3" name="Τίτλος 2">
            <a:extLst>
              <a:ext uri="{FF2B5EF4-FFF2-40B4-BE49-F238E27FC236}">
                <a16:creationId xmlns:a16="http://schemas.microsoft.com/office/drawing/2014/main" id="{E103B5B6-0D47-4D39-B0BB-824E8DC4291E}"/>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ΕΥΧΑΡΙΣΤΟΥΜΕ ΠΟΛΥ !!!</a:t>
            </a:r>
          </a:p>
        </p:txBody>
      </p:sp>
    </p:spTree>
    <p:extLst>
      <p:ext uri="{BB962C8B-B14F-4D97-AF65-F5344CB8AC3E}">
        <p14:creationId xmlns:p14="http://schemas.microsoft.com/office/powerpoint/2010/main" val="1049448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lvl="0"/>
            <a:r>
              <a:rPr lang="en-US" sz="1400" dirty="0">
                <a:solidFill>
                  <a:schemeClr val="accent1">
                    <a:lumMod val="75000"/>
                  </a:schemeClr>
                </a:solidFill>
              </a:rPr>
              <a:t>Fried LP, et al. </a:t>
            </a:r>
            <a:r>
              <a:rPr lang="en-US" sz="1400" i="1" dirty="0">
                <a:solidFill>
                  <a:schemeClr val="accent1">
                    <a:lumMod val="75000"/>
                  </a:schemeClr>
                </a:solidFill>
              </a:rPr>
              <a:t>Frailty in older adults: evidence for a phenotype.</a:t>
            </a:r>
            <a:r>
              <a:rPr lang="en-US" sz="1400" dirty="0">
                <a:solidFill>
                  <a:schemeClr val="accent1">
                    <a:lumMod val="75000"/>
                  </a:schemeClr>
                </a:solidFill>
              </a:rPr>
              <a:t> </a:t>
            </a:r>
            <a:r>
              <a:rPr lang="el-GR" sz="1400" b="1" dirty="0">
                <a:solidFill>
                  <a:schemeClr val="accent1">
                    <a:lumMod val="75000"/>
                  </a:schemeClr>
                </a:solidFill>
              </a:rPr>
              <a:t>J </a:t>
            </a:r>
            <a:r>
              <a:rPr lang="el-GR" sz="1400" b="1" dirty="0" err="1">
                <a:solidFill>
                  <a:schemeClr val="accent1">
                    <a:lumMod val="75000"/>
                  </a:schemeClr>
                </a:solidFill>
              </a:rPr>
              <a:t>Gerontol</a:t>
            </a:r>
            <a:r>
              <a:rPr lang="el-GR" sz="1400" b="1" dirty="0">
                <a:solidFill>
                  <a:schemeClr val="accent1">
                    <a:lumMod val="75000"/>
                  </a:schemeClr>
                </a:solidFill>
              </a:rPr>
              <a:t> A </a:t>
            </a:r>
            <a:r>
              <a:rPr lang="el-GR" sz="1400" b="1" dirty="0" err="1">
                <a:solidFill>
                  <a:schemeClr val="accent1">
                    <a:lumMod val="75000"/>
                  </a:schemeClr>
                </a:solidFill>
              </a:rPr>
              <a:t>Biol</a:t>
            </a:r>
            <a:r>
              <a:rPr lang="el-GR" sz="1400" b="1" dirty="0">
                <a:solidFill>
                  <a:schemeClr val="accent1">
                    <a:lumMod val="75000"/>
                  </a:schemeClr>
                </a:solidFill>
              </a:rPr>
              <a:t> </a:t>
            </a:r>
            <a:r>
              <a:rPr lang="el-GR" sz="1400" b="1" dirty="0" err="1">
                <a:solidFill>
                  <a:schemeClr val="accent1">
                    <a:lumMod val="75000"/>
                  </a:schemeClr>
                </a:solidFill>
              </a:rPr>
              <a:t>Sci</a:t>
            </a:r>
            <a:r>
              <a:rPr lang="el-GR" sz="1400" b="1" dirty="0">
                <a:solidFill>
                  <a:schemeClr val="accent1">
                    <a:lumMod val="75000"/>
                  </a:schemeClr>
                </a:solidFill>
              </a:rPr>
              <a:t> </a:t>
            </a:r>
            <a:r>
              <a:rPr lang="el-GR" sz="1400" b="1" dirty="0" err="1">
                <a:solidFill>
                  <a:schemeClr val="accent1">
                    <a:lumMod val="75000"/>
                  </a:schemeClr>
                </a:solidFill>
              </a:rPr>
              <a:t>Med</a:t>
            </a:r>
            <a:r>
              <a:rPr lang="el-GR" sz="1400" b="1" dirty="0">
                <a:solidFill>
                  <a:schemeClr val="accent1">
                    <a:lumMod val="75000"/>
                  </a:schemeClr>
                </a:solidFill>
              </a:rPr>
              <a:t> </a:t>
            </a:r>
            <a:r>
              <a:rPr lang="el-GR" sz="1400" b="1" dirty="0" err="1">
                <a:solidFill>
                  <a:schemeClr val="accent1">
                    <a:lumMod val="75000"/>
                  </a:schemeClr>
                </a:solidFill>
              </a:rPr>
              <a:t>Sci</a:t>
            </a:r>
            <a:r>
              <a:rPr lang="el-GR" sz="1400" b="1" dirty="0">
                <a:solidFill>
                  <a:schemeClr val="accent1">
                    <a:lumMod val="75000"/>
                  </a:schemeClr>
                </a:solidFill>
              </a:rPr>
              <a:t>. 2001;56(3):M146-56. </a:t>
            </a:r>
          </a:p>
          <a:p>
            <a:pPr lvl="0"/>
            <a:r>
              <a:rPr lang="en-US" sz="1400" dirty="0">
                <a:solidFill>
                  <a:schemeClr val="accent1">
                    <a:lumMod val="75000"/>
                  </a:schemeClr>
                </a:solidFill>
              </a:rPr>
              <a:t>Clegg A, Young J, </a:t>
            </a:r>
            <a:r>
              <a:rPr lang="en-US" sz="1400" dirty="0" err="1">
                <a:solidFill>
                  <a:schemeClr val="accent1">
                    <a:lumMod val="75000"/>
                  </a:schemeClr>
                </a:solidFill>
              </a:rPr>
              <a:t>Iliffe</a:t>
            </a:r>
            <a:r>
              <a:rPr lang="en-US" sz="1400" dirty="0">
                <a:solidFill>
                  <a:schemeClr val="accent1">
                    <a:lumMod val="75000"/>
                  </a:schemeClr>
                </a:solidFill>
              </a:rPr>
              <a:t> S, </a:t>
            </a:r>
            <a:r>
              <a:rPr lang="en-US" sz="1400" dirty="0" err="1">
                <a:solidFill>
                  <a:schemeClr val="accent1">
                    <a:lumMod val="75000"/>
                  </a:schemeClr>
                </a:solidFill>
              </a:rPr>
              <a:t>Rikkert</a:t>
            </a:r>
            <a:r>
              <a:rPr lang="en-US" sz="1400" dirty="0">
                <a:solidFill>
                  <a:schemeClr val="accent1">
                    <a:lumMod val="75000"/>
                  </a:schemeClr>
                </a:solidFill>
              </a:rPr>
              <a:t> MO, Rockwood K. </a:t>
            </a:r>
            <a:r>
              <a:rPr lang="en-US" sz="1400" i="1" dirty="0">
                <a:solidFill>
                  <a:schemeClr val="accent1">
                    <a:lumMod val="75000"/>
                  </a:schemeClr>
                </a:solidFill>
              </a:rPr>
              <a:t>Frailty in elderly people.</a:t>
            </a:r>
            <a:r>
              <a:rPr lang="en-US" sz="1400" dirty="0">
                <a:solidFill>
                  <a:schemeClr val="accent1">
                    <a:lumMod val="75000"/>
                  </a:schemeClr>
                </a:solidFill>
              </a:rPr>
              <a:t> </a:t>
            </a:r>
            <a:r>
              <a:rPr lang="el-GR" sz="1400" b="1" dirty="0" err="1">
                <a:solidFill>
                  <a:schemeClr val="accent1">
                    <a:lumMod val="75000"/>
                  </a:schemeClr>
                </a:solidFill>
              </a:rPr>
              <a:t>Lancet</a:t>
            </a:r>
            <a:r>
              <a:rPr lang="el-GR" sz="1400" b="1" dirty="0">
                <a:solidFill>
                  <a:schemeClr val="accent1">
                    <a:lumMod val="75000"/>
                  </a:schemeClr>
                </a:solidFill>
              </a:rPr>
              <a:t>. 2013;381(9868):752–62. </a:t>
            </a:r>
            <a:endParaRPr lang="el-GR" sz="1400" dirty="0">
              <a:solidFill>
                <a:schemeClr val="accent1">
                  <a:lumMod val="75000"/>
                </a:schemeClr>
              </a:solidFill>
            </a:endParaRPr>
          </a:p>
          <a:p>
            <a:pPr lvl="0"/>
            <a:r>
              <a:rPr lang="en-US" sz="1400" dirty="0">
                <a:solidFill>
                  <a:schemeClr val="accent1">
                    <a:lumMod val="75000"/>
                  </a:schemeClr>
                </a:solidFill>
              </a:rPr>
              <a:t>British Geriatrics Society. </a:t>
            </a:r>
            <a:r>
              <a:rPr lang="en-US" sz="1400" i="1" dirty="0">
                <a:solidFill>
                  <a:schemeClr val="accent1">
                    <a:lumMod val="75000"/>
                  </a:schemeClr>
                </a:solidFill>
              </a:rPr>
              <a:t>Fit for Frailty – Consensus best practice guidance.</a:t>
            </a:r>
            <a:r>
              <a:rPr lang="en-US" sz="1400" dirty="0">
                <a:solidFill>
                  <a:schemeClr val="accent1">
                    <a:lumMod val="75000"/>
                  </a:schemeClr>
                </a:solidFill>
              </a:rPr>
              <a:t> </a:t>
            </a:r>
            <a:r>
              <a:rPr lang="el-GR" sz="1400" dirty="0">
                <a:solidFill>
                  <a:schemeClr val="accent1">
                    <a:lumMod val="75000"/>
                  </a:schemeClr>
                </a:solidFill>
              </a:rPr>
              <a:t>(2014)</a:t>
            </a:r>
          </a:p>
          <a:p>
            <a:r>
              <a:rPr lang="en-US" sz="1400" b="1" dirty="0">
                <a:solidFill>
                  <a:schemeClr val="accent1">
                    <a:lumMod val="75000"/>
                  </a:schemeClr>
                </a:solidFill>
              </a:rPr>
              <a:t>ESPEN Guidelines on Clinical Nutrition in Diabetes</a:t>
            </a:r>
            <a:r>
              <a:rPr lang="en-US" sz="1400" dirty="0">
                <a:solidFill>
                  <a:schemeClr val="accent1">
                    <a:lumMod val="75000"/>
                  </a:schemeClr>
                </a:solidFill>
              </a:rPr>
              <a:t>, 2020. Official ESPEN Journal (Clinical Nutrition)</a:t>
            </a:r>
            <a:endParaRPr lang="el-GR" sz="1400" dirty="0">
              <a:solidFill>
                <a:schemeClr val="accent1">
                  <a:lumMod val="75000"/>
                </a:schemeClr>
              </a:solidFill>
            </a:endParaRPr>
          </a:p>
          <a:p>
            <a:r>
              <a:rPr lang="el-GR" sz="1400" u="sng" dirty="0">
                <a:latin typeface="Arial" pitchFamily="34" charset="0"/>
                <a:cs typeface="Arial" pitchFamily="34" charset="0"/>
                <a:hlinkClick r:id="rId2"/>
              </a:rPr>
              <a:t>https://www.iatriko.gr/el/disease/sakharodis-diavitis?cl=609</a:t>
            </a:r>
            <a:endParaRPr lang="el-GR" sz="1400" dirty="0">
              <a:latin typeface="Arial" pitchFamily="34" charset="0"/>
              <a:cs typeface="Arial" pitchFamily="34" charset="0"/>
            </a:endParaRPr>
          </a:p>
          <a:p>
            <a:r>
              <a:rPr lang="el-GR" sz="1400" u="sng" dirty="0">
                <a:latin typeface="Arial" pitchFamily="34" charset="0"/>
                <a:cs typeface="Arial" pitchFamily="34" charset="0"/>
                <a:hlinkClick r:id="rId3"/>
              </a:rPr>
              <a:t>https://pharmacy4cure.gr/blog-el-2/sakkharodis-diabitis-okseies-kai-khronies-epiplokes/</a:t>
            </a:r>
            <a:endParaRPr lang="el-GR" sz="1400" dirty="0">
              <a:latin typeface="Arial" pitchFamily="34" charset="0"/>
              <a:cs typeface="Arial" pitchFamily="34" charset="0"/>
            </a:endParaRPr>
          </a:p>
          <a:p>
            <a:r>
              <a:rPr lang="el-GR" sz="1400" u="sng" dirty="0">
                <a:latin typeface="Arial" pitchFamily="34" charset="0"/>
                <a:cs typeface="Arial" pitchFamily="34" charset="0"/>
                <a:hlinkClick r:id="rId4"/>
              </a:rPr>
              <a:t>https://endokrinologia.gr/diavitis/diavitis-typou-2/</a:t>
            </a:r>
            <a:endParaRPr lang="el-GR" sz="1400" dirty="0">
              <a:latin typeface="Arial" pitchFamily="34" charset="0"/>
              <a:cs typeface="Arial" pitchFamily="34" charset="0"/>
            </a:endParaRPr>
          </a:p>
          <a:p>
            <a:r>
              <a:rPr lang="el-GR" sz="1400" u="sng" dirty="0">
                <a:latin typeface="Arial" pitchFamily="34" charset="0"/>
                <a:cs typeface="Arial" pitchFamily="34" charset="0"/>
                <a:hlinkClick r:id="rId5"/>
              </a:rPr>
              <a:t>https://www.endocrine.gr/type1/</a:t>
            </a:r>
            <a:endParaRPr lang="el-GR" sz="1400" u="sng" dirty="0">
              <a:latin typeface="Arial" pitchFamily="34" charset="0"/>
              <a:cs typeface="Arial" pitchFamily="34" charset="0"/>
            </a:endParaRPr>
          </a:p>
          <a:p>
            <a:r>
              <a:rPr lang="en-US" sz="1400" dirty="0">
                <a:hlinkClick r:id="rId6"/>
              </a:rPr>
              <a:t>https://www.kostasbalabanis.gr/</a:t>
            </a:r>
            <a:endParaRPr lang="el-GR" sz="1400" dirty="0"/>
          </a:p>
          <a:p>
            <a:r>
              <a:rPr lang="en-US" sz="1400" dirty="0">
                <a:hlinkClick r:id="rId7"/>
              </a:rPr>
              <a:t>https://www.metropolitan-general.gr/el/blog/140</a:t>
            </a:r>
            <a:endParaRPr lang="el-GR" sz="1400" dirty="0"/>
          </a:p>
          <a:p>
            <a:r>
              <a:rPr lang="en-US" sz="1400" dirty="0">
                <a:hlinkClick r:id="rId8"/>
              </a:rPr>
              <a:t>https://www.grandmama.gr/a/49/o-sakharodis-diavitis-stin-triti-ilikia</a:t>
            </a:r>
            <a:endParaRPr lang="el-GR" sz="1400" dirty="0"/>
          </a:p>
          <a:p>
            <a:r>
              <a:rPr lang="en-US" sz="1400" dirty="0">
                <a:hlinkClick r:id="rId9"/>
              </a:rPr>
              <a:t>https://co-metabolism.gr/diatrofi-stin-triti-ilikia/</a:t>
            </a:r>
            <a:endParaRPr lang="el-GR" sz="1400" dirty="0"/>
          </a:p>
          <a:p>
            <a:r>
              <a:rPr lang="en-US" sz="1400" dirty="0">
                <a:hlinkClick r:id="rId10"/>
              </a:rPr>
              <a:t>https://dkdiet.gr</a:t>
            </a:r>
            <a:endParaRPr lang="el-GR" sz="1400" dirty="0"/>
          </a:p>
          <a:p>
            <a:r>
              <a:rPr lang="en-US" sz="1400" dirty="0">
                <a:hlinkClick r:id="rId11"/>
              </a:rPr>
              <a:t>https://openurl.ebsco.com/</a:t>
            </a:r>
            <a:endParaRPr lang="el-GR" sz="1400" dirty="0"/>
          </a:p>
          <a:p>
            <a:r>
              <a:rPr lang="en-US" sz="1400" dirty="0">
                <a:hlinkClick r:id="rId12"/>
              </a:rPr>
              <a:t>http://srv54.mednet.gr/archives/2022-6/pdf/751.pdf</a:t>
            </a:r>
            <a:endParaRPr lang="el-GR" sz="1400" dirty="0"/>
          </a:p>
          <a:p>
            <a:endParaRPr lang="el-GR" sz="1400" dirty="0"/>
          </a:p>
          <a:p>
            <a:pPr marL="109728" indent="0">
              <a:buNone/>
            </a:pPr>
            <a:endParaRPr lang="el-GR" sz="1400" dirty="0">
              <a:latin typeface="Arial" pitchFamily="34" charset="0"/>
              <a:cs typeface="Arial" pitchFamily="34" charset="0"/>
            </a:endParaRPr>
          </a:p>
          <a:p>
            <a:endParaRPr lang="el-GR" dirty="0"/>
          </a:p>
        </p:txBody>
      </p:sp>
      <p:sp>
        <p:nvSpPr>
          <p:cNvPr id="3" name="2 - Τίτλος"/>
          <p:cNvSpPr>
            <a:spLocks noGrp="1"/>
          </p:cNvSpPr>
          <p:nvPr>
            <p:ph type="title"/>
          </p:nvPr>
        </p:nvSpPr>
        <p:spPr/>
        <p:txBody>
          <a:bodyPr/>
          <a:lstStyle/>
          <a:p>
            <a:r>
              <a:rPr lang="el-GR" sz="2300" dirty="0"/>
              <a:t>Πηγές: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9000" t="1000" r="-19000" b="1000"/>
          </a:stretch>
        </a:blip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DD857790-6605-4CF6-BCF4-1579B549760A}"/>
              </a:ext>
            </a:extLst>
          </p:cNvPr>
          <p:cNvSpPr>
            <a:spLocks noGrp="1"/>
          </p:cNvSpPr>
          <p:nvPr>
            <p:ph type="title"/>
          </p:nvPr>
        </p:nvSpPr>
        <p:spPr>
          <a:solidFill>
            <a:schemeClr val="bg2">
              <a:lumMod val="50000"/>
            </a:schemeClr>
          </a:solidFill>
        </p:spPr>
        <p:txBody>
          <a:bodyPr/>
          <a:lstStyle/>
          <a:p>
            <a:pPr algn="ctr"/>
            <a:r>
              <a:rPr lang="el-GR" sz="4000" dirty="0">
                <a:solidFill>
                  <a:srgbClr val="FFFF00"/>
                </a:solidFill>
              </a:rPr>
              <a:t>Διαβήτης Τύπου </a:t>
            </a:r>
            <a:r>
              <a:rPr lang="en-US" sz="4000" dirty="0">
                <a:solidFill>
                  <a:srgbClr val="FFFF00"/>
                </a:solidFill>
                <a:latin typeface="Baskerville Old Face" panose="02020602080505020303" pitchFamily="18" charset="0"/>
              </a:rPr>
              <a:t>II</a:t>
            </a:r>
            <a:endParaRPr lang="el-GR" dirty="0"/>
          </a:p>
        </p:txBody>
      </p:sp>
    </p:spTree>
    <p:extLst>
      <p:ext uri="{BB962C8B-B14F-4D97-AF65-F5344CB8AC3E}">
        <p14:creationId xmlns:p14="http://schemas.microsoft.com/office/powerpoint/2010/main" val="343771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56791"/>
            <a:ext cx="8229600" cy="4301101"/>
          </a:xfrm>
        </p:spPr>
        <p:txBody>
          <a:bodyPr/>
          <a:lstStyle/>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Είναι μία χρόνια νόσος που εμφανίζεται</a:t>
            </a:r>
            <a:r>
              <a:rPr lang="en-US" sz="2000" dirty="0">
                <a:latin typeface="Arial" pitchFamily="34" charset="0"/>
                <a:cs typeface="Arial" pitchFamily="34" charset="0"/>
              </a:rPr>
              <a:t> </a:t>
            </a:r>
            <a:r>
              <a:rPr lang="el-GR" sz="2000" dirty="0">
                <a:latin typeface="Arial" pitchFamily="34" charset="0"/>
                <a:cs typeface="Arial" pitchFamily="34" charset="0"/>
              </a:rPr>
              <a:t>όταν το πάγκρεας δεν παράγει την απαιτούμενη ποσότητα ινσουλίνης ή ο ίδιος ο οργανισμός δε μπορεί να χρησιμοποιήσει αποτελεσματικά την ινσουλίνη</a:t>
            </a:r>
            <a:r>
              <a:rPr lang="en-US" sz="2000" dirty="0">
                <a:latin typeface="Arial" pitchFamily="34" charset="0"/>
                <a:cs typeface="Arial" pitchFamily="34" charset="0"/>
              </a:rPr>
              <a:t>,</a:t>
            </a:r>
            <a:r>
              <a:rPr lang="el-GR" sz="2000" dirty="0">
                <a:latin typeface="Arial" pitchFamily="34" charset="0"/>
                <a:cs typeface="Arial" pitchFamily="34" charset="0"/>
              </a:rPr>
              <a:t> με αποτέλεσμα την αύξηση των επιπέδων γλυκόζης στο αίμα.</a:t>
            </a: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Συχνά συνυπάρχουν και άλλες ασθένειες, όπως υπέρταση,</a:t>
            </a:r>
            <a:r>
              <a:rPr lang="en-US" sz="2000" dirty="0">
                <a:latin typeface="Arial" pitchFamily="34" charset="0"/>
                <a:cs typeface="Arial" pitchFamily="34" charset="0"/>
              </a:rPr>
              <a:t> </a:t>
            </a:r>
            <a:r>
              <a:rPr lang="el-GR" sz="2000" dirty="0">
                <a:latin typeface="Arial" pitchFamily="34" charset="0"/>
                <a:cs typeface="Arial" pitchFamily="34" charset="0"/>
              </a:rPr>
              <a:t>καρδιακή νόσος ή δισλιπιδαιμία.</a:t>
            </a: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Ο διαβήτης τύπου ΙΙ συνήθως εμφανίζεται μετά το 40</a:t>
            </a:r>
            <a:r>
              <a:rPr lang="el-GR" sz="2000" baseline="30000" dirty="0">
                <a:latin typeface="Arial" pitchFamily="34" charset="0"/>
                <a:cs typeface="Arial" pitchFamily="34" charset="0"/>
              </a:rPr>
              <a:t>ο</a:t>
            </a:r>
            <a:r>
              <a:rPr lang="el-GR" sz="2000" dirty="0">
                <a:latin typeface="Arial" pitchFamily="34" charset="0"/>
                <a:cs typeface="Arial" pitchFamily="34" charset="0"/>
              </a:rPr>
              <a:t> έτος.</a:t>
            </a: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Η Διάγνωση του διαβήτη προκύπτει από:</a:t>
            </a:r>
          </a:p>
          <a:p>
            <a:pPr>
              <a:buNone/>
            </a:pPr>
            <a:r>
              <a:rPr lang="el-GR" sz="2000" dirty="0">
                <a:latin typeface="Arial" pitchFamily="34" charset="0"/>
                <a:cs typeface="Arial" pitchFamily="34" charset="0"/>
              </a:rPr>
              <a:t>        -το τέστ σακχάρου αίματος νηστείας </a:t>
            </a:r>
          </a:p>
          <a:p>
            <a:pPr>
              <a:buNone/>
            </a:pPr>
            <a:r>
              <a:rPr lang="el-GR" sz="2000" dirty="0">
                <a:latin typeface="Arial" pitchFamily="34" charset="0"/>
                <a:cs typeface="Arial" pitchFamily="34" charset="0"/>
              </a:rPr>
              <a:t>        -τη μέτρηση της γλυκοζυλιωμένης (Η</a:t>
            </a:r>
            <a:r>
              <a:rPr lang="en-US" sz="2000" dirty="0">
                <a:latin typeface="Arial" pitchFamily="34" charset="0"/>
                <a:cs typeface="Arial" pitchFamily="34" charset="0"/>
              </a:rPr>
              <a:t>bA1C)</a:t>
            </a:r>
          </a:p>
          <a:p>
            <a:pPr>
              <a:buNone/>
            </a:pPr>
            <a:r>
              <a:rPr lang="en-US" sz="2000" dirty="0">
                <a:latin typeface="Arial" pitchFamily="34" charset="0"/>
                <a:cs typeface="Arial" pitchFamily="34" charset="0"/>
              </a:rPr>
              <a:t>        -</a:t>
            </a:r>
            <a:r>
              <a:rPr lang="el-GR" sz="2000" dirty="0">
                <a:latin typeface="Arial" pitchFamily="34" charset="0"/>
                <a:cs typeface="Arial" pitchFamily="34" charset="0"/>
              </a:rPr>
              <a:t>καμπύλη σακχάρου</a:t>
            </a: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endParaRPr lang="el-GR" sz="2000" dirty="0"/>
          </a:p>
          <a:p>
            <a:endParaRPr lang="el-GR" dirty="0"/>
          </a:p>
        </p:txBody>
      </p:sp>
      <p:sp>
        <p:nvSpPr>
          <p:cNvPr id="3" name="2 - Τίτλος"/>
          <p:cNvSpPr>
            <a:spLocks noGrp="1"/>
          </p:cNvSpPr>
          <p:nvPr>
            <p:ph type="title"/>
          </p:nvPr>
        </p:nvSpPr>
        <p:spPr>
          <a:xfrm>
            <a:off x="457200" y="274637"/>
            <a:ext cx="8229600" cy="994123"/>
          </a:xfrm>
          <a:solidFill>
            <a:schemeClr val="bg2">
              <a:lumMod val="50000"/>
            </a:schemeClr>
          </a:solidFill>
        </p:spPr>
        <p:txBody>
          <a:bodyPr>
            <a:normAutofit/>
          </a:bodyPr>
          <a:lstStyle/>
          <a:p>
            <a:pPr algn="ctr"/>
            <a:r>
              <a:rPr lang="el-GR" sz="3600" dirty="0">
                <a:solidFill>
                  <a:srgbClr val="FFFF00"/>
                </a:solidFill>
              </a:rPr>
              <a:t>Διαβήτης Τύπου </a:t>
            </a:r>
            <a:r>
              <a:rPr lang="en-US" sz="3600" dirty="0">
                <a:solidFill>
                  <a:srgbClr val="FFFF00"/>
                </a:solidFill>
                <a:latin typeface="Baskerville Old Face" panose="02020602080505020303" pitchFamily="18" charset="0"/>
              </a:rPr>
              <a:t>II</a:t>
            </a:r>
            <a:endParaRPr lang="el-GR" sz="3600" dirty="0"/>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4" name="3 - TextBox"/>
          <p:cNvSpPr txBox="1"/>
          <p:nvPr/>
        </p:nvSpPr>
        <p:spPr>
          <a:xfrm>
            <a:off x="1043608" y="1268760"/>
            <a:ext cx="6858048" cy="4893647"/>
          </a:xfrm>
          <a:prstGeom prst="rect">
            <a:avLst/>
          </a:prstGeom>
          <a:noFill/>
        </p:spPr>
        <p:txBody>
          <a:bodyPr wrap="square" rtlCol="0">
            <a:spAutoFit/>
          </a:bodyPr>
          <a:lstStyle/>
          <a:p>
            <a:pPr marL="457200" indent="-457200"/>
            <a:r>
              <a:rPr lang="el-GR" sz="2000" b="1" u="sng" dirty="0">
                <a:latin typeface="Arial" pitchFamily="34" charset="0"/>
                <a:cs typeface="Arial" pitchFamily="34" charset="0"/>
              </a:rPr>
              <a:t>Ινσουλίνη είναι </a:t>
            </a:r>
            <a:r>
              <a:rPr lang="el-GR" sz="2000" dirty="0">
                <a:latin typeface="Arial" pitchFamily="34" charset="0"/>
                <a:cs typeface="Arial" pitchFamily="34" charset="0"/>
              </a:rPr>
              <a:t>μια ορμόνη που παράγεται από το</a:t>
            </a:r>
          </a:p>
          <a:p>
            <a:pPr marL="457200" indent="-457200"/>
            <a:r>
              <a:rPr lang="el-GR" sz="2000" dirty="0">
                <a:latin typeface="Arial" pitchFamily="34" charset="0"/>
                <a:cs typeface="Arial" pitchFamily="34" charset="0"/>
              </a:rPr>
              <a:t>πάγκρεας και συγκεκριμένα από τα β-κύτταρα</a:t>
            </a:r>
            <a:endParaRPr lang="en-US" sz="2000" dirty="0">
              <a:latin typeface="Arial" pitchFamily="34" charset="0"/>
              <a:cs typeface="Arial" pitchFamily="34" charset="0"/>
            </a:endParaRPr>
          </a:p>
          <a:p>
            <a:r>
              <a:rPr lang="el-GR" sz="1600" i="1" dirty="0">
                <a:latin typeface="Arial" pitchFamily="34" charset="0"/>
                <a:cs typeface="Arial" pitchFamily="34" charset="0"/>
              </a:rPr>
              <a:t>(νησίδια του </a:t>
            </a:r>
            <a:r>
              <a:rPr lang="el-GR" sz="1600" i="1" dirty="0" err="1">
                <a:latin typeface="Arial" pitchFamily="34" charset="0"/>
                <a:cs typeface="Arial" pitchFamily="34" charset="0"/>
              </a:rPr>
              <a:t>Λάνγκερχανς</a:t>
            </a:r>
            <a:r>
              <a:rPr lang="el-GR" sz="1600" i="1" dirty="0">
                <a:latin typeface="Arial" pitchFamily="34" charset="0"/>
                <a:cs typeface="Arial" pitchFamily="34" charset="0"/>
              </a:rPr>
              <a:t>)</a:t>
            </a:r>
          </a:p>
          <a:p>
            <a:endParaRPr lang="el-GR" sz="2000" dirty="0">
              <a:latin typeface="Arial" pitchFamily="34" charset="0"/>
              <a:cs typeface="Arial" pitchFamily="34" charset="0"/>
            </a:endParaRPr>
          </a:p>
          <a:p>
            <a:r>
              <a:rPr lang="el-GR" sz="2000" b="1" u="sng" dirty="0">
                <a:latin typeface="Arial" pitchFamily="34" charset="0"/>
                <a:cs typeface="Arial" pitchFamily="34" charset="0"/>
              </a:rPr>
              <a:t>Παίζει σημαντικό ρόλο </a:t>
            </a:r>
            <a:r>
              <a:rPr lang="el-GR" sz="2000" dirty="0">
                <a:latin typeface="Arial" pitchFamily="34" charset="0"/>
                <a:cs typeface="Arial" pitchFamily="34" charset="0"/>
              </a:rPr>
              <a:t>στον μεταβολισμό των υδατανθράκων, πρωτεϊνών ,των λιπών και στον έλεγχο της γλυκόζης στο αίμα.</a:t>
            </a:r>
          </a:p>
          <a:p>
            <a:endParaRPr lang="el-GR" sz="2000" dirty="0">
              <a:latin typeface="Arial" pitchFamily="34" charset="0"/>
              <a:cs typeface="Arial" pitchFamily="34" charset="0"/>
            </a:endParaRPr>
          </a:p>
          <a:p>
            <a:r>
              <a:rPr lang="el-GR" sz="2000" b="1" u="sng" dirty="0">
                <a:latin typeface="Arial" pitchFamily="34" charset="0"/>
                <a:cs typeface="Arial" pitchFamily="34" charset="0"/>
              </a:rPr>
              <a:t>Η ινσουλίνη δρα σε όλους τους ιστούς του σώματος </a:t>
            </a:r>
            <a:r>
              <a:rPr lang="el-GR" sz="2000" dirty="0">
                <a:latin typeface="Arial" pitchFamily="34" charset="0"/>
                <a:cs typeface="Arial" pitchFamily="34" charset="0"/>
              </a:rPr>
              <a:t>ιδιαίτερα στο ήπαρ, στους μυς και στο λιπώδη ιστό με σκοπό να παίρνουν τα κύτταρα μας την απαραίτητη ενέργεια</a:t>
            </a:r>
            <a:r>
              <a:rPr lang="en-US" sz="2000" dirty="0">
                <a:latin typeface="Arial" pitchFamily="34" charset="0"/>
                <a:cs typeface="Arial" pitchFamily="34" charset="0"/>
              </a:rPr>
              <a:t>.</a:t>
            </a:r>
            <a:endParaRPr lang="el-GR" sz="2000" dirty="0">
              <a:latin typeface="Arial" pitchFamily="34" charset="0"/>
              <a:cs typeface="Arial" pitchFamily="34" charset="0"/>
            </a:endParaRPr>
          </a:p>
          <a:p>
            <a:pPr>
              <a:buFont typeface="Wingdings" pitchFamily="2" charset="2"/>
              <a:buChar char="Ø"/>
            </a:pPr>
            <a:endParaRPr lang="el-GR" dirty="0"/>
          </a:p>
          <a:p>
            <a:pPr>
              <a:buFont typeface="Wingdings" pitchFamily="2" charset="2"/>
              <a:buChar char="Ø"/>
            </a:pPr>
            <a:endParaRPr lang="el-GR" dirty="0"/>
          </a:p>
          <a:p>
            <a:endParaRPr lang="el-GR" dirty="0"/>
          </a:p>
          <a:p>
            <a:endParaRPr lang="el-GR" dirty="0"/>
          </a:p>
        </p:txBody>
      </p:sp>
      <p:sp>
        <p:nvSpPr>
          <p:cNvPr id="5" name="2 - Τίτλος"/>
          <p:cNvSpPr txBox="1">
            <a:spLocks/>
          </p:cNvSpPr>
          <p:nvPr/>
        </p:nvSpPr>
        <p:spPr>
          <a:xfrm>
            <a:off x="457200" y="274638"/>
            <a:ext cx="8229600" cy="582594"/>
          </a:xfrm>
          <a:prstGeom prst="rect">
            <a:avLst/>
          </a:prstGeom>
        </p:spPr>
        <p:style>
          <a:lnRef idx="1">
            <a:schemeClr val="accent1"/>
          </a:lnRef>
          <a:fillRef idx="3">
            <a:schemeClr val="accent1"/>
          </a:fillRef>
          <a:effectRef idx="2">
            <a:schemeClr val="accent1"/>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i="0" u="none" strike="noStrike" kern="1200" cap="none" spc="0" normalizeH="0" baseline="0" noProof="0" dirty="0">
                <a:ln>
                  <a:noFill/>
                </a:ln>
                <a:solidFill>
                  <a:srgbClr val="FFFF00"/>
                </a:solidFill>
                <a:effectLst/>
                <a:uLnTx/>
                <a:uFillTx/>
                <a:latin typeface="+mn-lt"/>
                <a:ea typeface="+mn-ea"/>
                <a:cs typeface="+mn-cs"/>
              </a:rPr>
              <a:t>Τι είναι η Ινσουλίνη;</a:t>
            </a:r>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11797</TotalTime>
  <Words>3980</Words>
  <Application>Microsoft Office PowerPoint</Application>
  <PresentationFormat>Προβολή στην οθόνη (4:3)</PresentationFormat>
  <Paragraphs>457</Paragraphs>
  <Slides>61</Slides>
  <Notes>3</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61</vt:i4>
      </vt:variant>
    </vt:vector>
  </HeadingPairs>
  <TitlesOfParts>
    <vt:vector size="71" baseType="lpstr">
      <vt:lpstr>Arial</vt:lpstr>
      <vt:lpstr>Baskerville Old Face</vt:lpstr>
      <vt:lpstr>Calibri</vt:lpstr>
      <vt:lpstr>Lucida Sans Unicode</vt:lpstr>
      <vt:lpstr>Times New Roman</vt:lpstr>
      <vt:lpstr>Verdana</vt:lpstr>
      <vt:lpstr>Wingdings</vt:lpstr>
      <vt:lpstr>Wingdings 2</vt:lpstr>
      <vt:lpstr>Wingdings 3</vt:lpstr>
      <vt:lpstr>Συγκέντρωση</vt:lpstr>
      <vt:lpstr>ΣΑΚΧΑΡΩΔΗΣ ΔΙΑΒΗΤΗΣ ΚΑΙ ΔΙΑΤΡΟΦΗ ΣΤΗ ΤΡΙΤΗ ΗΛΙΚΙΑ</vt:lpstr>
      <vt:lpstr>ΜΕΡΟΣ 1ο</vt:lpstr>
      <vt:lpstr>Τι είναι ο Σακχαρώδης διαβήτης;</vt:lpstr>
      <vt:lpstr>Υπογλυκαιμία</vt:lpstr>
      <vt:lpstr>ΔΙΑΒΑΘΜΙΣΗ ΣΑΚΧΑΡΟΥ</vt:lpstr>
      <vt:lpstr>Προδιαβήτης</vt:lpstr>
      <vt:lpstr>Διαβήτης Τύπου II</vt:lpstr>
      <vt:lpstr>Διαβήτης Τύπου II</vt:lpstr>
      <vt:lpstr>Παρουσίαση του PowerPoint</vt:lpstr>
      <vt:lpstr>Αντλίες χορήγησης Ινσουλίνης</vt:lpstr>
      <vt:lpstr>Συμπτώματα ΣΔ II  </vt:lpstr>
      <vt:lpstr>Παράγοντες κινδύνου</vt:lpstr>
      <vt:lpstr>Παράγοντες κινδύνου</vt:lpstr>
      <vt:lpstr>Παρουσίαση του PowerPoint</vt:lpstr>
      <vt:lpstr>Παρουσίαση του PowerPoint</vt:lpstr>
      <vt:lpstr>Παρουσίαση του PowerPoint</vt:lpstr>
      <vt:lpstr>Διαχείριση – Αντιμετώπιση του Σακχαρώδη Διαβήτη</vt:lpstr>
      <vt:lpstr>Επιπλοκές διαβήτη</vt:lpstr>
      <vt:lpstr>Επιπλοκές διαβήτη</vt:lpstr>
      <vt:lpstr>ΔΙΑΒΗΤΙΚΟ ΠΟΔΙ</vt:lpstr>
      <vt:lpstr>Διαβητικό πόδι</vt:lpstr>
      <vt:lpstr>Αντιμετώπιση </vt:lpstr>
      <vt:lpstr>Στατιστικά</vt:lpstr>
      <vt:lpstr>Πρόληψη</vt:lpstr>
      <vt:lpstr>Θέσεις Χορήγησης ινσουλίνης</vt:lpstr>
      <vt:lpstr>ΜΕΡΟΣ 2ο</vt:lpstr>
      <vt:lpstr>ΣΑΚΧΑΡΩΔΗΣ ΔΙΑΒΗΤΗΣ ΚΑΙ ΔΙΑΤΡΟΦΗ ΣΤΗΝ ΤΡΙΤΗ ΗΛΙΚΙΑ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ΘΡΕΠΤΙΚΑ ΣΥΣΤΑΤΙΚΑ</vt:lpstr>
      <vt:lpstr>Μακροθρεπτικά συστατικά (παρέχουν ενέργεια)</vt:lpstr>
      <vt:lpstr>Μικροθρεπτικά συστατικά (δεν παρέχουν ενέργεια αλλά είναι απαραίτητα για τον οργανισμό) </vt:lpstr>
      <vt:lpstr>Μικροθρεπτικά συστατικά (δεν παρέχουν ενέργεια αλλά είναι απαραίτητα για τον οργανισμό)</vt:lpstr>
      <vt:lpstr>Ο Γλυκαιμικός δείκτης (GI)</vt:lpstr>
      <vt:lpstr>ΜΕ ΠΟΙΟ ΤΡΟΠΟ Η ΔΙΑΤΡΟΦΗ ΡΥΘΜΙΖΕΙ ΤΟ ΣΑΚΧΑΡΟ</vt:lpstr>
      <vt:lpstr>ΜΕ ΠΟΙΟ ΤΡΟΠΟ Η ΔΙΑΤΡΟΦΗ ΡΥΘΜΙΖΕΙ ΤΟ ΣΑΚΧΑΡΟ</vt:lpstr>
      <vt:lpstr>ΜΕ ΠΟΙΟ ΤΡΟΠΟ Η ΔΙΑΤΡΟΦΗ ΡΥΘΜΙΖΕΙ ΤΟ ΣΑΚΧΑΡΟ</vt:lpstr>
      <vt:lpstr>Ωφέλιμες Τροφές για Διαβητικούς Τρίτης Ηλικίας </vt:lpstr>
      <vt:lpstr>Ωφέλιμες Τροφές για Διαβητικούς Τρίτης Ηλικίας</vt:lpstr>
      <vt:lpstr>Ωφέλιμες Τροφές για Διαβητικούς Τρίτης Ηλικίας</vt:lpstr>
      <vt:lpstr>Φυτικές ίνες</vt:lpstr>
      <vt:lpstr>Παρουσίαση του PowerPoint</vt:lpstr>
      <vt:lpstr>Ο ρόλος των φυτικών ινών στη ρύθμιση του Σακχαρώδη Διαβήτη</vt:lpstr>
      <vt:lpstr>Προκλήσεις που αντιμετωπίζει ένας ηλικιωμένος με διαβήτη στην καθημερινή του διατροφή –Τρόποι αντιμετώπισης</vt:lpstr>
      <vt:lpstr>Προκλήσεις που αντιμετωπίζει ένας ηλικιωμένος με διαβήτη στην καθημερινή του διατροφή –Τρόποι αντιμετώπισης</vt:lpstr>
      <vt:lpstr>Προκλήσεις που αντιμετωπίζει ένας ηλικιωμένος με διαβήτη στην καθημερινή του διατροφή –Τρόποι αντιμετώπισης</vt:lpstr>
      <vt:lpstr>Τrans λιπαρά </vt:lpstr>
      <vt:lpstr>Τrans λιπαρά</vt:lpstr>
      <vt:lpstr>Τrans λιπαρά</vt:lpstr>
      <vt:lpstr>Λόγοι υδρογόνωσης των φυτικών ελαίων </vt:lpstr>
      <vt:lpstr> Σωματική άσκηση</vt:lpstr>
      <vt:lpstr>Οφέλη της άσκησης</vt:lpstr>
      <vt:lpstr>Προτεινόμενες ασκήσεις</vt:lpstr>
      <vt:lpstr>Σημαντικές οδηγίες </vt:lpstr>
      <vt:lpstr>ΕΥΧΑΡΙΣΤΟΥΜΕ ΠΟΛΥ !!!</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ΣΑΓΧΑΡΩΤΗΣ ΔΙΑΒΗΤΗΣ ΚΑΙ ΔΙΑΤΡΟΦΗ</dc:title>
  <dc:creator>kyalnosil</dc:creator>
  <cp:lastModifiedBy>Γραμματεία Αλικαρνασσού</cp:lastModifiedBy>
  <cp:revision>251</cp:revision>
  <cp:lastPrinted>2025-05-28T10:16:27Z</cp:lastPrinted>
  <dcterms:created xsi:type="dcterms:W3CDTF">2025-02-10T06:56:18Z</dcterms:created>
  <dcterms:modified xsi:type="dcterms:W3CDTF">2025-05-29T05:57:19Z</dcterms:modified>
</cp:coreProperties>
</file>